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Kollektif" charset="1" panose="020B0604020101010102"/>
      <p:regular r:id="rId10"/>
    </p:embeddedFont>
    <p:embeddedFont>
      <p:font typeface="Kollektif Bold" charset="1" panose="020B0604020101010102"/>
      <p:regular r:id="rId11"/>
    </p:embeddedFont>
    <p:embeddedFont>
      <p:font typeface="Kollektif Italics" charset="1" panose="020B0604020101010102"/>
      <p:regular r:id="rId12"/>
    </p:embeddedFont>
    <p:embeddedFont>
      <p:font typeface="Kollektif Bold Italics" charset="1" panose="020B0604020101010102"/>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
      <p:font typeface="IBM Plex Sans" charset="1" panose="020B0503050203000203"/>
      <p:regular r:id="rId18"/>
    </p:embeddedFont>
    <p:embeddedFont>
      <p:font typeface="IBM Plex Sans Bold" charset="1" panose="020B0803050203000203"/>
      <p:regular r:id="rId19"/>
    </p:embeddedFont>
    <p:embeddedFont>
      <p:font typeface="IBM Plex Sans Italics" charset="1" panose="020B0503050203000203"/>
      <p:regular r:id="rId20"/>
    </p:embeddedFont>
    <p:embeddedFont>
      <p:font typeface="IBM Plex Sans Bold Italics" charset="1" panose="020B0803050203000203"/>
      <p:regular r:id="rId21"/>
    </p:embeddedFont>
    <p:embeddedFont>
      <p:font typeface="IBM Plex Sans Thin" charset="1" panose="020B0203050203000203"/>
      <p:regular r:id="rId22"/>
    </p:embeddedFont>
    <p:embeddedFont>
      <p:font typeface="IBM Plex Sans Thin Italics" charset="1" panose="020B0203050203000203"/>
      <p:regular r:id="rId23"/>
    </p:embeddedFont>
    <p:embeddedFont>
      <p:font typeface="IBM Plex Sans Medium" charset="1" panose="020B0603050203000203"/>
      <p:regular r:id="rId24"/>
    </p:embeddedFont>
    <p:embeddedFont>
      <p:font typeface="IBM Plex Sans Medium Italics" charset="1" panose="020B06030502030002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1386843"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Freeform 8" id="8"/>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2018903" y="3749675"/>
            <a:ext cx="14250194" cy="2787649"/>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ATTENDANCE INSIGHTS ANALYSIS</a:t>
            </a:r>
          </a:p>
        </p:txBody>
      </p:sp>
      <p:sp>
        <p:nvSpPr>
          <p:cNvPr name="TextBox 10" id="10"/>
          <p:cNvSpPr txBox="true"/>
          <p:nvPr/>
        </p:nvSpPr>
        <p:spPr>
          <a:xfrm rot="0">
            <a:off x="1523802" y="6809551"/>
            <a:ext cx="15240397" cy="523246"/>
          </a:xfrm>
          <a:prstGeom prst="rect">
            <a:avLst/>
          </a:prstGeom>
        </p:spPr>
        <p:txBody>
          <a:bodyPr anchor="t" rtlCol="false" tIns="0" lIns="0" bIns="0" rIns="0">
            <a:spAutoFit/>
          </a:bodyPr>
          <a:lstStyle/>
          <a:p>
            <a:pPr algn="ctr">
              <a:lnSpc>
                <a:spcPts val="4070"/>
              </a:lnSpc>
            </a:pPr>
            <a:r>
              <a:rPr lang="en-US" sz="3700">
                <a:solidFill>
                  <a:srgbClr val="545454"/>
                </a:solidFill>
                <a:latin typeface="DM Sans Bold"/>
              </a:rPr>
              <a:t>Unveiling Trends in Presenteeism, Work from Home, and Sick Leave</a:t>
            </a:r>
          </a:p>
        </p:txBody>
      </p:sp>
      <p:sp>
        <p:nvSpPr>
          <p:cNvPr name="Freeform 11" id="11"/>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3321750" y="74993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5400000">
            <a:off x="1438681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0">
            <a:off x="16554431" y="21676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0" id="30"/>
          <p:cNvSpPr/>
          <p:nvPr/>
        </p:nvSpPr>
        <p:spPr>
          <a:xfrm flipH="true" flipV="true" rot="0">
            <a:off x="15470622" y="4433486"/>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true" flipV="true" rot="5400000">
            <a:off x="16554431" y="4433486"/>
            <a:ext cx="1083809" cy="1083809"/>
          </a:xfrm>
          <a:custGeom>
            <a:avLst/>
            <a:gdLst/>
            <a:ahLst/>
            <a:cxnLst/>
            <a:rect r="r" b="b" t="t" l="l"/>
            <a:pathLst>
              <a:path h="1083809" w="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2" id="32"/>
          <p:cNvGrpSpPr/>
          <p:nvPr/>
        </p:nvGrpSpPr>
        <p:grpSpPr>
          <a:xfrm rot="2700000">
            <a:off x="-1376391" y="-3093321"/>
            <a:ext cx="7415398" cy="3565095"/>
            <a:chOff x="0" y="0"/>
            <a:chExt cx="660400" cy="317500"/>
          </a:xfrm>
        </p:grpSpPr>
        <p:sp>
          <p:nvSpPr>
            <p:cNvPr name="Freeform 33" id="3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4" id="3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5" id="3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6" id="3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7" id="3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8" id="3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9" id="3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40" id="4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41" id="4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42" id="42"/>
          <p:cNvSpPr/>
          <p:nvPr/>
        </p:nvSpPr>
        <p:spPr>
          <a:xfrm>
            <a:off x="-2509797" y="905760"/>
            <a:ext cx="2628598" cy="2671969"/>
          </a:xfrm>
          <a:prstGeom prst="line">
            <a:avLst/>
          </a:prstGeom>
          <a:ln cap="flat" w="28575">
            <a:solidFill>
              <a:srgbClr val="8CA9AD"/>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3960810"/>
            <a:ext cx="10620170" cy="1886584"/>
          </a:xfrm>
          <a:prstGeom prst="rect">
            <a:avLst/>
          </a:prstGeom>
        </p:spPr>
        <p:txBody>
          <a:bodyPr anchor="t" rtlCol="false" tIns="0" lIns="0" bIns="0" rIns="0">
            <a:spAutoFit/>
          </a:bodyPr>
          <a:lstStyle/>
          <a:p>
            <a:pPr algn="ctr">
              <a:lnSpc>
                <a:spcPts val="12399"/>
              </a:lnSpc>
            </a:pPr>
            <a:r>
              <a:rPr lang="en-US" sz="12399">
                <a:solidFill>
                  <a:srgbClr val="227C9D"/>
                </a:solidFill>
                <a:latin typeface="Kollektif Bold"/>
              </a:rPr>
              <a:t>THANK YOU</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13123603" y="5475036"/>
            <a:ext cx="8847511" cy="8855676"/>
            <a:chOff x="0" y="0"/>
            <a:chExt cx="11796681" cy="11807568"/>
          </a:xfrm>
        </p:grpSpPr>
        <p:grpSp>
          <p:nvGrpSpPr>
            <p:cNvPr name="Group 21" id="21"/>
            <p:cNvGrpSpPr/>
            <p:nvPr/>
          </p:nvGrpSpPr>
          <p:grpSpPr>
            <a:xfrm rot="2700000">
              <a:off x="1676828" y="2799524"/>
              <a:ext cx="9887197" cy="4753460"/>
              <a:chOff x="0" y="0"/>
              <a:chExt cx="660400" cy="317500"/>
            </a:xfrm>
          </p:grpSpPr>
          <p:sp>
            <p:nvSpPr>
              <p:cNvPr name="Freeform 22" id="2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3" id="2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4" id="24"/>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5" id="25"/>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6" id="26"/>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7" id="27"/>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8" id="28"/>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9" id="29"/>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30" id="30"/>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31" id="31"/>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32" id="32"/>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grpSp>
        <p:nvGrpSpPr>
          <p:cNvPr name="Group 33" id="33"/>
          <p:cNvGrpSpPr/>
          <p:nvPr/>
        </p:nvGrpSpPr>
        <p:grpSpPr>
          <a:xfrm rot="0">
            <a:off x="-2634012" y="-5192964"/>
            <a:ext cx="8847511" cy="8855676"/>
            <a:chOff x="0" y="0"/>
            <a:chExt cx="11796681" cy="11807568"/>
          </a:xfrm>
        </p:grpSpPr>
        <p:grpSp>
          <p:nvGrpSpPr>
            <p:cNvPr name="Group 34" id="34"/>
            <p:cNvGrpSpPr/>
            <p:nvPr/>
          </p:nvGrpSpPr>
          <p:grpSpPr>
            <a:xfrm rot="2700000">
              <a:off x="1676828" y="2799524"/>
              <a:ext cx="9887197" cy="4753460"/>
              <a:chOff x="0" y="0"/>
              <a:chExt cx="660400" cy="317500"/>
            </a:xfrm>
          </p:grpSpPr>
          <p:sp>
            <p:nvSpPr>
              <p:cNvPr name="Freeform 35" id="3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6" id="3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7" id="37"/>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38" id="38"/>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39" id="39"/>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40" id="40"/>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41" id="41"/>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42" id="42"/>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43" id="43"/>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44" id="44"/>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45" id="45"/>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2458862" y="1570604"/>
            <a:ext cx="13370276" cy="2787649"/>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OBJECTIVE OF THE ANALYSIS</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9" id="19"/>
          <p:cNvGrpSpPr/>
          <p:nvPr/>
        </p:nvGrpSpPr>
        <p:grpSpPr>
          <a:xfrm rot="2700000">
            <a:off x="14381224" y="7574679"/>
            <a:ext cx="7415398" cy="3565095"/>
            <a:chOff x="0" y="0"/>
            <a:chExt cx="660400" cy="317500"/>
          </a:xfrm>
        </p:grpSpPr>
        <p:sp>
          <p:nvSpPr>
            <p:cNvPr name="Freeform 20" id="20"/>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1" id="21"/>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2" id="22"/>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3" id="23"/>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4" id="24"/>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5" id="25"/>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6" id="26"/>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7" id="27"/>
          <p:cNvGrpSpPr/>
          <p:nvPr/>
        </p:nvGrpSpPr>
        <p:grpSpPr>
          <a:xfrm rot="2700000">
            <a:off x="-1376391" y="-3093321"/>
            <a:ext cx="7415398" cy="3565095"/>
            <a:chOff x="0" y="0"/>
            <a:chExt cx="660400" cy="317500"/>
          </a:xfrm>
        </p:grpSpPr>
        <p:sp>
          <p:nvSpPr>
            <p:cNvPr name="Freeform 28" id="28"/>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9" id="29"/>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0" id="30"/>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1" id="31"/>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2" id="32"/>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3" id="33"/>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4" id="34"/>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5" id="35"/>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6" id="36"/>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7" id="37"/>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8" id="38"/>
          <p:cNvSpPr txBox="true"/>
          <p:nvPr/>
        </p:nvSpPr>
        <p:spPr>
          <a:xfrm rot="0">
            <a:off x="1896666" y="4546328"/>
            <a:ext cx="14494669" cy="3962400"/>
          </a:xfrm>
          <a:prstGeom prst="rect">
            <a:avLst/>
          </a:prstGeom>
        </p:spPr>
        <p:txBody>
          <a:bodyPr anchor="t" rtlCol="false" tIns="0" lIns="0" bIns="0" rIns="0">
            <a:spAutoFit/>
          </a:bodyPr>
          <a:lstStyle/>
          <a:p>
            <a:pPr algn="ctr">
              <a:lnSpc>
                <a:spcPts val="3959"/>
              </a:lnSpc>
            </a:pPr>
            <a:r>
              <a:rPr lang="en-US" sz="3299">
                <a:solidFill>
                  <a:srgbClr val="545454"/>
                </a:solidFill>
                <a:latin typeface="DM Sans Bold"/>
              </a:rPr>
              <a:t>To analyze attendance trends within the organization to identify patterns and insights regarding presenteeism, work from home, and sick leave.</a:t>
            </a:r>
          </a:p>
          <a:p>
            <a:pPr algn="ctr">
              <a:lnSpc>
                <a:spcPts val="3959"/>
              </a:lnSpc>
            </a:pPr>
          </a:p>
          <a:p>
            <a:pPr algn="ctr">
              <a:lnSpc>
                <a:spcPts val="3959"/>
              </a:lnSpc>
            </a:pPr>
            <a:r>
              <a:rPr lang="en-US" sz="3299">
                <a:solidFill>
                  <a:srgbClr val="545454"/>
                </a:solidFill>
                <a:latin typeface="DM Sans Bold"/>
              </a:rPr>
              <a:t>Understanding these trends can help HR make informed decisions regarding workforce management, employee well-being, and productivity enhancement strategies.</a:t>
            </a:r>
          </a:p>
          <a:p>
            <a:pPr algn="ctr">
              <a:lnSpc>
                <a:spcPts val="395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54253" y="3996261"/>
            <a:ext cx="6673554" cy="1027869"/>
            <a:chOff x="0" y="0"/>
            <a:chExt cx="1757644" cy="270714"/>
          </a:xfrm>
        </p:grpSpPr>
        <p:sp>
          <p:nvSpPr>
            <p:cNvPr name="Freeform 3" id="3"/>
            <p:cNvSpPr/>
            <p:nvPr/>
          </p:nvSpPr>
          <p:spPr>
            <a:xfrm flipH="false" flipV="false" rot="0">
              <a:off x="0" y="0"/>
              <a:ext cx="1757644" cy="270714"/>
            </a:xfrm>
            <a:custGeom>
              <a:avLst/>
              <a:gdLst/>
              <a:ahLst/>
              <a:cxnLst/>
              <a:rect r="r" b="b" t="t" l="l"/>
              <a:pathLst>
                <a:path h="270714" w="1757644">
                  <a:moveTo>
                    <a:pt x="59165" y="0"/>
                  </a:moveTo>
                  <a:lnTo>
                    <a:pt x="1698479" y="0"/>
                  </a:lnTo>
                  <a:cubicBezTo>
                    <a:pt x="1731155" y="0"/>
                    <a:pt x="1757644" y="26489"/>
                    <a:pt x="1757644" y="59165"/>
                  </a:cubicBezTo>
                  <a:lnTo>
                    <a:pt x="1757644" y="211550"/>
                  </a:lnTo>
                  <a:cubicBezTo>
                    <a:pt x="1757644" y="244225"/>
                    <a:pt x="1731155" y="270714"/>
                    <a:pt x="1698479" y="270714"/>
                  </a:cubicBezTo>
                  <a:lnTo>
                    <a:pt x="59165" y="270714"/>
                  </a:lnTo>
                  <a:cubicBezTo>
                    <a:pt x="26489" y="270714"/>
                    <a:pt x="0" y="244225"/>
                    <a:pt x="0" y="211550"/>
                  </a:cubicBezTo>
                  <a:lnTo>
                    <a:pt x="0" y="59165"/>
                  </a:lnTo>
                  <a:cubicBezTo>
                    <a:pt x="0" y="26489"/>
                    <a:pt x="26489" y="0"/>
                    <a:pt x="59165" y="0"/>
                  </a:cubicBezTo>
                  <a:close/>
                </a:path>
              </a:pathLst>
            </a:custGeom>
            <a:solidFill>
              <a:srgbClr val="227C9D"/>
            </a:solidFill>
          </p:spPr>
        </p:sp>
        <p:sp>
          <p:nvSpPr>
            <p:cNvPr name="TextBox 4" id="4"/>
            <p:cNvSpPr txBox="true"/>
            <p:nvPr/>
          </p:nvSpPr>
          <p:spPr>
            <a:xfrm>
              <a:off x="0" y="19050"/>
              <a:ext cx="1757644" cy="251664"/>
            </a:xfrm>
            <a:prstGeom prst="rect">
              <a:avLst/>
            </a:prstGeom>
          </p:spPr>
          <p:txBody>
            <a:bodyPr anchor="ctr" rtlCol="false" tIns="50800" lIns="50800" bIns="50800" rIns="50800"/>
            <a:lstStyle/>
            <a:p>
              <a:pPr algn="ctr">
                <a:lnSpc>
                  <a:spcPts val="2553"/>
                </a:lnSpc>
              </a:pPr>
            </a:p>
          </p:txBody>
        </p:sp>
      </p:grpSp>
      <p:grpSp>
        <p:nvGrpSpPr>
          <p:cNvPr name="Group 5" id="5"/>
          <p:cNvGrpSpPr/>
          <p:nvPr/>
        </p:nvGrpSpPr>
        <p:grpSpPr>
          <a:xfrm rot="0">
            <a:off x="1854253" y="6015146"/>
            <a:ext cx="6673554" cy="1027869"/>
            <a:chOff x="0" y="0"/>
            <a:chExt cx="1757644" cy="270714"/>
          </a:xfrm>
        </p:grpSpPr>
        <p:sp>
          <p:nvSpPr>
            <p:cNvPr name="Freeform 6" id="6"/>
            <p:cNvSpPr/>
            <p:nvPr/>
          </p:nvSpPr>
          <p:spPr>
            <a:xfrm flipH="false" flipV="false" rot="0">
              <a:off x="0" y="0"/>
              <a:ext cx="1757644" cy="270714"/>
            </a:xfrm>
            <a:custGeom>
              <a:avLst/>
              <a:gdLst/>
              <a:ahLst/>
              <a:cxnLst/>
              <a:rect r="r" b="b" t="t" l="l"/>
              <a:pathLst>
                <a:path h="270714" w="1757644">
                  <a:moveTo>
                    <a:pt x="59165" y="0"/>
                  </a:moveTo>
                  <a:lnTo>
                    <a:pt x="1698479" y="0"/>
                  </a:lnTo>
                  <a:cubicBezTo>
                    <a:pt x="1731155" y="0"/>
                    <a:pt x="1757644" y="26489"/>
                    <a:pt x="1757644" y="59165"/>
                  </a:cubicBezTo>
                  <a:lnTo>
                    <a:pt x="1757644" y="211550"/>
                  </a:lnTo>
                  <a:cubicBezTo>
                    <a:pt x="1757644" y="244225"/>
                    <a:pt x="1731155" y="270714"/>
                    <a:pt x="1698479" y="270714"/>
                  </a:cubicBezTo>
                  <a:lnTo>
                    <a:pt x="59165" y="270714"/>
                  </a:lnTo>
                  <a:cubicBezTo>
                    <a:pt x="26489" y="270714"/>
                    <a:pt x="0" y="244225"/>
                    <a:pt x="0" y="211550"/>
                  </a:cubicBezTo>
                  <a:lnTo>
                    <a:pt x="0" y="59165"/>
                  </a:lnTo>
                  <a:cubicBezTo>
                    <a:pt x="0" y="26489"/>
                    <a:pt x="26489" y="0"/>
                    <a:pt x="59165" y="0"/>
                  </a:cubicBezTo>
                  <a:close/>
                </a:path>
              </a:pathLst>
            </a:custGeom>
            <a:solidFill>
              <a:srgbClr val="227C9D"/>
            </a:solidFill>
          </p:spPr>
        </p:sp>
        <p:sp>
          <p:nvSpPr>
            <p:cNvPr name="TextBox 7" id="7"/>
            <p:cNvSpPr txBox="true"/>
            <p:nvPr/>
          </p:nvSpPr>
          <p:spPr>
            <a:xfrm>
              <a:off x="0" y="19050"/>
              <a:ext cx="1757644" cy="251664"/>
            </a:xfrm>
            <a:prstGeom prst="rect">
              <a:avLst/>
            </a:prstGeom>
          </p:spPr>
          <p:txBody>
            <a:bodyPr anchor="ctr" rtlCol="false" tIns="50800" lIns="50800" bIns="50800" rIns="50800"/>
            <a:lstStyle/>
            <a:p>
              <a:pPr algn="ctr">
                <a:lnSpc>
                  <a:spcPts val="2553"/>
                </a:lnSpc>
              </a:pPr>
            </a:p>
          </p:txBody>
        </p:sp>
      </p:grpSp>
      <p:sp>
        <p:nvSpPr>
          <p:cNvPr name="Freeform 8" id="8"/>
          <p:cNvSpPr/>
          <p:nvPr/>
        </p:nvSpPr>
        <p:spPr>
          <a:xfrm flipH="false" flipV="false" rot="-10800000">
            <a:off x="9525" y="82431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083809" y="8271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0" y="9355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321750" y="9384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7204191"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7204191"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6120382" y="705368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6120382"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5400000">
            <a:off x="15036573"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true" flipV="true" rot="5400000">
            <a:off x="12770705" y="813748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true" flipV="true" rot="-10800000">
            <a:off x="12770705" y="922129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9" id="19"/>
          <p:cNvGrpSpPr/>
          <p:nvPr/>
        </p:nvGrpSpPr>
        <p:grpSpPr>
          <a:xfrm rot="0">
            <a:off x="1854253" y="1977377"/>
            <a:ext cx="6673554" cy="1027869"/>
            <a:chOff x="0" y="0"/>
            <a:chExt cx="1757644" cy="270714"/>
          </a:xfrm>
        </p:grpSpPr>
        <p:sp>
          <p:nvSpPr>
            <p:cNvPr name="Freeform 20" id="20"/>
            <p:cNvSpPr/>
            <p:nvPr/>
          </p:nvSpPr>
          <p:spPr>
            <a:xfrm flipH="false" flipV="false" rot="0">
              <a:off x="0" y="0"/>
              <a:ext cx="1757644" cy="270714"/>
            </a:xfrm>
            <a:custGeom>
              <a:avLst/>
              <a:gdLst/>
              <a:ahLst/>
              <a:cxnLst/>
              <a:rect r="r" b="b" t="t" l="l"/>
              <a:pathLst>
                <a:path h="270714" w="1757644">
                  <a:moveTo>
                    <a:pt x="59165" y="0"/>
                  </a:moveTo>
                  <a:lnTo>
                    <a:pt x="1698479" y="0"/>
                  </a:lnTo>
                  <a:cubicBezTo>
                    <a:pt x="1731155" y="0"/>
                    <a:pt x="1757644" y="26489"/>
                    <a:pt x="1757644" y="59165"/>
                  </a:cubicBezTo>
                  <a:lnTo>
                    <a:pt x="1757644" y="211550"/>
                  </a:lnTo>
                  <a:cubicBezTo>
                    <a:pt x="1757644" y="244225"/>
                    <a:pt x="1731155" y="270714"/>
                    <a:pt x="1698479" y="270714"/>
                  </a:cubicBezTo>
                  <a:lnTo>
                    <a:pt x="59165" y="270714"/>
                  </a:lnTo>
                  <a:cubicBezTo>
                    <a:pt x="26489" y="270714"/>
                    <a:pt x="0" y="244225"/>
                    <a:pt x="0" y="211550"/>
                  </a:cubicBezTo>
                  <a:lnTo>
                    <a:pt x="0" y="59165"/>
                  </a:lnTo>
                  <a:cubicBezTo>
                    <a:pt x="0" y="26489"/>
                    <a:pt x="26489" y="0"/>
                    <a:pt x="59165" y="0"/>
                  </a:cubicBezTo>
                  <a:close/>
                </a:path>
              </a:pathLst>
            </a:custGeom>
            <a:solidFill>
              <a:srgbClr val="227C9D"/>
            </a:solidFill>
          </p:spPr>
        </p:sp>
        <p:sp>
          <p:nvSpPr>
            <p:cNvPr name="TextBox 21" id="21"/>
            <p:cNvSpPr txBox="true"/>
            <p:nvPr/>
          </p:nvSpPr>
          <p:spPr>
            <a:xfrm>
              <a:off x="0" y="19050"/>
              <a:ext cx="1757644" cy="251664"/>
            </a:xfrm>
            <a:prstGeom prst="rect">
              <a:avLst/>
            </a:prstGeom>
          </p:spPr>
          <p:txBody>
            <a:bodyPr anchor="ctr" rtlCol="false" tIns="50800" lIns="50800" bIns="50800" rIns="50800"/>
            <a:lstStyle/>
            <a:p>
              <a:pPr algn="ctr">
                <a:lnSpc>
                  <a:spcPts val="2553"/>
                </a:lnSpc>
              </a:pPr>
            </a:p>
          </p:txBody>
        </p:sp>
      </p:grpSp>
      <p:sp>
        <p:nvSpPr>
          <p:cNvPr name="TextBox 22" id="22"/>
          <p:cNvSpPr txBox="true"/>
          <p:nvPr/>
        </p:nvSpPr>
        <p:spPr>
          <a:xfrm rot="0">
            <a:off x="2339672" y="2178574"/>
            <a:ext cx="5702716" cy="615950"/>
          </a:xfrm>
          <a:prstGeom prst="rect">
            <a:avLst/>
          </a:prstGeom>
        </p:spPr>
        <p:txBody>
          <a:bodyPr anchor="t" rtlCol="false" tIns="0" lIns="0" bIns="0" rIns="0">
            <a:spAutoFit/>
          </a:bodyPr>
          <a:lstStyle/>
          <a:p>
            <a:pPr>
              <a:lnSpc>
                <a:spcPts val="4000"/>
              </a:lnSpc>
            </a:pPr>
            <a:r>
              <a:rPr lang="en-US" sz="4000">
                <a:solidFill>
                  <a:srgbClr val="FFFFFF"/>
                </a:solidFill>
                <a:latin typeface="Kollektif Bold"/>
              </a:rPr>
              <a:t>01 - DATA COLLECTION</a:t>
            </a:r>
          </a:p>
        </p:txBody>
      </p:sp>
      <p:sp>
        <p:nvSpPr>
          <p:cNvPr name="TextBox 23" id="23"/>
          <p:cNvSpPr txBox="true"/>
          <p:nvPr/>
        </p:nvSpPr>
        <p:spPr>
          <a:xfrm rot="0">
            <a:off x="2339672" y="4197458"/>
            <a:ext cx="4855904" cy="615950"/>
          </a:xfrm>
          <a:prstGeom prst="rect">
            <a:avLst/>
          </a:prstGeom>
        </p:spPr>
        <p:txBody>
          <a:bodyPr anchor="t" rtlCol="false" tIns="0" lIns="0" bIns="0" rIns="0">
            <a:spAutoFit/>
          </a:bodyPr>
          <a:lstStyle/>
          <a:p>
            <a:pPr>
              <a:lnSpc>
                <a:spcPts val="4000"/>
              </a:lnSpc>
            </a:pPr>
            <a:r>
              <a:rPr lang="en-US" sz="4000">
                <a:solidFill>
                  <a:srgbClr val="FFFFFF"/>
                </a:solidFill>
                <a:latin typeface="Kollektif Bold"/>
              </a:rPr>
              <a:t>02 - CALCULATION</a:t>
            </a:r>
          </a:p>
        </p:txBody>
      </p:sp>
      <p:sp>
        <p:nvSpPr>
          <p:cNvPr name="TextBox 24" id="24"/>
          <p:cNvSpPr txBox="true"/>
          <p:nvPr/>
        </p:nvSpPr>
        <p:spPr>
          <a:xfrm rot="0">
            <a:off x="2339672" y="6216342"/>
            <a:ext cx="5702716" cy="615950"/>
          </a:xfrm>
          <a:prstGeom prst="rect">
            <a:avLst/>
          </a:prstGeom>
        </p:spPr>
        <p:txBody>
          <a:bodyPr anchor="t" rtlCol="false" tIns="0" lIns="0" bIns="0" rIns="0">
            <a:spAutoFit/>
          </a:bodyPr>
          <a:lstStyle/>
          <a:p>
            <a:pPr>
              <a:lnSpc>
                <a:spcPts val="4000"/>
              </a:lnSpc>
            </a:pPr>
            <a:r>
              <a:rPr lang="en-US" sz="4000">
                <a:solidFill>
                  <a:srgbClr val="FFFFFF"/>
                </a:solidFill>
                <a:latin typeface="Kollektif Bold"/>
              </a:rPr>
              <a:t>03 - TREND ANALYSIS</a:t>
            </a:r>
          </a:p>
        </p:txBody>
      </p:sp>
      <p:sp>
        <p:nvSpPr>
          <p:cNvPr name="TextBox 25" id="25"/>
          <p:cNvSpPr txBox="true"/>
          <p:nvPr/>
        </p:nvSpPr>
        <p:spPr>
          <a:xfrm rot="0">
            <a:off x="9092537" y="1977377"/>
            <a:ext cx="6713943" cy="723900"/>
          </a:xfrm>
          <a:prstGeom prst="rect">
            <a:avLst/>
          </a:prstGeom>
        </p:spPr>
        <p:txBody>
          <a:bodyPr anchor="t" rtlCol="false" tIns="0" lIns="0" bIns="0" rIns="0">
            <a:spAutoFit/>
          </a:bodyPr>
          <a:lstStyle/>
          <a:p>
            <a:pPr>
              <a:lnSpc>
                <a:spcPts val="2879"/>
              </a:lnSpc>
            </a:pPr>
            <a:r>
              <a:rPr lang="en-US" sz="2400">
                <a:solidFill>
                  <a:srgbClr val="545454"/>
                </a:solidFill>
                <a:latin typeface="DM Sans"/>
              </a:rPr>
              <a:t>Attendance records spanning the last year were collected from HR databases.</a:t>
            </a:r>
          </a:p>
        </p:txBody>
      </p:sp>
      <p:sp>
        <p:nvSpPr>
          <p:cNvPr name="TextBox 26" id="26"/>
          <p:cNvSpPr txBox="true"/>
          <p:nvPr/>
        </p:nvSpPr>
        <p:spPr>
          <a:xfrm rot="0">
            <a:off x="9092537" y="3996261"/>
            <a:ext cx="6713943" cy="723900"/>
          </a:xfrm>
          <a:prstGeom prst="rect">
            <a:avLst/>
          </a:prstGeom>
        </p:spPr>
        <p:txBody>
          <a:bodyPr anchor="t" rtlCol="false" tIns="0" lIns="0" bIns="0" rIns="0">
            <a:spAutoFit/>
          </a:bodyPr>
          <a:lstStyle/>
          <a:p>
            <a:pPr>
              <a:lnSpc>
                <a:spcPts val="2879"/>
              </a:lnSpc>
            </a:pPr>
            <a:r>
              <a:rPr lang="en-US" sz="2400">
                <a:solidFill>
                  <a:srgbClr val="545454"/>
                </a:solidFill>
                <a:latin typeface="DM Sans"/>
              </a:rPr>
              <a:t>Percentage of Present, Work from Home, and Sick Leave were calculated for each month.</a:t>
            </a:r>
          </a:p>
        </p:txBody>
      </p:sp>
      <p:sp>
        <p:nvSpPr>
          <p:cNvPr name="TextBox 27" id="27"/>
          <p:cNvSpPr txBox="true"/>
          <p:nvPr/>
        </p:nvSpPr>
        <p:spPr>
          <a:xfrm rot="0">
            <a:off x="9092537" y="6015146"/>
            <a:ext cx="6713943" cy="1085850"/>
          </a:xfrm>
          <a:prstGeom prst="rect">
            <a:avLst/>
          </a:prstGeom>
        </p:spPr>
        <p:txBody>
          <a:bodyPr anchor="t" rtlCol="false" tIns="0" lIns="0" bIns="0" rIns="0">
            <a:spAutoFit/>
          </a:bodyPr>
          <a:lstStyle/>
          <a:p>
            <a:pPr>
              <a:lnSpc>
                <a:spcPts val="2879"/>
              </a:lnSpc>
            </a:pPr>
            <a:r>
              <a:rPr lang="en-US" sz="2400">
                <a:solidFill>
                  <a:srgbClr val="545454"/>
                </a:solidFill>
                <a:latin typeface="DM Sans"/>
              </a:rPr>
              <a:t>Short-term trend analysis techniques were employed to identify patterns and changes within the specified timeframe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790039"/>
            <a:ext cx="1475373" cy="1475373"/>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6D73"/>
            </a:solidFill>
          </p:spPr>
        </p:sp>
      </p:grpSp>
      <p:grpSp>
        <p:nvGrpSpPr>
          <p:cNvPr name="Group 4" id="4"/>
          <p:cNvGrpSpPr/>
          <p:nvPr/>
        </p:nvGrpSpPr>
        <p:grpSpPr>
          <a:xfrm rot="0">
            <a:off x="9340001" y="2821656"/>
            <a:ext cx="1475373" cy="1475373"/>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CFAE"/>
            </a:solidFill>
          </p:spPr>
        </p:sp>
      </p:grpSp>
      <p:sp>
        <p:nvSpPr>
          <p:cNvPr name="Freeform 6" id="6"/>
          <p:cNvSpPr/>
          <p:nvPr/>
        </p:nvSpPr>
        <p:spPr>
          <a:xfrm flipH="false" flipV="false" rot="0">
            <a:off x="2418875" y="6243170"/>
            <a:ext cx="13450250" cy="3450793"/>
          </a:xfrm>
          <a:custGeom>
            <a:avLst/>
            <a:gdLst/>
            <a:ahLst/>
            <a:cxnLst/>
            <a:rect r="r" b="b" t="t" l="l"/>
            <a:pathLst>
              <a:path h="3450793" w="13450250">
                <a:moveTo>
                  <a:pt x="0" y="0"/>
                </a:moveTo>
                <a:lnTo>
                  <a:pt x="13450250" y="0"/>
                </a:lnTo>
                <a:lnTo>
                  <a:pt x="13450250" y="3450793"/>
                </a:lnTo>
                <a:lnTo>
                  <a:pt x="0" y="3450793"/>
                </a:lnTo>
                <a:lnTo>
                  <a:pt x="0" y="0"/>
                </a:lnTo>
                <a:close/>
              </a:path>
            </a:pathLst>
          </a:custGeom>
          <a:blipFill>
            <a:blip r:embed="rId2"/>
            <a:stretch>
              <a:fillRect l="0" t="0" r="0" b="0"/>
            </a:stretch>
          </a:blipFill>
        </p:spPr>
      </p:sp>
      <p:sp>
        <p:nvSpPr>
          <p:cNvPr name="TextBox 7" id="7"/>
          <p:cNvSpPr txBox="true"/>
          <p:nvPr/>
        </p:nvSpPr>
        <p:spPr>
          <a:xfrm rot="0">
            <a:off x="11014933" y="1893186"/>
            <a:ext cx="1495676" cy="481330"/>
          </a:xfrm>
          <a:prstGeom prst="rect">
            <a:avLst/>
          </a:prstGeom>
        </p:spPr>
        <p:txBody>
          <a:bodyPr anchor="t" rtlCol="false" tIns="0" lIns="0" bIns="0" rIns="0">
            <a:spAutoFit/>
          </a:bodyPr>
          <a:lstStyle/>
          <a:p>
            <a:pPr algn="ctr">
              <a:lnSpc>
                <a:spcPts val="3919"/>
              </a:lnSpc>
            </a:pPr>
            <a:r>
              <a:rPr lang="en-US" sz="2799">
                <a:solidFill>
                  <a:srgbClr val="FFFFFF"/>
                </a:solidFill>
                <a:latin typeface="IBM Plex Sans Bold"/>
              </a:rPr>
              <a:t>+24K</a:t>
            </a:r>
          </a:p>
        </p:txBody>
      </p:sp>
      <p:sp>
        <p:nvSpPr>
          <p:cNvPr name="TextBox 8" id="8"/>
          <p:cNvSpPr txBox="true"/>
          <p:nvPr/>
        </p:nvSpPr>
        <p:spPr>
          <a:xfrm rot="0">
            <a:off x="1028700" y="1414588"/>
            <a:ext cx="11481909" cy="844677"/>
          </a:xfrm>
          <a:prstGeom prst="rect">
            <a:avLst/>
          </a:prstGeom>
        </p:spPr>
        <p:txBody>
          <a:bodyPr anchor="t" rtlCol="false" tIns="0" lIns="0" bIns="0" rIns="0">
            <a:spAutoFit/>
          </a:bodyPr>
          <a:lstStyle/>
          <a:p>
            <a:pPr>
              <a:lnSpc>
                <a:spcPts val="5544"/>
              </a:lnSpc>
            </a:pPr>
            <a:r>
              <a:rPr lang="en-US" sz="5600">
                <a:solidFill>
                  <a:srgbClr val="FE6D73"/>
                </a:solidFill>
                <a:latin typeface="Kollektif Bold"/>
              </a:rPr>
              <a:t>TREND 1: PRESENTEEISM DECLINE</a:t>
            </a:r>
          </a:p>
        </p:txBody>
      </p:sp>
      <p:sp>
        <p:nvSpPr>
          <p:cNvPr name="TextBox 9" id="9"/>
          <p:cNvSpPr txBox="true"/>
          <p:nvPr/>
        </p:nvSpPr>
        <p:spPr>
          <a:xfrm rot="0">
            <a:off x="2789823" y="2702944"/>
            <a:ext cx="3462690" cy="481330"/>
          </a:xfrm>
          <a:prstGeom prst="rect">
            <a:avLst/>
          </a:prstGeom>
        </p:spPr>
        <p:txBody>
          <a:bodyPr anchor="t" rtlCol="false" tIns="0" lIns="0" bIns="0" rIns="0">
            <a:spAutoFit/>
          </a:bodyPr>
          <a:lstStyle/>
          <a:p>
            <a:pPr>
              <a:lnSpc>
                <a:spcPts val="3919"/>
              </a:lnSpc>
            </a:pPr>
            <a:r>
              <a:rPr lang="en-US" sz="2799">
                <a:solidFill>
                  <a:srgbClr val="FE6D73"/>
                </a:solidFill>
                <a:latin typeface="DM Sans Bold"/>
              </a:rPr>
              <a:t>OBSERVATION</a:t>
            </a:r>
          </a:p>
        </p:txBody>
      </p:sp>
      <p:sp>
        <p:nvSpPr>
          <p:cNvPr name="TextBox 10" id="10"/>
          <p:cNvSpPr txBox="true"/>
          <p:nvPr/>
        </p:nvSpPr>
        <p:spPr>
          <a:xfrm rot="0">
            <a:off x="2789823" y="3228557"/>
            <a:ext cx="5258388" cy="1114425"/>
          </a:xfrm>
          <a:prstGeom prst="rect">
            <a:avLst/>
          </a:prstGeom>
        </p:spPr>
        <p:txBody>
          <a:bodyPr anchor="t" rtlCol="false" tIns="0" lIns="0" bIns="0" rIns="0">
            <a:spAutoFit/>
          </a:bodyPr>
          <a:lstStyle/>
          <a:p>
            <a:pPr>
              <a:lnSpc>
                <a:spcPts val="2999"/>
              </a:lnSpc>
            </a:pPr>
            <a:r>
              <a:rPr lang="en-US" sz="2499">
                <a:solidFill>
                  <a:srgbClr val="545454"/>
                </a:solidFill>
                <a:latin typeface="DM Sans"/>
              </a:rPr>
              <a:t>The percentage of employees present in the office has shown a slight decline from April to June.</a:t>
            </a:r>
          </a:p>
        </p:txBody>
      </p:sp>
      <p:sp>
        <p:nvSpPr>
          <p:cNvPr name="TextBox 11" id="11"/>
          <p:cNvSpPr txBox="true"/>
          <p:nvPr/>
        </p:nvSpPr>
        <p:spPr>
          <a:xfrm rot="0">
            <a:off x="11101124" y="2732889"/>
            <a:ext cx="2427627" cy="481330"/>
          </a:xfrm>
          <a:prstGeom prst="rect">
            <a:avLst/>
          </a:prstGeom>
        </p:spPr>
        <p:txBody>
          <a:bodyPr anchor="t" rtlCol="false" tIns="0" lIns="0" bIns="0" rIns="0">
            <a:spAutoFit/>
          </a:bodyPr>
          <a:lstStyle/>
          <a:p>
            <a:pPr>
              <a:lnSpc>
                <a:spcPts val="3919"/>
              </a:lnSpc>
            </a:pPr>
            <a:r>
              <a:rPr lang="en-US" sz="2799">
                <a:solidFill>
                  <a:srgbClr val="48CFAE"/>
                </a:solidFill>
                <a:latin typeface="DM Sans Bold"/>
              </a:rPr>
              <a:t>IMPLICATION</a:t>
            </a:r>
          </a:p>
        </p:txBody>
      </p:sp>
      <p:sp>
        <p:nvSpPr>
          <p:cNvPr name="TextBox 12" id="12"/>
          <p:cNvSpPr txBox="true"/>
          <p:nvPr/>
        </p:nvSpPr>
        <p:spPr>
          <a:xfrm rot="0">
            <a:off x="11101124" y="3261845"/>
            <a:ext cx="5822929" cy="2600325"/>
          </a:xfrm>
          <a:prstGeom prst="rect">
            <a:avLst/>
          </a:prstGeom>
        </p:spPr>
        <p:txBody>
          <a:bodyPr anchor="t" rtlCol="false" tIns="0" lIns="0" bIns="0" rIns="0">
            <a:spAutoFit/>
          </a:bodyPr>
          <a:lstStyle/>
          <a:p>
            <a:pPr>
              <a:lnSpc>
                <a:spcPts val="2999"/>
              </a:lnSpc>
            </a:pPr>
            <a:r>
              <a:rPr lang="en-US" sz="2499">
                <a:solidFill>
                  <a:srgbClr val="545454"/>
                </a:solidFill>
                <a:latin typeface="DM Sans"/>
              </a:rPr>
              <a:t>Despite returning to the office gradually, some employees may still prefer remote work or may be facing challenges attending in person. HR should monitor this trend closely to ensure employee engagement and address any underlying issues.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852766"/>
            <a:ext cx="1475373" cy="1475373"/>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6D73"/>
            </a:solidFill>
          </p:spPr>
        </p:sp>
      </p:grpSp>
      <p:grpSp>
        <p:nvGrpSpPr>
          <p:cNvPr name="Group 4" id="4"/>
          <p:cNvGrpSpPr/>
          <p:nvPr/>
        </p:nvGrpSpPr>
        <p:grpSpPr>
          <a:xfrm rot="0">
            <a:off x="9622272" y="2854438"/>
            <a:ext cx="1475373" cy="1475373"/>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CFAE"/>
            </a:solidFill>
          </p:spPr>
        </p:sp>
      </p:grpSp>
      <p:sp>
        <p:nvSpPr>
          <p:cNvPr name="Freeform 6" id="6"/>
          <p:cNvSpPr/>
          <p:nvPr/>
        </p:nvSpPr>
        <p:spPr>
          <a:xfrm flipH="false" flipV="false" rot="0">
            <a:off x="1341513" y="5842133"/>
            <a:ext cx="15604973" cy="4010089"/>
          </a:xfrm>
          <a:custGeom>
            <a:avLst/>
            <a:gdLst/>
            <a:ahLst/>
            <a:cxnLst/>
            <a:rect r="r" b="b" t="t" l="l"/>
            <a:pathLst>
              <a:path h="4010089" w="15604973">
                <a:moveTo>
                  <a:pt x="0" y="0"/>
                </a:moveTo>
                <a:lnTo>
                  <a:pt x="15604974" y="0"/>
                </a:lnTo>
                <a:lnTo>
                  <a:pt x="15604974" y="4010089"/>
                </a:lnTo>
                <a:lnTo>
                  <a:pt x="0" y="4010089"/>
                </a:lnTo>
                <a:lnTo>
                  <a:pt x="0" y="0"/>
                </a:lnTo>
                <a:close/>
              </a:path>
            </a:pathLst>
          </a:custGeom>
          <a:blipFill>
            <a:blip r:embed="rId2"/>
            <a:stretch>
              <a:fillRect l="0" t="0" r="0" b="0"/>
            </a:stretch>
          </a:blipFill>
        </p:spPr>
      </p:sp>
      <p:sp>
        <p:nvSpPr>
          <p:cNvPr name="TextBox 7" id="7"/>
          <p:cNvSpPr txBox="true"/>
          <p:nvPr/>
        </p:nvSpPr>
        <p:spPr>
          <a:xfrm rot="0">
            <a:off x="11014933" y="1893186"/>
            <a:ext cx="1495676" cy="481330"/>
          </a:xfrm>
          <a:prstGeom prst="rect">
            <a:avLst/>
          </a:prstGeom>
        </p:spPr>
        <p:txBody>
          <a:bodyPr anchor="t" rtlCol="false" tIns="0" lIns="0" bIns="0" rIns="0">
            <a:spAutoFit/>
          </a:bodyPr>
          <a:lstStyle/>
          <a:p>
            <a:pPr algn="ctr">
              <a:lnSpc>
                <a:spcPts val="3919"/>
              </a:lnSpc>
            </a:pPr>
            <a:r>
              <a:rPr lang="en-US" sz="2799">
                <a:solidFill>
                  <a:srgbClr val="FFFFFF"/>
                </a:solidFill>
                <a:latin typeface="IBM Plex Sans Bold"/>
              </a:rPr>
              <a:t>+24K</a:t>
            </a:r>
          </a:p>
        </p:txBody>
      </p:sp>
      <p:sp>
        <p:nvSpPr>
          <p:cNvPr name="TextBox 8" id="8"/>
          <p:cNvSpPr txBox="true"/>
          <p:nvPr/>
        </p:nvSpPr>
        <p:spPr>
          <a:xfrm rot="0">
            <a:off x="1028700" y="1414588"/>
            <a:ext cx="15182791" cy="844677"/>
          </a:xfrm>
          <a:prstGeom prst="rect">
            <a:avLst/>
          </a:prstGeom>
        </p:spPr>
        <p:txBody>
          <a:bodyPr anchor="t" rtlCol="false" tIns="0" lIns="0" bIns="0" rIns="0">
            <a:spAutoFit/>
          </a:bodyPr>
          <a:lstStyle/>
          <a:p>
            <a:pPr>
              <a:lnSpc>
                <a:spcPts val="5544"/>
              </a:lnSpc>
            </a:pPr>
            <a:r>
              <a:rPr lang="en-US" sz="5600">
                <a:solidFill>
                  <a:srgbClr val="FE6D73"/>
                </a:solidFill>
                <a:latin typeface="Kollektif Bold"/>
              </a:rPr>
              <a:t>TREND 2: INCREASE IN WORK FROM HOME</a:t>
            </a:r>
          </a:p>
        </p:txBody>
      </p:sp>
      <p:sp>
        <p:nvSpPr>
          <p:cNvPr name="TextBox 9" id="9"/>
          <p:cNvSpPr txBox="true"/>
          <p:nvPr/>
        </p:nvSpPr>
        <p:spPr>
          <a:xfrm rot="0">
            <a:off x="2789823" y="2765671"/>
            <a:ext cx="3462690" cy="481330"/>
          </a:xfrm>
          <a:prstGeom prst="rect">
            <a:avLst/>
          </a:prstGeom>
        </p:spPr>
        <p:txBody>
          <a:bodyPr anchor="t" rtlCol="false" tIns="0" lIns="0" bIns="0" rIns="0">
            <a:spAutoFit/>
          </a:bodyPr>
          <a:lstStyle/>
          <a:p>
            <a:pPr>
              <a:lnSpc>
                <a:spcPts val="3919"/>
              </a:lnSpc>
            </a:pPr>
            <a:r>
              <a:rPr lang="en-US" sz="2799">
                <a:solidFill>
                  <a:srgbClr val="FE6D73"/>
                </a:solidFill>
                <a:latin typeface="DM Sans Bold"/>
              </a:rPr>
              <a:t>OBSERVATION</a:t>
            </a:r>
          </a:p>
        </p:txBody>
      </p:sp>
      <p:sp>
        <p:nvSpPr>
          <p:cNvPr name="TextBox 10" id="10"/>
          <p:cNvSpPr txBox="true"/>
          <p:nvPr/>
        </p:nvSpPr>
        <p:spPr>
          <a:xfrm rot="0">
            <a:off x="2789823" y="3291284"/>
            <a:ext cx="4631120" cy="1114425"/>
          </a:xfrm>
          <a:prstGeom prst="rect">
            <a:avLst/>
          </a:prstGeom>
        </p:spPr>
        <p:txBody>
          <a:bodyPr anchor="t" rtlCol="false" tIns="0" lIns="0" bIns="0" rIns="0">
            <a:spAutoFit/>
          </a:bodyPr>
          <a:lstStyle/>
          <a:p>
            <a:pPr>
              <a:lnSpc>
                <a:spcPts val="2999"/>
              </a:lnSpc>
            </a:pPr>
            <a:r>
              <a:rPr lang="en-US" sz="2499">
                <a:solidFill>
                  <a:srgbClr val="545454"/>
                </a:solidFill>
                <a:latin typeface="DM Sans"/>
              </a:rPr>
              <a:t>Work from home percentages have been steadily increasing from April to June.</a:t>
            </a:r>
          </a:p>
        </p:txBody>
      </p:sp>
      <p:sp>
        <p:nvSpPr>
          <p:cNvPr name="TextBox 11" id="11"/>
          <p:cNvSpPr txBox="true"/>
          <p:nvPr/>
        </p:nvSpPr>
        <p:spPr>
          <a:xfrm rot="0">
            <a:off x="11383394" y="2765671"/>
            <a:ext cx="2427627" cy="481330"/>
          </a:xfrm>
          <a:prstGeom prst="rect">
            <a:avLst/>
          </a:prstGeom>
        </p:spPr>
        <p:txBody>
          <a:bodyPr anchor="t" rtlCol="false" tIns="0" lIns="0" bIns="0" rIns="0">
            <a:spAutoFit/>
          </a:bodyPr>
          <a:lstStyle/>
          <a:p>
            <a:pPr>
              <a:lnSpc>
                <a:spcPts val="3919"/>
              </a:lnSpc>
            </a:pPr>
            <a:r>
              <a:rPr lang="en-US" sz="2799">
                <a:solidFill>
                  <a:srgbClr val="48CFAE"/>
                </a:solidFill>
                <a:latin typeface="DM Sans Bold"/>
              </a:rPr>
              <a:t>IMPLICATION</a:t>
            </a:r>
          </a:p>
        </p:txBody>
      </p:sp>
      <p:sp>
        <p:nvSpPr>
          <p:cNvPr name="TextBox 12" id="12"/>
          <p:cNvSpPr txBox="true"/>
          <p:nvPr/>
        </p:nvSpPr>
        <p:spPr>
          <a:xfrm rot="0">
            <a:off x="11383394" y="3294627"/>
            <a:ext cx="6136563" cy="2971800"/>
          </a:xfrm>
          <a:prstGeom prst="rect">
            <a:avLst/>
          </a:prstGeom>
        </p:spPr>
        <p:txBody>
          <a:bodyPr anchor="t" rtlCol="false" tIns="0" lIns="0" bIns="0" rIns="0">
            <a:spAutoFit/>
          </a:bodyPr>
          <a:lstStyle/>
          <a:p>
            <a:pPr>
              <a:lnSpc>
                <a:spcPts val="2999"/>
              </a:lnSpc>
            </a:pPr>
            <a:r>
              <a:rPr lang="en-US" sz="2499">
                <a:solidFill>
                  <a:srgbClr val="545454"/>
                </a:solidFill>
                <a:latin typeface="DM Sans"/>
              </a:rPr>
              <a:t>This indicates a continued preference for remote work among employees, possibly influenced by factors such as flexibility, productivity, or health concerns. HR should evaluate the effectiveness of remote work policies and infrastructure to support this trend.</a:t>
            </a:r>
          </a:p>
          <a:p>
            <a:pPr>
              <a:lnSpc>
                <a:spcPts val="299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727313"/>
            <a:ext cx="1475373" cy="1475373"/>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6D73"/>
            </a:solidFill>
          </p:spPr>
        </p:sp>
      </p:grpSp>
      <p:grpSp>
        <p:nvGrpSpPr>
          <p:cNvPr name="Group 4" id="4"/>
          <p:cNvGrpSpPr/>
          <p:nvPr/>
        </p:nvGrpSpPr>
        <p:grpSpPr>
          <a:xfrm rot="0">
            <a:off x="9144000" y="2758929"/>
            <a:ext cx="1475373" cy="1475373"/>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CFAE"/>
            </a:solidFill>
          </p:spPr>
        </p:sp>
      </p:grpSp>
      <p:sp>
        <p:nvSpPr>
          <p:cNvPr name="Freeform 6" id="6"/>
          <p:cNvSpPr/>
          <p:nvPr/>
        </p:nvSpPr>
        <p:spPr>
          <a:xfrm flipH="false" flipV="false" rot="0">
            <a:off x="1393613" y="5751818"/>
            <a:ext cx="15500774" cy="3838287"/>
          </a:xfrm>
          <a:custGeom>
            <a:avLst/>
            <a:gdLst/>
            <a:ahLst/>
            <a:cxnLst/>
            <a:rect r="r" b="b" t="t" l="l"/>
            <a:pathLst>
              <a:path h="3838287" w="15500774">
                <a:moveTo>
                  <a:pt x="0" y="0"/>
                </a:moveTo>
                <a:lnTo>
                  <a:pt x="15500774" y="0"/>
                </a:lnTo>
                <a:lnTo>
                  <a:pt x="15500774" y="3838287"/>
                </a:lnTo>
                <a:lnTo>
                  <a:pt x="0" y="3838287"/>
                </a:lnTo>
                <a:lnTo>
                  <a:pt x="0" y="0"/>
                </a:lnTo>
                <a:close/>
              </a:path>
            </a:pathLst>
          </a:custGeom>
          <a:blipFill>
            <a:blip r:embed="rId2"/>
            <a:stretch>
              <a:fillRect l="0" t="0" r="0" b="0"/>
            </a:stretch>
          </a:blipFill>
        </p:spPr>
      </p:sp>
      <p:sp>
        <p:nvSpPr>
          <p:cNvPr name="TextBox 7" id="7"/>
          <p:cNvSpPr txBox="true"/>
          <p:nvPr/>
        </p:nvSpPr>
        <p:spPr>
          <a:xfrm rot="0">
            <a:off x="11014933" y="1893186"/>
            <a:ext cx="1495676" cy="481330"/>
          </a:xfrm>
          <a:prstGeom prst="rect">
            <a:avLst/>
          </a:prstGeom>
        </p:spPr>
        <p:txBody>
          <a:bodyPr anchor="t" rtlCol="false" tIns="0" lIns="0" bIns="0" rIns="0">
            <a:spAutoFit/>
          </a:bodyPr>
          <a:lstStyle/>
          <a:p>
            <a:pPr algn="ctr">
              <a:lnSpc>
                <a:spcPts val="3919"/>
              </a:lnSpc>
            </a:pPr>
            <a:r>
              <a:rPr lang="en-US" sz="2799">
                <a:solidFill>
                  <a:srgbClr val="FFFFFF"/>
                </a:solidFill>
                <a:latin typeface="IBM Plex Sans Bold"/>
              </a:rPr>
              <a:t>+24K</a:t>
            </a:r>
          </a:p>
        </p:txBody>
      </p:sp>
      <p:sp>
        <p:nvSpPr>
          <p:cNvPr name="TextBox 8" id="8"/>
          <p:cNvSpPr txBox="true"/>
          <p:nvPr/>
        </p:nvSpPr>
        <p:spPr>
          <a:xfrm rot="0">
            <a:off x="1028700" y="1414588"/>
            <a:ext cx="11481909" cy="844677"/>
          </a:xfrm>
          <a:prstGeom prst="rect">
            <a:avLst/>
          </a:prstGeom>
        </p:spPr>
        <p:txBody>
          <a:bodyPr anchor="t" rtlCol="false" tIns="0" lIns="0" bIns="0" rIns="0">
            <a:spAutoFit/>
          </a:bodyPr>
          <a:lstStyle/>
          <a:p>
            <a:pPr>
              <a:lnSpc>
                <a:spcPts val="5544"/>
              </a:lnSpc>
            </a:pPr>
            <a:r>
              <a:rPr lang="en-US" sz="5600">
                <a:solidFill>
                  <a:srgbClr val="FE6D73"/>
                </a:solidFill>
                <a:latin typeface="Kollektif Bold"/>
              </a:rPr>
              <a:t>TREND 3: RISE IN SICK LEAVE</a:t>
            </a:r>
          </a:p>
        </p:txBody>
      </p:sp>
      <p:sp>
        <p:nvSpPr>
          <p:cNvPr name="TextBox 9" id="9"/>
          <p:cNvSpPr txBox="true"/>
          <p:nvPr/>
        </p:nvSpPr>
        <p:spPr>
          <a:xfrm rot="0">
            <a:off x="2789823" y="2640218"/>
            <a:ext cx="3462690" cy="481330"/>
          </a:xfrm>
          <a:prstGeom prst="rect">
            <a:avLst/>
          </a:prstGeom>
        </p:spPr>
        <p:txBody>
          <a:bodyPr anchor="t" rtlCol="false" tIns="0" lIns="0" bIns="0" rIns="0">
            <a:spAutoFit/>
          </a:bodyPr>
          <a:lstStyle/>
          <a:p>
            <a:pPr>
              <a:lnSpc>
                <a:spcPts val="3919"/>
              </a:lnSpc>
            </a:pPr>
            <a:r>
              <a:rPr lang="en-US" sz="2799">
                <a:solidFill>
                  <a:srgbClr val="FE6D73"/>
                </a:solidFill>
                <a:latin typeface="DM Sans Bold"/>
              </a:rPr>
              <a:t>OBSERVATION</a:t>
            </a:r>
          </a:p>
        </p:txBody>
      </p:sp>
      <p:sp>
        <p:nvSpPr>
          <p:cNvPr name="TextBox 10" id="10"/>
          <p:cNvSpPr txBox="true"/>
          <p:nvPr/>
        </p:nvSpPr>
        <p:spPr>
          <a:xfrm rot="0">
            <a:off x="2789823" y="3165830"/>
            <a:ext cx="4631120" cy="1114425"/>
          </a:xfrm>
          <a:prstGeom prst="rect">
            <a:avLst/>
          </a:prstGeom>
        </p:spPr>
        <p:txBody>
          <a:bodyPr anchor="t" rtlCol="false" tIns="0" lIns="0" bIns="0" rIns="0">
            <a:spAutoFit/>
          </a:bodyPr>
          <a:lstStyle/>
          <a:p>
            <a:pPr>
              <a:lnSpc>
                <a:spcPts val="2999"/>
              </a:lnSpc>
            </a:pPr>
            <a:r>
              <a:rPr lang="en-US" sz="2499">
                <a:solidFill>
                  <a:srgbClr val="545454"/>
                </a:solidFill>
                <a:latin typeface="DM Sans"/>
              </a:rPr>
              <a:t>Sick leave percentages have shown a slight uptick from April to June.</a:t>
            </a:r>
          </a:p>
        </p:txBody>
      </p:sp>
      <p:sp>
        <p:nvSpPr>
          <p:cNvPr name="TextBox 11" id="11"/>
          <p:cNvSpPr txBox="true"/>
          <p:nvPr/>
        </p:nvSpPr>
        <p:spPr>
          <a:xfrm rot="0">
            <a:off x="10905123" y="2670163"/>
            <a:ext cx="2427627" cy="481330"/>
          </a:xfrm>
          <a:prstGeom prst="rect">
            <a:avLst/>
          </a:prstGeom>
        </p:spPr>
        <p:txBody>
          <a:bodyPr anchor="t" rtlCol="false" tIns="0" lIns="0" bIns="0" rIns="0">
            <a:spAutoFit/>
          </a:bodyPr>
          <a:lstStyle/>
          <a:p>
            <a:pPr>
              <a:lnSpc>
                <a:spcPts val="3919"/>
              </a:lnSpc>
            </a:pPr>
            <a:r>
              <a:rPr lang="en-US" sz="2799">
                <a:solidFill>
                  <a:srgbClr val="48CFAE"/>
                </a:solidFill>
                <a:latin typeface="DM Sans Bold"/>
              </a:rPr>
              <a:t>IMPLICATION</a:t>
            </a:r>
          </a:p>
        </p:txBody>
      </p:sp>
      <p:sp>
        <p:nvSpPr>
          <p:cNvPr name="TextBox 12" id="12"/>
          <p:cNvSpPr txBox="true"/>
          <p:nvPr/>
        </p:nvSpPr>
        <p:spPr>
          <a:xfrm rot="0">
            <a:off x="10905123" y="3199118"/>
            <a:ext cx="6763831" cy="2228850"/>
          </a:xfrm>
          <a:prstGeom prst="rect">
            <a:avLst/>
          </a:prstGeom>
        </p:spPr>
        <p:txBody>
          <a:bodyPr anchor="t" rtlCol="false" tIns="0" lIns="0" bIns="0" rIns="0">
            <a:spAutoFit/>
          </a:bodyPr>
          <a:lstStyle/>
          <a:p>
            <a:pPr>
              <a:lnSpc>
                <a:spcPts val="2999"/>
              </a:lnSpc>
            </a:pPr>
            <a:r>
              <a:rPr lang="en-US" sz="2499">
                <a:solidFill>
                  <a:srgbClr val="545454"/>
                </a:solidFill>
                <a:latin typeface="DM Sans"/>
              </a:rPr>
              <a:t>The increase in sick leave may be attributed to various factors such as seasonal illnesses, stress, or burnout. HR should explore the root causes behind this trend and implement measures to support employee health and well-being.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9525" y="82431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3809" y="8271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9355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321750" y="9384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204191"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7204191"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120382" y="705368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6120382"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5400000">
            <a:off x="15036573"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true" flipV="true" rot="5400000">
            <a:off x="12770705" y="813748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true" flipV="true" rot="-10800000">
            <a:off x="12770705" y="922129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3" id="13"/>
          <p:cNvGrpSpPr/>
          <p:nvPr/>
        </p:nvGrpSpPr>
        <p:grpSpPr>
          <a:xfrm rot="0">
            <a:off x="1626251" y="2774359"/>
            <a:ext cx="3336777" cy="1027869"/>
            <a:chOff x="0" y="0"/>
            <a:chExt cx="4449036" cy="1370492"/>
          </a:xfrm>
        </p:grpSpPr>
        <p:grpSp>
          <p:nvGrpSpPr>
            <p:cNvPr name="Group 14" id="14"/>
            <p:cNvGrpSpPr/>
            <p:nvPr/>
          </p:nvGrpSpPr>
          <p:grpSpPr>
            <a:xfrm rot="0">
              <a:off x="0" y="0"/>
              <a:ext cx="4449036" cy="1370492"/>
              <a:chOff x="0" y="0"/>
              <a:chExt cx="878822" cy="270714"/>
            </a:xfrm>
          </p:grpSpPr>
          <p:sp>
            <p:nvSpPr>
              <p:cNvPr name="Freeform 15" id="15"/>
              <p:cNvSpPr/>
              <p:nvPr/>
            </p:nvSpPr>
            <p:spPr>
              <a:xfrm flipH="false" flipV="false" rot="0">
                <a:off x="0" y="0"/>
                <a:ext cx="878822" cy="270714"/>
              </a:xfrm>
              <a:custGeom>
                <a:avLst/>
                <a:gdLst/>
                <a:ahLst/>
                <a:cxnLst/>
                <a:rect r="r" b="b" t="t" l="l"/>
                <a:pathLst>
                  <a:path h="270714" w="878822">
                    <a:moveTo>
                      <a:pt x="118329" y="0"/>
                    </a:moveTo>
                    <a:lnTo>
                      <a:pt x="760493" y="0"/>
                    </a:lnTo>
                    <a:cubicBezTo>
                      <a:pt x="791876" y="0"/>
                      <a:pt x="821973" y="12467"/>
                      <a:pt x="844164" y="34658"/>
                    </a:cubicBezTo>
                    <a:cubicBezTo>
                      <a:pt x="866355" y="56849"/>
                      <a:pt x="878822" y="86946"/>
                      <a:pt x="878822" y="118329"/>
                    </a:cubicBezTo>
                    <a:lnTo>
                      <a:pt x="878822" y="152385"/>
                    </a:lnTo>
                    <a:cubicBezTo>
                      <a:pt x="878822" y="183768"/>
                      <a:pt x="866355" y="213866"/>
                      <a:pt x="844164" y="236057"/>
                    </a:cubicBezTo>
                    <a:cubicBezTo>
                      <a:pt x="821973" y="258248"/>
                      <a:pt x="791876" y="270714"/>
                      <a:pt x="760493" y="270714"/>
                    </a:cubicBezTo>
                    <a:lnTo>
                      <a:pt x="118329" y="270714"/>
                    </a:lnTo>
                    <a:cubicBezTo>
                      <a:pt x="86946" y="270714"/>
                      <a:pt x="56849" y="258248"/>
                      <a:pt x="34658" y="236057"/>
                    </a:cubicBezTo>
                    <a:cubicBezTo>
                      <a:pt x="12467" y="213866"/>
                      <a:pt x="0" y="183768"/>
                      <a:pt x="0" y="152385"/>
                    </a:cubicBezTo>
                    <a:lnTo>
                      <a:pt x="0" y="118329"/>
                    </a:lnTo>
                    <a:cubicBezTo>
                      <a:pt x="0" y="86946"/>
                      <a:pt x="12467" y="56849"/>
                      <a:pt x="34658" y="34658"/>
                    </a:cubicBezTo>
                    <a:cubicBezTo>
                      <a:pt x="56849" y="12467"/>
                      <a:pt x="86946" y="0"/>
                      <a:pt x="118329" y="0"/>
                    </a:cubicBezTo>
                    <a:close/>
                  </a:path>
                </a:pathLst>
              </a:custGeom>
              <a:solidFill>
                <a:srgbClr val="227C9D"/>
              </a:solidFill>
            </p:spPr>
          </p:sp>
          <p:sp>
            <p:nvSpPr>
              <p:cNvPr name="TextBox 16" id="16"/>
              <p:cNvSpPr txBox="true"/>
              <p:nvPr/>
            </p:nvSpPr>
            <p:spPr>
              <a:xfrm>
                <a:off x="0" y="19050"/>
                <a:ext cx="878822" cy="251664"/>
              </a:xfrm>
              <a:prstGeom prst="rect">
                <a:avLst/>
              </a:prstGeom>
            </p:spPr>
            <p:txBody>
              <a:bodyPr anchor="ctr" rtlCol="false" tIns="50800" lIns="50800" bIns="50800" rIns="50800"/>
              <a:lstStyle/>
              <a:p>
                <a:pPr algn="ctr">
                  <a:lnSpc>
                    <a:spcPts val="2553"/>
                  </a:lnSpc>
                </a:pPr>
              </a:p>
            </p:txBody>
          </p:sp>
        </p:grpSp>
        <p:sp>
          <p:nvSpPr>
            <p:cNvPr name="TextBox 17" id="17"/>
            <p:cNvSpPr txBox="true"/>
            <p:nvPr/>
          </p:nvSpPr>
          <p:spPr>
            <a:xfrm rot="0">
              <a:off x="647226" y="271437"/>
              <a:ext cx="3237270" cy="818092"/>
            </a:xfrm>
            <a:prstGeom prst="rect">
              <a:avLst/>
            </a:prstGeom>
          </p:spPr>
          <p:txBody>
            <a:bodyPr anchor="t" rtlCol="false" tIns="0" lIns="0" bIns="0" rIns="0">
              <a:spAutoFit/>
            </a:bodyPr>
            <a:lstStyle/>
            <a:p>
              <a:pPr>
                <a:lnSpc>
                  <a:spcPts val="4000"/>
                </a:lnSpc>
              </a:pPr>
              <a:r>
                <a:rPr lang="en-US" sz="4000">
                  <a:solidFill>
                    <a:srgbClr val="FFFFFF"/>
                  </a:solidFill>
                  <a:latin typeface="Kollektif Bold"/>
                </a:rPr>
                <a:t>MONDAY</a:t>
              </a:r>
            </a:p>
          </p:txBody>
        </p:sp>
      </p:grpSp>
      <p:sp>
        <p:nvSpPr>
          <p:cNvPr name="TextBox 18" id="18"/>
          <p:cNvSpPr txBox="true"/>
          <p:nvPr/>
        </p:nvSpPr>
        <p:spPr>
          <a:xfrm rot="0">
            <a:off x="5693338" y="2774359"/>
            <a:ext cx="9885140" cy="1085850"/>
          </a:xfrm>
          <a:prstGeom prst="rect">
            <a:avLst/>
          </a:prstGeom>
        </p:spPr>
        <p:txBody>
          <a:bodyPr anchor="t" rtlCol="false" tIns="0" lIns="0" bIns="0" rIns="0">
            <a:spAutoFit/>
          </a:bodyPr>
          <a:lstStyle/>
          <a:p>
            <a:pPr>
              <a:lnSpc>
                <a:spcPts val="2879"/>
              </a:lnSpc>
            </a:pPr>
            <a:r>
              <a:rPr lang="en-US" sz="2400">
                <a:solidFill>
                  <a:srgbClr val="545454"/>
                </a:solidFill>
                <a:latin typeface="DM Sans"/>
              </a:rPr>
              <a:t>Monday had the highest percentage of presentees across April, May, and June, indicating a strong presence in the office at the start of the week.</a:t>
            </a:r>
          </a:p>
        </p:txBody>
      </p:sp>
      <p:sp>
        <p:nvSpPr>
          <p:cNvPr name="TextBox 19" id="19"/>
          <p:cNvSpPr txBox="true"/>
          <p:nvPr/>
        </p:nvSpPr>
        <p:spPr>
          <a:xfrm rot="0">
            <a:off x="5693338" y="4793243"/>
            <a:ext cx="9885140" cy="1085850"/>
          </a:xfrm>
          <a:prstGeom prst="rect">
            <a:avLst/>
          </a:prstGeom>
        </p:spPr>
        <p:txBody>
          <a:bodyPr anchor="t" rtlCol="false" tIns="0" lIns="0" bIns="0" rIns="0">
            <a:spAutoFit/>
          </a:bodyPr>
          <a:lstStyle/>
          <a:p>
            <a:pPr>
              <a:lnSpc>
                <a:spcPts val="2879"/>
              </a:lnSpc>
            </a:pPr>
            <a:r>
              <a:rPr lang="en-US" sz="2400">
                <a:solidFill>
                  <a:srgbClr val="545454"/>
                </a:solidFill>
                <a:latin typeface="DM Sans"/>
              </a:rPr>
              <a:t>Friday exhibited the highest percentage of employees opting for work from home, suggesting a preference for remote work as the week concludes.</a:t>
            </a:r>
          </a:p>
        </p:txBody>
      </p:sp>
      <p:sp>
        <p:nvSpPr>
          <p:cNvPr name="TextBox 20" id="20"/>
          <p:cNvSpPr txBox="true"/>
          <p:nvPr/>
        </p:nvSpPr>
        <p:spPr>
          <a:xfrm rot="0">
            <a:off x="5693338" y="6812128"/>
            <a:ext cx="9885140" cy="1085850"/>
          </a:xfrm>
          <a:prstGeom prst="rect">
            <a:avLst/>
          </a:prstGeom>
        </p:spPr>
        <p:txBody>
          <a:bodyPr anchor="t" rtlCol="false" tIns="0" lIns="0" bIns="0" rIns="0">
            <a:spAutoFit/>
          </a:bodyPr>
          <a:lstStyle/>
          <a:p>
            <a:pPr>
              <a:lnSpc>
                <a:spcPts val="2879"/>
              </a:lnSpc>
            </a:pPr>
            <a:r>
              <a:rPr lang="en-US" sz="2400">
                <a:solidFill>
                  <a:srgbClr val="545454"/>
                </a:solidFill>
                <a:latin typeface="DM Sans"/>
              </a:rPr>
              <a:t>Interestingly, Monday also recorded the highest percentage of sick leaves, implying a potential correlation between taking work from home on Friday and needing sick leave on Monday.</a:t>
            </a:r>
          </a:p>
        </p:txBody>
      </p:sp>
      <p:grpSp>
        <p:nvGrpSpPr>
          <p:cNvPr name="Group 21" id="21"/>
          <p:cNvGrpSpPr/>
          <p:nvPr/>
        </p:nvGrpSpPr>
        <p:grpSpPr>
          <a:xfrm rot="0">
            <a:off x="1626251" y="4641259"/>
            <a:ext cx="3336777" cy="1027869"/>
            <a:chOff x="0" y="0"/>
            <a:chExt cx="878822" cy="270714"/>
          </a:xfrm>
        </p:grpSpPr>
        <p:sp>
          <p:nvSpPr>
            <p:cNvPr name="Freeform 22" id="22"/>
            <p:cNvSpPr/>
            <p:nvPr/>
          </p:nvSpPr>
          <p:spPr>
            <a:xfrm flipH="false" flipV="false" rot="0">
              <a:off x="0" y="0"/>
              <a:ext cx="878822" cy="270714"/>
            </a:xfrm>
            <a:custGeom>
              <a:avLst/>
              <a:gdLst/>
              <a:ahLst/>
              <a:cxnLst/>
              <a:rect r="r" b="b" t="t" l="l"/>
              <a:pathLst>
                <a:path h="270714" w="878822">
                  <a:moveTo>
                    <a:pt x="118329" y="0"/>
                  </a:moveTo>
                  <a:lnTo>
                    <a:pt x="760493" y="0"/>
                  </a:lnTo>
                  <a:cubicBezTo>
                    <a:pt x="791876" y="0"/>
                    <a:pt x="821973" y="12467"/>
                    <a:pt x="844164" y="34658"/>
                  </a:cubicBezTo>
                  <a:cubicBezTo>
                    <a:pt x="866355" y="56849"/>
                    <a:pt x="878822" y="86946"/>
                    <a:pt x="878822" y="118329"/>
                  </a:cubicBezTo>
                  <a:lnTo>
                    <a:pt x="878822" y="152385"/>
                  </a:lnTo>
                  <a:cubicBezTo>
                    <a:pt x="878822" y="183768"/>
                    <a:pt x="866355" y="213866"/>
                    <a:pt x="844164" y="236057"/>
                  </a:cubicBezTo>
                  <a:cubicBezTo>
                    <a:pt x="821973" y="258248"/>
                    <a:pt x="791876" y="270714"/>
                    <a:pt x="760493" y="270714"/>
                  </a:cubicBezTo>
                  <a:lnTo>
                    <a:pt x="118329" y="270714"/>
                  </a:lnTo>
                  <a:cubicBezTo>
                    <a:pt x="86946" y="270714"/>
                    <a:pt x="56849" y="258248"/>
                    <a:pt x="34658" y="236057"/>
                  </a:cubicBezTo>
                  <a:cubicBezTo>
                    <a:pt x="12467" y="213866"/>
                    <a:pt x="0" y="183768"/>
                    <a:pt x="0" y="152385"/>
                  </a:cubicBezTo>
                  <a:lnTo>
                    <a:pt x="0" y="118329"/>
                  </a:lnTo>
                  <a:cubicBezTo>
                    <a:pt x="0" y="86946"/>
                    <a:pt x="12467" y="56849"/>
                    <a:pt x="34658" y="34658"/>
                  </a:cubicBezTo>
                  <a:cubicBezTo>
                    <a:pt x="56849" y="12467"/>
                    <a:pt x="86946" y="0"/>
                    <a:pt x="118329" y="0"/>
                  </a:cubicBezTo>
                  <a:close/>
                </a:path>
              </a:pathLst>
            </a:custGeom>
            <a:solidFill>
              <a:srgbClr val="227C9D"/>
            </a:solidFill>
          </p:spPr>
        </p:sp>
        <p:sp>
          <p:nvSpPr>
            <p:cNvPr name="TextBox 23" id="23"/>
            <p:cNvSpPr txBox="true"/>
            <p:nvPr/>
          </p:nvSpPr>
          <p:spPr>
            <a:xfrm>
              <a:off x="0" y="19050"/>
              <a:ext cx="878822" cy="251664"/>
            </a:xfrm>
            <a:prstGeom prst="rect">
              <a:avLst/>
            </a:prstGeom>
          </p:spPr>
          <p:txBody>
            <a:bodyPr anchor="ctr" rtlCol="false" tIns="50800" lIns="50800" bIns="50800" rIns="50800"/>
            <a:lstStyle/>
            <a:p>
              <a:pPr>
                <a:lnSpc>
                  <a:spcPts val="2553"/>
                </a:lnSpc>
              </a:pPr>
            </a:p>
          </p:txBody>
        </p:sp>
      </p:grpSp>
      <p:sp>
        <p:nvSpPr>
          <p:cNvPr name="TextBox 24" id="24"/>
          <p:cNvSpPr txBox="true"/>
          <p:nvPr/>
        </p:nvSpPr>
        <p:spPr>
          <a:xfrm rot="0">
            <a:off x="2375996" y="4842456"/>
            <a:ext cx="2065887" cy="615950"/>
          </a:xfrm>
          <a:prstGeom prst="rect">
            <a:avLst/>
          </a:prstGeom>
        </p:spPr>
        <p:txBody>
          <a:bodyPr anchor="t" rtlCol="false" tIns="0" lIns="0" bIns="0" rIns="0">
            <a:spAutoFit/>
          </a:bodyPr>
          <a:lstStyle/>
          <a:p>
            <a:pPr>
              <a:lnSpc>
                <a:spcPts val="4000"/>
              </a:lnSpc>
            </a:pPr>
            <a:r>
              <a:rPr lang="en-US" sz="4000">
                <a:solidFill>
                  <a:srgbClr val="FFFFFF"/>
                </a:solidFill>
                <a:latin typeface="Kollektif Bold"/>
              </a:rPr>
              <a:t>FRIDAY</a:t>
            </a:r>
          </a:p>
        </p:txBody>
      </p:sp>
      <p:grpSp>
        <p:nvGrpSpPr>
          <p:cNvPr name="Group 25" id="25"/>
          <p:cNvGrpSpPr/>
          <p:nvPr/>
        </p:nvGrpSpPr>
        <p:grpSpPr>
          <a:xfrm rot="0">
            <a:off x="1626251" y="6716878"/>
            <a:ext cx="3336777" cy="1027869"/>
            <a:chOff x="0" y="0"/>
            <a:chExt cx="4449036" cy="1370492"/>
          </a:xfrm>
        </p:grpSpPr>
        <p:grpSp>
          <p:nvGrpSpPr>
            <p:cNvPr name="Group 26" id="26"/>
            <p:cNvGrpSpPr/>
            <p:nvPr/>
          </p:nvGrpSpPr>
          <p:grpSpPr>
            <a:xfrm rot="0">
              <a:off x="0" y="0"/>
              <a:ext cx="4449036" cy="1370492"/>
              <a:chOff x="0" y="0"/>
              <a:chExt cx="878822" cy="270714"/>
            </a:xfrm>
          </p:grpSpPr>
          <p:sp>
            <p:nvSpPr>
              <p:cNvPr name="Freeform 27" id="27"/>
              <p:cNvSpPr/>
              <p:nvPr/>
            </p:nvSpPr>
            <p:spPr>
              <a:xfrm flipH="false" flipV="false" rot="0">
                <a:off x="0" y="0"/>
                <a:ext cx="878822" cy="270714"/>
              </a:xfrm>
              <a:custGeom>
                <a:avLst/>
                <a:gdLst/>
                <a:ahLst/>
                <a:cxnLst/>
                <a:rect r="r" b="b" t="t" l="l"/>
                <a:pathLst>
                  <a:path h="270714" w="878822">
                    <a:moveTo>
                      <a:pt x="118329" y="0"/>
                    </a:moveTo>
                    <a:lnTo>
                      <a:pt x="760493" y="0"/>
                    </a:lnTo>
                    <a:cubicBezTo>
                      <a:pt x="791876" y="0"/>
                      <a:pt x="821973" y="12467"/>
                      <a:pt x="844164" y="34658"/>
                    </a:cubicBezTo>
                    <a:cubicBezTo>
                      <a:pt x="866355" y="56849"/>
                      <a:pt x="878822" y="86946"/>
                      <a:pt x="878822" y="118329"/>
                    </a:cubicBezTo>
                    <a:lnTo>
                      <a:pt x="878822" y="152385"/>
                    </a:lnTo>
                    <a:cubicBezTo>
                      <a:pt x="878822" y="183768"/>
                      <a:pt x="866355" y="213866"/>
                      <a:pt x="844164" y="236057"/>
                    </a:cubicBezTo>
                    <a:cubicBezTo>
                      <a:pt x="821973" y="258248"/>
                      <a:pt x="791876" y="270714"/>
                      <a:pt x="760493" y="270714"/>
                    </a:cubicBezTo>
                    <a:lnTo>
                      <a:pt x="118329" y="270714"/>
                    </a:lnTo>
                    <a:cubicBezTo>
                      <a:pt x="86946" y="270714"/>
                      <a:pt x="56849" y="258248"/>
                      <a:pt x="34658" y="236057"/>
                    </a:cubicBezTo>
                    <a:cubicBezTo>
                      <a:pt x="12467" y="213866"/>
                      <a:pt x="0" y="183768"/>
                      <a:pt x="0" y="152385"/>
                    </a:cubicBezTo>
                    <a:lnTo>
                      <a:pt x="0" y="118329"/>
                    </a:lnTo>
                    <a:cubicBezTo>
                      <a:pt x="0" y="86946"/>
                      <a:pt x="12467" y="56849"/>
                      <a:pt x="34658" y="34658"/>
                    </a:cubicBezTo>
                    <a:cubicBezTo>
                      <a:pt x="56849" y="12467"/>
                      <a:pt x="86946" y="0"/>
                      <a:pt x="118329" y="0"/>
                    </a:cubicBezTo>
                    <a:close/>
                  </a:path>
                </a:pathLst>
              </a:custGeom>
              <a:solidFill>
                <a:srgbClr val="227C9D"/>
              </a:solidFill>
            </p:spPr>
          </p:sp>
          <p:sp>
            <p:nvSpPr>
              <p:cNvPr name="TextBox 28" id="28"/>
              <p:cNvSpPr txBox="true"/>
              <p:nvPr/>
            </p:nvSpPr>
            <p:spPr>
              <a:xfrm>
                <a:off x="0" y="19050"/>
                <a:ext cx="878822" cy="251664"/>
              </a:xfrm>
              <a:prstGeom prst="rect">
                <a:avLst/>
              </a:prstGeom>
            </p:spPr>
            <p:txBody>
              <a:bodyPr anchor="ctr" rtlCol="false" tIns="50800" lIns="50800" bIns="50800" rIns="50800"/>
              <a:lstStyle/>
              <a:p>
                <a:pPr algn="ctr">
                  <a:lnSpc>
                    <a:spcPts val="2553"/>
                  </a:lnSpc>
                </a:pPr>
              </a:p>
            </p:txBody>
          </p:sp>
        </p:grpSp>
        <p:sp>
          <p:nvSpPr>
            <p:cNvPr name="TextBox 29" id="29"/>
            <p:cNvSpPr txBox="true"/>
            <p:nvPr/>
          </p:nvSpPr>
          <p:spPr>
            <a:xfrm rot="0">
              <a:off x="647226" y="271437"/>
              <a:ext cx="3237270" cy="818092"/>
            </a:xfrm>
            <a:prstGeom prst="rect">
              <a:avLst/>
            </a:prstGeom>
          </p:spPr>
          <p:txBody>
            <a:bodyPr anchor="t" rtlCol="false" tIns="0" lIns="0" bIns="0" rIns="0">
              <a:spAutoFit/>
            </a:bodyPr>
            <a:lstStyle/>
            <a:p>
              <a:pPr>
                <a:lnSpc>
                  <a:spcPts val="4000"/>
                </a:lnSpc>
              </a:pPr>
              <a:r>
                <a:rPr lang="en-US" sz="4000">
                  <a:solidFill>
                    <a:srgbClr val="FFFFFF"/>
                  </a:solidFill>
                  <a:latin typeface="Kollektif Bold"/>
                </a:rPr>
                <a:t>MONDAY</a:t>
              </a:r>
            </a:p>
          </p:txBody>
        </p:sp>
      </p:grpSp>
      <p:sp>
        <p:nvSpPr>
          <p:cNvPr name="TextBox 30" id="30"/>
          <p:cNvSpPr txBox="true"/>
          <p:nvPr/>
        </p:nvSpPr>
        <p:spPr>
          <a:xfrm rot="0">
            <a:off x="1527151" y="1148632"/>
            <a:ext cx="13509423" cy="844677"/>
          </a:xfrm>
          <a:prstGeom prst="rect">
            <a:avLst/>
          </a:prstGeom>
        </p:spPr>
        <p:txBody>
          <a:bodyPr anchor="t" rtlCol="false" tIns="0" lIns="0" bIns="0" rIns="0">
            <a:spAutoFit/>
          </a:bodyPr>
          <a:lstStyle/>
          <a:p>
            <a:pPr>
              <a:lnSpc>
                <a:spcPts val="5544"/>
              </a:lnSpc>
            </a:pPr>
            <a:r>
              <a:rPr lang="en-US" sz="5600">
                <a:solidFill>
                  <a:srgbClr val="FE6D73"/>
                </a:solidFill>
                <a:latin typeface="Kollektif Bold"/>
              </a:rPr>
              <a:t>DAY-WISE ATTENDANCE PATTERNS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9525" y="82431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3809" y="8271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9355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321750" y="9384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204191"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7204191"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120382" y="705368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6120382"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5400000">
            <a:off x="15036573"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true" flipV="true" rot="5400000">
            <a:off x="12770705" y="813748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true" flipV="true" rot="-10800000">
            <a:off x="12770705" y="922129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3" id="13"/>
          <p:cNvGrpSpPr/>
          <p:nvPr/>
        </p:nvGrpSpPr>
        <p:grpSpPr>
          <a:xfrm rot="0">
            <a:off x="538952" y="1825393"/>
            <a:ext cx="7985903" cy="1027869"/>
            <a:chOff x="0" y="0"/>
            <a:chExt cx="2103283" cy="270714"/>
          </a:xfrm>
        </p:grpSpPr>
        <p:sp>
          <p:nvSpPr>
            <p:cNvPr name="Freeform 14" id="14"/>
            <p:cNvSpPr/>
            <p:nvPr/>
          </p:nvSpPr>
          <p:spPr>
            <a:xfrm flipH="false" flipV="false" rot="0">
              <a:off x="0" y="0"/>
              <a:ext cx="2103283" cy="270714"/>
            </a:xfrm>
            <a:custGeom>
              <a:avLst/>
              <a:gdLst/>
              <a:ahLst/>
              <a:cxnLst/>
              <a:rect r="r" b="b" t="t" l="l"/>
              <a:pathLst>
                <a:path h="270714" w="2103283">
                  <a:moveTo>
                    <a:pt x="49442" y="0"/>
                  </a:moveTo>
                  <a:lnTo>
                    <a:pt x="2053841" y="0"/>
                  </a:lnTo>
                  <a:cubicBezTo>
                    <a:pt x="2066954" y="0"/>
                    <a:pt x="2079530" y="5209"/>
                    <a:pt x="2088802" y="14481"/>
                  </a:cubicBezTo>
                  <a:cubicBezTo>
                    <a:pt x="2098074" y="23753"/>
                    <a:pt x="2103283" y="36329"/>
                    <a:pt x="2103283" y="49442"/>
                  </a:cubicBezTo>
                  <a:lnTo>
                    <a:pt x="2103283" y="221273"/>
                  </a:lnTo>
                  <a:cubicBezTo>
                    <a:pt x="2103283" y="248579"/>
                    <a:pt x="2081147" y="270714"/>
                    <a:pt x="2053841" y="270714"/>
                  </a:cubicBezTo>
                  <a:lnTo>
                    <a:pt x="49442" y="270714"/>
                  </a:lnTo>
                  <a:cubicBezTo>
                    <a:pt x="22136" y="270714"/>
                    <a:pt x="0" y="248579"/>
                    <a:pt x="0" y="221273"/>
                  </a:cubicBezTo>
                  <a:lnTo>
                    <a:pt x="0" y="49442"/>
                  </a:lnTo>
                  <a:cubicBezTo>
                    <a:pt x="0" y="22136"/>
                    <a:pt x="22136" y="0"/>
                    <a:pt x="49442" y="0"/>
                  </a:cubicBezTo>
                  <a:close/>
                </a:path>
              </a:pathLst>
            </a:custGeom>
            <a:solidFill>
              <a:srgbClr val="227C9D"/>
            </a:solidFill>
          </p:spPr>
        </p:sp>
        <p:sp>
          <p:nvSpPr>
            <p:cNvPr name="TextBox 15" id="15"/>
            <p:cNvSpPr txBox="true"/>
            <p:nvPr/>
          </p:nvSpPr>
          <p:spPr>
            <a:xfrm>
              <a:off x="0" y="19050"/>
              <a:ext cx="2103283" cy="251664"/>
            </a:xfrm>
            <a:prstGeom prst="rect">
              <a:avLst/>
            </a:prstGeom>
          </p:spPr>
          <p:txBody>
            <a:bodyPr anchor="ctr" rtlCol="false" tIns="50800" lIns="50800" bIns="50800" rIns="50800"/>
            <a:lstStyle/>
            <a:p>
              <a:pPr algn="ctr">
                <a:lnSpc>
                  <a:spcPts val="2553"/>
                </a:lnSpc>
              </a:pPr>
            </a:p>
          </p:txBody>
        </p:sp>
      </p:grpSp>
      <p:sp>
        <p:nvSpPr>
          <p:cNvPr name="TextBox 16" id="16"/>
          <p:cNvSpPr txBox="true"/>
          <p:nvPr/>
        </p:nvSpPr>
        <p:spPr>
          <a:xfrm rot="0">
            <a:off x="927765" y="2095169"/>
            <a:ext cx="7233232" cy="478791"/>
          </a:xfrm>
          <a:prstGeom prst="rect">
            <a:avLst/>
          </a:prstGeom>
        </p:spPr>
        <p:txBody>
          <a:bodyPr anchor="t" rtlCol="false" tIns="0" lIns="0" bIns="0" rIns="0">
            <a:spAutoFit/>
          </a:bodyPr>
          <a:lstStyle/>
          <a:p>
            <a:pPr>
              <a:lnSpc>
                <a:spcPts val="3100"/>
              </a:lnSpc>
            </a:pPr>
            <a:r>
              <a:rPr lang="en-US" sz="3100">
                <a:solidFill>
                  <a:srgbClr val="FFFFFF"/>
                </a:solidFill>
                <a:latin typeface="Kollektif Bold"/>
              </a:rPr>
              <a:t>ATTENDANCE POLICY OPTIMIZATION</a:t>
            </a:r>
          </a:p>
        </p:txBody>
      </p:sp>
      <p:sp>
        <p:nvSpPr>
          <p:cNvPr name="TextBox 17" id="17"/>
          <p:cNvSpPr txBox="true"/>
          <p:nvPr/>
        </p:nvSpPr>
        <p:spPr>
          <a:xfrm rot="0">
            <a:off x="9092537" y="1977377"/>
            <a:ext cx="8653559" cy="1447800"/>
          </a:xfrm>
          <a:prstGeom prst="rect">
            <a:avLst/>
          </a:prstGeom>
        </p:spPr>
        <p:txBody>
          <a:bodyPr anchor="t" rtlCol="false" tIns="0" lIns="0" bIns="0" rIns="0">
            <a:spAutoFit/>
          </a:bodyPr>
          <a:lstStyle/>
          <a:p>
            <a:pPr>
              <a:lnSpc>
                <a:spcPts val="2879"/>
              </a:lnSpc>
            </a:pPr>
            <a:r>
              <a:rPr lang="en-US" sz="2400">
                <a:solidFill>
                  <a:srgbClr val="545454"/>
                </a:solidFill>
                <a:latin typeface="DM Sans"/>
              </a:rPr>
              <a:t>Review and optimize attendance policies to accommodate fluctuating employee preferences and health needs, considering day-specific patterns such as higher sick leave rates following work-from-home Fridays.</a:t>
            </a:r>
          </a:p>
        </p:txBody>
      </p:sp>
      <p:sp>
        <p:nvSpPr>
          <p:cNvPr name="TextBox 18" id="18"/>
          <p:cNvSpPr txBox="true"/>
          <p:nvPr/>
        </p:nvSpPr>
        <p:spPr>
          <a:xfrm rot="0">
            <a:off x="9092537" y="3996261"/>
            <a:ext cx="8407566" cy="1085850"/>
          </a:xfrm>
          <a:prstGeom prst="rect">
            <a:avLst/>
          </a:prstGeom>
        </p:spPr>
        <p:txBody>
          <a:bodyPr anchor="t" rtlCol="false" tIns="0" lIns="0" bIns="0" rIns="0">
            <a:spAutoFit/>
          </a:bodyPr>
          <a:lstStyle/>
          <a:p>
            <a:pPr>
              <a:lnSpc>
                <a:spcPts val="2879"/>
              </a:lnSpc>
            </a:pPr>
            <a:r>
              <a:rPr lang="en-US" sz="2400">
                <a:solidFill>
                  <a:srgbClr val="545454"/>
                </a:solidFill>
                <a:latin typeface="DM Sans"/>
              </a:rPr>
              <a:t>Implement flexible sick leave policies that allow employees to manage their health effectively, considering the observed trends and potential impacts on absenteeism.</a:t>
            </a:r>
          </a:p>
        </p:txBody>
      </p:sp>
      <p:sp>
        <p:nvSpPr>
          <p:cNvPr name="TextBox 19" id="19"/>
          <p:cNvSpPr txBox="true"/>
          <p:nvPr/>
        </p:nvSpPr>
        <p:spPr>
          <a:xfrm rot="0">
            <a:off x="9092537" y="6015146"/>
            <a:ext cx="8653559" cy="1085850"/>
          </a:xfrm>
          <a:prstGeom prst="rect">
            <a:avLst/>
          </a:prstGeom>
        </p:spPr>
        <p:txBody>
          <a:bodyPr anchor="t" rtlCol="false" tIns="0" lIns="0" bIns="0" rIns="0">
            <a:spAutoFit/>
          </a:bodyPr>
          <a:lstStyle/>
          <a:p>
            <a:pPr>
              <a:lnSpc>
                <a:spcPts val="2879"/>
              </a:lnSpc>
            </a:pPr>
            <a:r>
              <a:rPr lang="en-US" sz="2400">
                <a:solidFill>
                  <a:srgbClr val="545454"/>
                </a:solidFill>
                <a:latin typeface="DM Sans"/>
              </a:rPr>
              <a:t>Foster a supportive work environment that encourages open communication and flexibility, enabling employees to balance work responsibilities with personal well-being needs.</a:t>
            </a:r>
          </a:p>
        </p:txBody>
      </p:sp>
      <p:grpSp>
        <p:nvGrpSpPr>
          <p:cNvPr name="Group 20" id="20"/>
          <p:cNvGrpSpPr/>
          <p:nvPr/>
        </p:nvGrpSpPr>
        <p:grpSpPr>
          <a:xfrm rot="0">
            <a:off x="551429" y="3844277"/>
            <a:ext cx="7985903" cy="1027869"/>
            <a:chOff x="0" y="0"/>
            <a:chExt cx="2103283" cy="270714"/>
          </a:xfrm>
        </p:grpSpPr>
        <p:sp>
          <p:nvSpPr>
            <p:cNvPr name="Freeform 21" id="21"/>
            <p:cNvSpPr/>
            <p:nvPr/>
          </p:nvSpPr>
          <p:spPr>
            <a:xfrm flipH="false" flipV="false" rot="0">
              <a:off x="0" y="0"/>
              <a:ext cx="2103283" cy="270714"/>
            </a:xfrm>
            <a:custGeom>
              <a:avLst/>
              <a:gdLst/>
              <a:ahLst/>
              <a:cxnLst/>
              <a:rect r="r" b="b" t="t" l="l"/>
              <a:pathLst>
                <a:path h="270714" w="2103283">
                  <a:moveTo>
                    <a:pt x="49442" y="0"/>
                  </a:moveTo>
                  <a:lnTo>
                    <a:pt x="2053841" y="0"/>
                  </a:lnTo>
                  <a:cubicBezTo>
                    <a:pt x="2066954" y="0"/>
                    <a:pt x="2079530" y="5209"/>
                    <a:pt x="2088802" y="14481"/>
                  </a:cubicBezTo>
                  <a:cubicBezTo>
                    <a:pt x="2098074" y="23753"/>
                    <a:pt x="2103283" y="36329"/>
                    <a:pt x="2103283" y="49442"/>
                  </a:cubicBezTo>
                  <a:lnTo>
                    <a:pt x="2103283" y="221273"/>
                  </a:lnTo>
                  <a:cubicBezTo>
                    <a:pt x="2103283" y="248579"/>
                    <a:pt x="2081147" y="270714"/>
                    <a:pt x="2053841" y="270714"/>
                  </a:cubicBezTo>
                  <a:lnTo>
                    <a:pt x="49442" y="270714"/>
                  </a:lnTo>
                  <a:cubicBezTo>
                    <a:pt x="22136" y="270714"/>
                    <a:pt x="0" y="248579"/>
                    <a:pt x="0" y="221273"/>
                  </a:cubicBezTo>
                  <a:lnTo>
                    <a:pt x="0" y="49442"/>
                  </a:lnTo>
                  <a:cubicBezTo>
                    <a:pt x="0" y="22136"/>
                    <a:pt x="22136" y="0"/>
                    <a:pt x="49442" y="0"/>
                  </a:cubicBezTo>
                  <a:close/>
                </a:path>
              </a:pathLst>
            </a:custGeom>
            <a:solidFill>
              <a:srgbClr val="227C9D"/>
            </a:solidFill>
          </p:spPr>
        </p:sp>
        <p:sp>
          <p:nvSpPr>
            <p:cNvPr name="TextBox 22" id="22"/>
            <p:cNvSpPr txBox="true"/>
            <p:nvPr/>
          </p:nvSpPr>
          <p:spPr>
            <a:xfrm>
              <a:off x="0" y="19050"/>
              <a:ext cx="2103283" cy="251664"/>
            </a:xfrm>
            <a:prstGeom prst="rect">
              <a:avLst/>
            </a:prstGeom>
          </p:spPr>
          <p:txBody>
            <a:bodyPr anchor="ctr" rtlCol="false" tIns="50800" lIns="50800" bIns="50800" rIns="50800"/>
            <a:lstStyle/>
            <a:p>
              <a:pPr algn="ctr">
                <a:lnSpc>
                  <a:spcPts val="2553"/>
                </a:lnSpc>
              </a:pPr>
            </a:p>
          </p:txBody>
        </p:sp>
      </p:grpSp>
      <p:sp>
        <p:nvSpPr>
          <p:cNvPr name="TextBox 23" id="23"/>
          <p:cNvSpPr txBox="true"/>
          <p:nvPr/>
        </p:nvSpPr>
        <p:spPr>
          <a:xfrm rot="0">
            <a:off x="1625713" y="4114053"/>
            <a:ext cx="6198240" cy="478791"/>
          </a:xfrm>
          <a:prstGeom prst="rect">
            <a:avLst/>
          </a:prstGeom>
        </p:spPr>
        <p:txBody>
          <a:bodyPr anchor="t" rtlCol="false" tIns="0" lIns="0" bIns="0" rIns="0">
            <a:spAutoFit/>
          </a:bodyPr>
          <a:lstStyle/>
          <a:p>
            <a:pPr>
              <a:lnSpc>
                <a:spcPts val="3100"/>
              </a:lnSpc>
            </a:pPr>
            <a:r>
              <a:rPr lang="en-US" sz="3100">
                <a:solidFill>
                  <a:srgbClr val="FFFFFF"/>
                </a:solidFill>
                <a:latin typeface="Kollektif Bold"/>
              </a:rPr>
              <a:t>FLEXIBLE SICK LEAVE POLICIES</a:t>
            </a:r>
          </a:p>
        </p:txBody>
      </p:sp>
      <p:grpSp>
        <p:nvGrpSpPr>
          <p:cNvPr name="Group 24" id="24"/>
          <p:cNvGrpSpPr/>
          <p:nvPr/>
        </p:nvGrpSpPr>
        <p:grpSpPr>
          <a:xfrm rot="0">
            <a:off x="551429" y="6073127"/>
            <a:ext cx="7985903" cy="1027869"/>
            <a:chOff x="0" y="0"/>
            <a:chExt cx="2103283" cy="270714"/>
          </a:xfrm>
        </p:grpSpPr>
        <p:sp>
          <p:nvSpPr>
            <p:cNvPr name="Freeform 25" id="25"/>
            <p:cNvSpPr/>
            <p:nvPr/>
          </p:nvSpPr>
          <p:spPr>
            <a:xfrm flipH="false" flipV="false" rot="0">
              <a:off x="0" y="0"/>
              <a:ext cx="2103283" cy="270714"/>
            </a:xfrm>
            <a:custGeom>
              <a:avLst/>
              <a:gdLst/>
              <a:ahLst/>
              <a:cxnLst/>
              <a:rect r="r" b="b" t="t" l="l"/>
              <a:pathLst>
                <a:path h="270714" w="2103283">
                  <a:moveTo>
                    <a:pt x="49442" y="0"/>
                  </a:moveTo>
                  <a:lnTo>
                    <a:pt x="2053841" y="0"/>
                  </a:lnTo>
                  <a:cubicBezTo>
                    <a:pt x="2066954" y="0"/>
                    <a:pt x="2079530" y="5209"/>
                    <a:pt x="2088802" y="14481"/>
                  </a:cubicBezTo>
                  <a:cubicBezTo>
                    <a:pt x="2098074" y="23753"/>
                    <a:pt x="2103283" y="36329"/>
                    <a:pt x="2103283" y="49442"/>
                  </a:cubicBezTo>
                  <a:lnTo>
                    <a:pt x="2103283" y="221273"/>
                  </a:lnTo>
                  <a:cubicBezTo>
                    <a:pt x="2103283" y="248579"/>
                    <a:pt x="2081147" y="270714"/>
                    <a:pt x="2053841" y="270714"/>
                  </a:cubicBezTo>
                  <a:lnTo>
                    <a:pt x="49442" y="270714"/>
                  </a:lnTo>
                  <a:cubicBezTo>
                    <a:pt x="22136" y="270714"/>
                    <a:pt x="0" y="248579"/>
                    <a:pt x="0" y="221273"/>
                  </a:cubicBezTo>
                  <a:lnTo>
                    <a:pt x="0" y="49442"/>
                  </a:lnTo>
                  <a:cubicBezTo>
                    <a:pt x="0" y="22136"/>
                    <a:pt x="22136" y="0"/>
                    <a:pt x="49442" y="0"/>
                  </a:cubicBezTo>
                  <a:close/>
                </a:path>
              </a:pathLst>
            </a:custGeom>
            <a:solidFill>
              <a:srgbClr val="227C9D"/>
            </a:solidFill>
          </p:spPr>
        </p:sp>
        <p:sp>
          <p:nvSpPr>
            <p:cNvPr name="TextBox 26" id="26"/>
            <p:cNvSpPr txBox="true"/>
            <p:nvPr/>
          </p:nvSpPr>
          <p:spPr>
            <a:xfrm>
              <a:off x="0" y="19050"/>
              <a:ext cx="2103283" cy="251664"/>
            </a:xfrm>
            <a:prstGeom prst="rect">
              <a:avLst/>
            </a:prstGeom>
          </p:spPr>
          <p:txBody>
            <a:bodyPr anchor="ctr" rtlCol="false" tIns="50800" lIns="50800" bIns="50800" rIns="50800"/>
            <a:lstStyle/>
            <a:p>
              <a:pPr algn="ctr">
                <a:lnSpc>
                  <a:spcPts val="2553"/>
                </a:lnSpc>
              </a:pPr>
            </a:p>
          </p:txBody>
        </p:sp>
      </p:grpSp>
      <p:sp>
        <p:nvSpPr>
          <p:cNvPr name="TextBox 27" id="27"/>
          <p:cNvSpPr txBox="true"/>
          <p:nvPr/>
        </p:nvSpPr>
        <p:spPr>
          <a:xfrm rot="0">
            <a:off x="1083809" y="6342903"/>
            <a:ext cx="6896188" cy="478791"/>
          </a:xfrm>
          <a:prstGeom prst="rect">
            <a:avLst/>
          </a:prstGeom>
        </p:spPr>
        <p:txBody>
          <a:bodyPr anchor="t" rtlCol="false" tIns="0" lIns="0" bIns="0" rIns="0">
            <a:spAutoFit/>
          </a:bodyPr>
          <a:lstStyle/>
          <a:p>
            <a:pPr>
              <a:lnSpc>
                <a:spcPts val="3100"/>
              </a:lnSpc>
            </a:pPr>
            <a:r>
              <a:rPr lang="en-US" sz="3100">
                <a:solidFill>
                  <a:srgbClr val="FFFFFF"/>
                </a:solidFill>
                <a:latin typeface="Kollektif Bold"/>
              </a:rPr>
              <a:t>SUPPORTIVE WORK ENVIRONMENT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1014" y="2994637"/>
            <a:ext cx="1475373" cy="1475373"/>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6D73"/>
            </a:solidFill>
          </p:spPr>
        </p:sp>
      </p:grpSp>
      <p:sp>
        <p:nvSpPr>
          <p:cNvPr name="Freeform 4" id="4"/>
          <p:cNvSpPr/>
          <p:nvPr/>
        </p:nvSpPr>
        <p:spPr>
          <a:xfrm flipH="false" flipV="false" rot="0">
            <a:off x="13235805" y="5812383"/>
            <a:ext cx="3445917" cy="3445917"/>
          </a:xfrm>
          <a:custGeom>
            <a:avLst/>
            <a:gdLst/>
            <a:ahLst/>
            <a:cxnLst/>
            <a:rect r="r" b="b" t="t" l="l"/>
            <a:pathLst>
              <a:path h="3445917" w="3445917">
                <a:moveTo>
                  <a:pt x="0" y="0"/>
                </a:moveTo>
                <a:lnTo>
                  <a:pt x="3445918" y="0"/>
                </a:lnTo>
                <a:lnTo>
                  <a:pt x="3445918" y="3445917"/>
                </a:lnTo>
                <a:lnTo>
                  <a:pt x="0" y="3445917"/>
                </a:lnTo>
                <a:lnTo>
                  <a:pt x="0" y="0"/>
                </a:lnTo>
                <a:close/>
              </a:path>
            </a:pathLst>
          </a:custGeom>
          <a:blipFill>
            <a:blip r:embed="rId2"/>
            <a:stretch>
              <a:fillRect l="0" t="0" r="0" b="0"/>
            </a:stretch>
          </a:blipFill>
        </p:spPr>
      </p:sp>
      <p:sp>
        <p:nvSpPr>
          <p:cNvPr name="TextBox 5" id="5"/>
          <p:cNvSpPr txBox="true"/>
          <p:nvPr/>
        </p:nvSpPr>
        <p:spPr>
          <a:xfrm rot="0">
            <a:off x="3194396" y="869783"/>
            <a:ext cx="4799768" cy="844677"/>
          </a:xfrm>
          <a:prstGeom prst="rect">
            <a:avLst/>
          </a:prstGeom>
        </p:spPr>
        <p:txBody>
          <a:bodyPr anchor="t" rtlCol="false" tIns="0" lIns="0" bIns="0" rIns="0">
            <a:spAutoFit/>
          </a:bodyPr>
          <a:lstStyle/>
          <a:p>
            <a:pPr>
              <a:lnSpc>
                <a:spcPts val="5544"/>
              </a:lnSpc>
            </a:pPr>
            <a:r>
              <a:rPr lang="en-US" sz="5600">
                <a:solidFill>
                  <a:srgbClr val="FE6D73"/>
                </a:solidFill>
                <a:latin typeface="Kollektif Bold"/>
              </a:rPr>
              <a:t>CONCLUSION</a:t>
            </a:r>
          </a:p>
        </p:txBody>
      </p:sp>
      <p:sp>
        <p:nvSpPr>
          <p:cNvPr name="TextBox 6" id="6"/>
          <p:cNvSpPr txBox="true"/>
          <p:nvPr/>
        </p:nvSpPr>
        <p:spPr>
          <a:xfrm rot="0">
            <a:off x="2342350" y="2366519"/>
            <a:ext cx="9098185" cy="2776981"/>
          </a:xfrm>
          <a:prstGeom prst="rect">
            <a:avLst/>
          </a:prstGeom>
        </p:spPr>
        <p:txBody>
          <a:bodyPr anchor="t" rtlCol="false" tIns="0" lIns="0" bIns="0" rIns="0">
            <a:spAutoFit/>
          </a:bodyPr>
          <a:lstStyle/>
          <a:p>
            <a:pPr>
              <a:lnSpc>
                <a:spcPts val="3712"/>
              </a:lnSpc>
            </a:pPr>
            <a:r>
              <a:rPr lang="en-US" sz="3093">
                <a:solidFill>
                  <a:srgbClr val="545454"/>
                </a:solidFill>
                <a:latin typeface="DM Sans"/>
              </a:rPr>
              <a:t>The analysis of our attendance data has provided valuable insights into our workforce dynamics. By leveraging these insights and implementing the recommended strategies, we can optimize our policies and practices to better support our employees and enhance productivity.</a:t>
            </a:r>
          </a:p>
        </p:txBody>
      </p:sp>
      <p:sp>
        <p:nvSpPr>
          <p:cNvPr name="TextBox 7" id="7"/>
          <p:cNvSpPr txBox="true"/>
          <p:nvPr/>
        </p:nvSpPr>
        <p:spPr>
          <a:xfrm rot="0">
            <a:off x="13796610" y="5220789"/>
            <a:ext cx="3462690" cy="481330"/>
          </a:xfrm>
          <a:prstGeom prst="rect">
            <a:avLst/>
          </a:prstGeom>
        </p:spPr>
        <p:txBody>
          <a:bodyPr anchor="t" rtlCol="false" tIns="0" lIns="0" bIns="0" rIns="0">
            <a:spAutoFit/>
          </a:bodyPr>
          <a:lstStyle/>
          <a:p>
            <a:pPr>
              <a:lnSpc>
                <a:spcPts val="3919"/>
              </a:lnSpc>
            </a:pPr>
            <a:r>
              <a:rPr lang="en-US" sz="2799">
                <a:solidFill>
                  <a:srgbClr val="FE6D73"/>
                </a:solidFill>
                <a:latin typeface="DM Sans Bold"/>
              </a:rPr>
              <a:t>ANALYSIS BY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DAGCOhWdODE</dc:identifier>
  <dcterms:modified xsi:type="dcterms:W3CDTF">2011-08-01T06:04:30Z</dcterms:modified>
  <cp:revision>1</cp:revision>
  <dc:title>HR Analysis Insights</dc:title>
</cp:coreProperties>
</file>