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  <p:sldMasterId id="2147483676" r:id="rId3"/>
  </p:sldMasterIdLst>
  <p:notesMasterIdLst>
    <p:notesMasterId r:id="rId31"/>
  </p:notesMasterIdLst>
  <p:handoutMasterIdLst>
    <p:handoutMasterId r:id="rId32"/>
  </p:handoutMasterIdLst>
  <p:sldIdLst>
    <p:sldId id="569" r:id="rId4"/>
    <p:sldId id="572" r:id="rId5"/>
    <p:sldId id="568" r:id="rId6"/>
    <p:sldId id="612" r:id="rId7"/>
    <p:sldId id="611" r:id="rId8"/>
    <p:sldId id="629" r:id="rId9"/>
    <p:sldId id="630" r:id="rId10"/>
    <p:sldId id="631" r:id="rId11"/>
    <p:sldId id="615" r:id="rId12"/>
    <p:sldId id="614" r:id="rId13"/>
    <p:sldId id="621" r:id="rId14"/>
    <p:sldId id="597" r:id="rId15"/>
    <p:sldId id="616" r:id="rId16"/>
    <p:sldId id="622" r:id="rId17"/>
    <p:sldId id="623" r:id="rId18"/>
    <p:sldId id="627" r:id="rId19"/>
    <p:sldId id="628" r:id="rId20"/>
    <p:sldId id="624" r:id="rId21"/>
    <p:sldId id="625" r:id="rId22"/>
    <p:sldId id="626" r:id="rId23"/>
    <p:sldId id="632" r:id="rId24"/>
    <p:sldId id="618" r:id="rId25"/>
    <p:sldId id="617" r:id="rId26"/>
    <p:sldId id="633" r:id="rId27"/>
    <p:sldId id="591" r:id="rId28"/>
    <p:sldId id="596" r:id="rId29"/>
    <p:sldId id="571" r:id="rId3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5C7F54C-F299-4DCF-AAB5-B9F6BD70EC36}">
          <p14:sldIdLst>
            <p14:sldId id="569"/>
            <p14:sldId id="572"/>
            <p14:sldId id="568"/>
          </p14:sldIdLst>
        </p14:section>
        <p14:section name="Cookies and Sessions" id="{D31C1D99-4AF9-431E-B357-C10DB3541291}">
          <p14:sldIdLst>
            <p14:sldId id="612"/>
            <p14:sldId id="611"/>
            <p14:sldId id="629"/>
            <p14:sldId id="630"/>
            <p14:sldId id="631"/>
          </p14:sldIdLst>
        </p14:section>
        <p14:section name="Authentication Concepts" id="{1689D0BC-1727-4FAB-987A-30B85EE509E8}">
          <p14:sldIdLst>
            <p14:sldId id="615"/>
            <p14:sldId id="614"/>
            <p14:sldId id="621"/>
          </p14:sldIdLst>
        </p14:section>
        <p14:section name="Passport" id="{89EEF02B-D3DD-4B9F-B601-ED9B8D175B24}">
          <p14:sldIdLst>
            <p14:sldId id="597"/>
            <p14:sldId id="616"/>
            <p14:sldId id="622"/>
            <p14:sldId id="623"/>
            <p14:sldId id="627"/>
            <p14:sldId id="628"/>
            <p14:sldId id="624"/>
            <p14:sldId id="625"/>
            <p14:sldId id="626"/>
            <p14:sldId id="632"/>
          </p14:sldIdLst>
        </p14:section>
        <p14:section name="JWT" id="{3871CFD3-A0B0-4CD2-B42D-3CB2B8568BAC}">
          <p14:sldIdLst>
            <p14:sldId id="618"/>
            <p14:sldId id="617"/>
            <p14:sldId id="633"/>
          </p14:sldIdLst>
        </p14:section>
        <p14:section name="Summary" id="{409D853D-9C21-47FC-8CB9-74BBA9D0C917}">
          <p14:sldIdLst>
            <p14:sldId id="591"/>
            <p14:sldId id="596"/>
            <p14:sldId id="5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FDFFFF"/>
    <a:srgbClr val="FFA72A"/>
    <a:srgbClr val="FFF0D9"/>
    <a:srgbClr val="F0F5FA"/>
    <a:srgbClr val="1A8AFA"/>
    <a:srgbClr val="0097CC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5400" autoAdjust="0"/>
  </p:normalViewPr>
  <p:slideViewPr>
    <p:cSldViewPr>
      <p:cViewPr varScale="1">
        <p:scale>
          <a:sx n="100" d="100"/>
          <a:sy n="100" d="100"/>
        </p:scale>
        <p:origin x="90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6/8/2018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9054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176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598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674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655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75003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4573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131657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45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30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28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64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6/8/2018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5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6/8/2018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1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6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261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121898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F3BE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Questions?</a:t>
            </a:r>
            <a:endParaRPr kumimoji="0" lang="en-US" sz="6600" b="1" i="0" u="none" strike="noStrike" kern="1200" cap="none" spc="150" normalizeH="0" baseline="0" noProof="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3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6500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6/8/2018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8702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61" r:id="rId7"/>
    <p:sldLayoutId id="2147483662" r:id="rId8"/>
    <p:sldLayoutId id="2147483668" r:id="rId9"/>
    <p:sldLayoutId id="2147483683" r:id="rId10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2788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s://www.liebherr.com/en/deu/start/start-page.html" TargetMode="External"/><Relationship Id="rId26" Type="http://schemas.openxmlformats.org/officeDocument/2006/relationships/hyperlink" Target="https://softuni.bg/trainings/courses/" TargetMode="External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2.png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27.png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9.png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11" Type="http://schemas.openxmlformats.org/officeDocument/2006/relationships/hyperlink" Target="http://xs-software.com/" TargetMode="External"/><Relationship Id="rId24" Type="http://schemas.openxmlformats.org/officeDocument/2006/relationships/hyperlink" Target="http://smartit.bg/" TargetMode="External"/><Relationship Id="rId5" Type="http://schemas.openxmlformats.org/officeDocument/2006/relationships/hyperlink" Target="http://www.softwaregroup-bg.com/" TargetMode="External"/><Relationship Id="rId15" Type="http://schemas.openxmlformats.org/officeDocument/2006/relationships/hyperlink" Target="https://aeternity.com/" TargetMode="External"/><Relationship Id="rId23" Type="http://schemas.openxmlformats.org/officeDocument/2006/relationships/image" Target="../media/image33.png"/><Relationship Id="rId10" Type="http://schemas.openxmlformats.org/officeDocument/2006/relationships/image" Target="../media/image26.png"/><Relationship Id="rId19" Type="http://schemas.openxmlformats.org/officeDocument/2006/relationships/image" Target="../media/image31.jpeg"/><Relationship Id="rId4" Type="http://schemas.openxmlformats.org/officeDocument/2006/relationships/image" Target="../media/image23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28.png"/><Relationship Id="rId22" Type="http://schemas.openxmlformats.org/officeDocument/2006/relationships/hyperlink" Target="https://www.sbtech.com/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5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/>
              <a:t>Sessions and Authentication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State Persistence and</a:t>
            </a:r>
          </a:p>
          <a:p>
            <a:r>
              <a:rPr lang="en-US" dirty="0"/>
              <a:t>Application Security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4770391" y="3963164"/>
            <a:ext cx="2187266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  <a:latin typeface="Calibri"/>
              </a:rPr>
              <a:t>Authentication</a:t>
            </a:r>
            <a:endParaRPr kumimoji="0" lang="en-US" sz="2400" b="1" i="0" u="none" strike="noStrike" kern="1200" cap="none" spc="50" normalizeH="0" baseline="0" noProof="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3BE60">
                    <a:alpha val="40000"/>
                  </a:srgbClr>
                </a:glo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3657600"/>
            <a:ext cx="2497822" cy="27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Authentication</a:t>
            </a:r>
            <a:r>
              <a:rPr lang="en-US" dirty="0"/>
              <a:t> is an important part of </a:t>
            </a:r>
            <a:r>
              <a:rPr lang="en-US" dirty="0">
                <a:solidFill>
                  <a:schemeClr val="accent1"/>
                </a:solidFill>
              </a:rPr>
              <a:t>application security</a:t>
            </a:r>
          </a:p>
          <a:p>
            <a:r>
              <a:rPr lang="en-US" dirty="0"/>
              <a:t>It serves to verify that </a:t>
            </a:r>
            <a:r>
              <a:rPr lang="en-US" dirty="0">
                <a:solidFill>
                  <a:schemeClr val="accent1"/>
                </a:solidFill>
              </a:rPr>
              <a:t>clients</a:t>
            </a:r>
            <a:r>
              <a:rPr lang="en-US" dirty="0"/>
              <a:t> are allowed to </a:t>
            </a:r>
            <a:r>
              <a:rPr lang="en-US" dirty="0">
                <a:solidFill>
                  <a:schemeClr val="accent1"/>
                </a:solidFill>
              </a:rPr>
              <a:t>access</a:t>
            </a:r>
            <a:r>
              <a:rPr lang="en-US" dirty="0"/>
              <a:t> certain resources, depending on their </a:t>
            </a:r>
            <a:r>
              <a:rPr lang="en-US" dirty="0">
                <a:solidFill>
                  <a:schemeClr val="accent1"/>
                </a:solidFill>
              </a:rPr>
              <a:t>role</a:t>
            </a:r>
          </a:p>
          <a:p>
            <a:r>
              <a:rPr lang="en-US" dirty="0"/>
              <a:t>It's built on several </a:t>
            </a:r>
            <a:r>
              <a:rPr lang="en-US" dirty="0">
                <a:solidFill>
                  <a:schemeClr val="accent1"/>
                </a:solidFill>
              </a:rPr>
              <a:t>layers of abstraction</a:t>
            </a:r>
          </a:p>
          <a:p>
            <a:pPr lvl="1"/>
            <a:r>
              <a:rPr lang="en-US" dirty="0"/>
              <a:t>Cookies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Sessions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Security</a:t>
            </a:r>
          </a:p>
          <a:p>
            <a:r>
              <a:rPr lang="en-US" dirty="0"/>
              <a:t>Authentication is a </a:t>
            </a:r>
            <a:r>
              <a:rPr lang="en-US" b="1" dirty="0">
                <a:solidFill>
                  <a:schemeClr val="accent1"/>
                </a:solidFill>
              </a:rPr>
              <a:t>cross-cutting concern</a:t>
            </a:r>
            <a:r>
              <a:rPr lang="en-US" dirty="0"/>
              <a:t>, best handled away from business logic</a:t>
            </a:r>
          </a:p>
          <a:p>
            <a:pPr lvl="1"/>
            <a:r>
              <a:rPr lang="en-US" dirty="0"/>
              <a:t>Request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Authentication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Business Logic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Response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Security</a:t>
            </a:r>
          </a:p>
        </p:txBody>
      </p:sp>
    </p:spTree>
    <p:extLst>
      <p:ext uri="{BB962C8B-B14F-4D97-AF65-F5344CB8AC3E}">
        <p14:creationId xmlns:p14="http://schemas.microsoft.com/office/powerpoint/2010/main" val="144583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Passwords are </a:t>
            </a:r>
            <a:r>
              <a:rPr lang="en-US" b="1" dirty="0">
                <a:solidFill>
                  <a:schemeClr val="accent1"/>
                </a:solidFill>
              </a:rPr>
              <a:t>never</a:t>
            </a:r>
            <a:r>
              <a:rPr lang="en-US" dirty="0"/>
              <a:t> stored as plain text</a:t>
            </a:r>
          </a:p>
          <a:p>
            <a:pPr lvl="1"/>
            <a:r>
              <a:rPr lang="en-US" dirty="0"/>
              <a:t>The password is </a:t>
            </a:r>
            <a:r>
              <a:rPr lang="en-US" b="1" dirty="0">
                <a:solidFill>
                  <a:schemeClr val="accent1"/>
                </a:solidFill>
              </a:rPr>
              <a:t>hashed</a:t>
            </a:r>
            <a:r>
              <a:rPr lang="en-US" dirty="0"/>
              <a:t> then stored</a:t>
            </a:r>
          </a:p>
          <a:p>
            <a:pPr lvl="1"/>
            <a:r>
              <a:rPr lang="en-US" dirty="0"/>
              <a:t>During authentication, the </a:t>
            </a:r>
            <a:r>
              <a:rPr lang="en-US" dirty="0">
                <a:solidFill>
                  <a:schemeClr val="accent1"/>
                </a:solidFill>
              </a:rPr>
              <a:t>input password </a:t>
            </a:r>
            <a:r>
              <a:rPr lang="en-US" dirty="0"/>
              <a:t>is hashed with the </a:t>
            </a:r>
            <a:r>
              <a:rPr lang="en-US" dirty="0">
                <a:solidFill>
                  <a:schemeClr val="accent1"/>
                </a:solidFill>
              </a:rPr>
              <a:t>same algorithm </a:t>
            </a:r>
            <a:r>
              <a:rPr lang="en-US" dirty="0"/>
              <a:t>and compared to the </a:t>
            </a:r>
            <a:r>
              <a:rPr lang="en-US" dirty="0">
                <a:solidFill>
                  <a:schemeClr val="accent1"/>
                </a:solidFill>
              </a:rPr>
              <a:t>stored hash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and Hashing</a:t>
            </a:r>
            <a:endParaRPr lang="bg-BG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902265" y="3846255"/>
            <a:ext cx="10384294" cy="24776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accent1"/>
                </a:solidFill>
              </a:rPr>
              <a:t>const</a:t>
            </a:r>
            <a:r>
              <a:rPr lang="en-US" noProof="1">
                <a:solidFill>
                  <a:schemeClr val="tx1"/>
                </a:solidFill>
              </a:rPr>
              <a:t> crypto = require('crypto')</a:t>
            </a:r>
          </a:p>
          <a:p>
            <a:pPr>
              <a:spcBef>
                <a:spcPts val="1800"/>
              </a:spcBef>
            </a:pPr>
            <a:r>
              <a:rPr lang="en-US" noProof="1">
                <a:solidFill>
                  <a:schemeClr val="tx1"/>
                </a:solidFill>
              </a:rPr>
              <a:t>module.</a:t>
            </a:r>
            <a:r>
              <a:rPr lang="en-US" noProof="1">
                <a:solidFill>
                  <a:schemeClr val="accent1"/>
                </a:solidFill>
              </a:rPr>
              <a:t>exports</a:t>
            </a:r>
            <a:r>
              <a:rPr lang="en-US" noProof="1">
                <a:solidFill>
                  <a:schemeClr val="tx1"/>
                </a:solidFill>
              </a:rPr>
              <a:t> = {</a:t>
            </a:r>
          </a:p>
          <a:p>
            <a:r>
              <a:rPr lang="en-US" noProof="1">
                <a:solidFill>
                  <a:schemeClr val="tx1"/>
                </a:solidFill>
              </a:rPr>
              <a:t>  </a:t>
            </a:r>
            <a:r>
              <a:rPr lang="en-US" noProof="1">
                <a:solidFill>
                  <a:schemeClr val="accent1"/>
                </a:solidFill>
              </a:rPr>
              <a:t>generateSalt</a:t>
            </a:r>
            <a:r>
              <a:rPr lang="en-US" noProof="1">
                <a:solidFill>
                  <a:schemeClr val="tx1"/>
                </a:solidFill>
              </a:rPr>
              <a:t>: () =&gt;</a:t>
            </a:r>
          </a:p>
          <a:p>
            <a:r>
              <a:rPr lang="en-US" noProof="1">
                <a:solidFill>
                  <a:schemeClr val="tx1"/>
                </a:solidFill>
              </a:rPr>
              <a:t>    crypto.</a:t>
            </a:r>
            <a:r>
              <a:rPr lang="en-US" noProof="1">
                <a:solidFill>
                  <a:schemeClr val="accent1"/>
                </a:solidFill>
              </a:rPr>
              <a:t>randomBytes</a:t>
            </a:r>
            <a:r>
              <a:rPr lang="en-US" noProof="1">
                <a:solidFill>
                  <a:schemeClr val="tx1"/>
                </a:solidFill>
              </a:rPr>
              <a:t>(128).</a:t>
            </a:r>
            <a:r>
              <a:rPr lang="en-US" noProof="1">
                <a:solidFill>
                  <a:schemeClr val="accent1"/>
                </a:solidFill>
              </a:rPr>
              <a:t>toString</a:t>
            </a:r>
            <a:r>
              <a:rPr lang="en-US" noProof="1">
                <a:solidFill>
                  <a:schemeClr val="tx1"/>
                </a:solidFill>
              </a:rPr>
              <a:t>('base64'),</a:t>
            </a:r>
          </a:p>
          <a:p>
            <a:r>
              <a:rPr lang="en-US" noProof="1">
                <a:solidFill>
                  <a:schemeClr val="tx1"/>
                </a:solidFill>
              </a:rPr>
              <a:t>  </a:t>
            </a:r>
            <a:r>
              <a:rPr lang="en-US" noProof="1">
                <a:solidFill>
                  <a:schemeClr val="accent1"/>
                </a:solidFill>
              </a:rPr>
              <a:t>generateHashedPassword</a:t>
            </a:r>
            <a:r>
              <a:rPr lang="en-US" noProof="1">
                <a:solidFill>
                  <a:schemeClr val="tx1"/>
                </a:solidFill>
              </a:rPr>
              <a:t>: (salt, password) =&gt;</a:t>
            </a:r>
          </a:p>
          <a:p>
            <a:r>
              <a:rPr lang="en-US" noProof="1">
                <a:solidFill>
                  <a:schemeClr val="tx1"/>
                </a:solidFill>
              </a:rPr>
              <a:t>    crypto.</a:t>
            </a:r>
            <a:r>
              <a:rPr lang="en-US" noProof="1">
                <a:solidFill>
                  <a:schemeClr val="accent1"/>
                </a:solidFill>
              </a:rPr>
              <a:t>createHmac</a:t>
            </a:r>
            <a:r>
              <a:rPr lang="en-US" noProof="1">
                <a:solidFill>
                  <a:schemeClr val="tx1"/>
                </a:solidFill>
              </a:rPr>
              <a:t>('sha256', salt).</a:t>
            </a:r>
            <a:r>
              <a:rPr lang="en-US" noProof="1">
                <a:solidFill>
                  <a:schemeClr val="accent1"/>
                </a:solidFill>
              </a:rPr>
              <a:t>update</a:t>
            </a:r>
            <a:r>
              <a:rPr lang="en-US" noProof="1">
                <a:solidFill>
                  <a:schemeClr val="tx1"/>
                </a:solidFill>
              </a:rPr>
              <a:t>(password).</a:t>
            </a:r>
            <a:r>
              <a:rPr lang="en-US" noProof="1">
                <a:solidFill>
                  <a:schemeClr val="accent1"/>
                </a:solidFill>
              </a:rPr>
              <a:t>digest</a:t>
            </a:r>
            <a:r>
              <a:rPr lang="en-US" noProof="1">
                <a:solidFill>
                  <a:schemeClr val="tx1"/>
                </a:solidFill>
              </a:rPr>
              <a:t>('hex')</a:t>
            </a:r>
          </a:p>
          <a:p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747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Passport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Authentication Middleware for Express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1714500"/>
            <a:ext cx="2286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667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Passport is a </a:t>
            </a:r>
            <a:r>
              <a:rPr lang="en-US" dirty="0">
                <a:solidFill>
                  <a:schemeClr val="accent1"/>
                </a:solidFill>
              </a:rPr>
              <a:t>middleware</a:t>
            </a:r>
            <a:r>
              <a:rPr lang="en-US" dirty="0"/>
              <a:t> that helps with </a:t>
            </a:r>
            <a:r>
              <a:rPr lang="en-US" dirty="0">
                <a:solidFill>
                  <a:schemeClr val="accent1"/>
                </a:solidFill>
              </a:rPr>
              <a:t>authentication</a:t>
            </a:r>
          </a:p>
          <a:p>
            <a:pPr lvl="1"/>
            <a:r>
              <a:rPr lang="en-US" dirty="0"/>
              <a:t>Verifies that the Client is a </a:t>
            </a:r>
            <a:r>
              <a:rPr lang="en-US" dirty="0">
                <a:solidFill>
                  <a:schemeClr val="accent1"/>
                </a:solidFill>
              </a:rPr>
              <a:t>valid user</a:t>
            </a:r>
          </a:p>
          <a:p>
            <a:pPr lvl="1"/>
            <a:r>
              <a:rPr lang="en-US" dirty="0"/>
              <a:t>Uses </a:t>
            </a:r>
            <a:r>
              <a:rPr lang="en-US" dirty="0">
                <a:solidFill>
                  <a:schemeClr val="accent1"/>
                </a:solidFill>
              </a:rPr>
              <a:t>strategies</a:t>
            </a:r>
            <a:r>
              <a:rPr lang="en-US" dirty="0"/>
              <a:t> to authenticate Clients</a:t>
            </a:r>
          </a:p>
          <a:p>
            <a:r>
              <a:rPr lang="en-US" dirty="0"/>
              <a:t>It plugs </a:t>
            </a:r>
            <a:r>
              <a:rPr lang="en-US" dirty="0">
                <a:solidFill>
                  <a:schemeClr val="accent1"/>
                </a:solidFill>
              </a:rPr>
              <a:t>between</a:t>
            </a:r>
            <a:r>
              <a:rPr lang="en-US" dirty="0"/>
              <a:t> the </a:t>
            </a:r>
            <a:r>
              <a:rPr lang="en-US" dirty="0">
                <a:solidFill>
                  <a:schemeClr val="accent1"/>
                </a:solidFill>
              </a:rPr>
              <a:t>request</a:t>
            </a:r>
            <a:r>
              <a:rPr lang="en-US" dirty="0"/>
              <a:t> and our </a:t>
            </a:r>
            <a:r>
              <a:rPr lang="en-US" dirty="0">
                <a:solidFill>
                  <a:schemeClr val="accent1"/>
                </a:solidFill>
              </a:rPr>
              <a:t>business logic</a:t>
            </a: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Passport Authentication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722312" y="5029200"/>
            <a:ext cx="1828800" cy="990600"/>
          </a:xfrm>
          <a:prstGeom prst="rect">
            <a:avLst/>
          </a:prstGeom>
          <a:solidFill>
            <a:srgbClr val="F3BE60">
              <a:alpha val="25098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6412" y="48768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Request</a:t>
            </a:r>
            <a:endParaRPr lang="bg-BG" sz="2800" dirty="0"/>
          </a:p>
        </p:txBody>
      </p:sp>
      <p:sp>
        <p:nvSpPr>
          <p:cNvPr id="14" name="Rectangle 13"/>
          <p:cNvSpPr/>
          <p:nvPr/>
        </p:nvSpPr>
        <p:spPr>
          <a:xfrm>
            <a:off x="5103812" y="4333220"/>
            <a:ext cx="1828800" cy="1762780"/>
          </a:xfrm>
          <a:prstGeom prst="rect">
            <a:avLst/>
          </a:prstGeom>
          <a:solidFill>
            <a:srgbClr val="F3BE60">
              <a:alpha val="25098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Passport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61212" y="4333220"/>
            <a:ext cx="1828800" cy="1762780"/>
          </a:xfrm>
          <a:prstGeom prst="rect">
            <a:avLst/>
          </a:prstGeom>
          <a:solidFill>
            <a:srgbClr val="F3BE60">
              <a:alpha val="25098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Logic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Arrow Connector 6"/>
          <p:cNvCxnSpPr>
            <a:stCxn id="5" idx="3"/>
            <a:endCxn id="18" idx="1"/>
          </p:cNvCxnSpPr>
          <p:nvPr/>
        </p:nvCxnSpPr>
        <p:spPr>
          <a:xfrm>
            <a:off x="2551112" y="5524500"/>
            <a:ext cx="7086600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637712" y="5029200"/>
            <a:ext cx="1828800" cy="990600"/>
          </a:xfrm>
          <a:prstGeom prst="rect">
            <a:avLst/>
          </a:prstGeom>
          <a:solidFill>
            <a:srgbClr val="F3BE60">
              <a:alpha val="25098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049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4" grpId="0" animBg="1"/>
      <p:bldP spid="15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  <a:endParaRPr lang="bg-BG" dirty="0"/>
          </a:p>
        </p:txBody>
      </p:sp>
      <p:cxnSp>
        <p:nvCxnSpPr>
          <p:cNvPr id="10" name="Straight Arrow Connector 9"/>
          <p:cNvCxnSpPr>
            <a:stCxn id="64" idx="3"/>
            <a:endCxn id="8" idx="1"/>
          </p:cNvCxnSpPr>
          <p:nvPr/>
        </p:nvCxnSpPr>
        <p:spPr>
          <a:xfrm>
            <a:off x="2602442" y="3195935"/>
            <a:ext cx="2241286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iamond 12"/>
          <p:cNvSpPr/>
          <p:nvPr/>
        </p:nvSpPr>
        <p:spPr>
          <a:xfrm>
            <a:off x="5176602" y="4567535"/>
            <a:ext cx="1404882" cy="1314246"/>
          </a:xfrm>
          <a:prstGeom prst="diamond">
            <a:avLst/>
          </a:prstGeom>
          <a:solidFill>
            <a:srgbClr val="F3BE60">
              <a:alpha val="25098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Strategy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1" name="Straight Arrow Connector 40"/>
          <p:cNvCxnSpPr>
            <a:stCxn id="8" idx="2"/>
            <a:endCxn id="13" idx="0"/>
          </p:cNvCxnSpPr>
          <p:nvPr/>
        </p:nvCxnSpPr>
        <p:spPr>
          <a:xfrm>
            <a:off x="5879043" y="3881735"/>
            <a:ext cx="0" cy="68580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43728" y="2510135"/>
            <a:ext cx="2070630" cy="1371600"/>
          </a:xfrm>
          <a:prstGeom prst="rect">
            <a:avLst/>
          </a:prstGeom>
          <a:solidFill>
            <a:srgbClr val="F3BE60">
              <a:alpha val="25098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Passport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155643" y="2510135"/>
            <a:ext cx="2070630" cy="1371600"/>
          </a:xfrm>
          <a:prstGeom prst="rect">
            <a:avLst/>
          </a:prstGeom>
          <a:solidFill>
            <a:srgbClr val="F3BE60">
              <a:alpha val="25098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Logic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31812" y="2510135"/>
            <a:ext cx="2070630" cy="1371600"/>
          </a:xfrm>
          <a:prstGeom prst="rect">
            <a:avLst/>
          </a:prstGeom>
          <a:solidFill>
            <a:srgbClr val="F3BE60">
              <a:alpha val="25098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7" name="Straight Arrow Connector 66"/>
          <p:cNvCxnSpPr>
            <a:stCxn id="8" idx="3"/>
            <a:endCxn id="48" idx="1"/>
          </p:cNvCxnSpPr>
          <p:nvPr/>
        </p:nvCxnSpPr>
        <p:spPr>
          <a:xfrm>
            <a:off x="6914358" y="3195935"/>
            <a:ext cx="2241285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836612" y="2967335"/>
            <a:ext cx="1461030" cy="770466"/>
            <a:chOff x="836612" y="2967335"/>
            <a:chExt cx="1461030" cy="770466"/>
          </a:xfrm>
        </p:grpSpPr>
        <p:sp>
          <p:nvSpPr>
            <p:cNvPr id="51" name="Rectangle 50"/>
            <p:cNvSpPr/>
            <p:nvPr/>
          </p:nvSpPr>
          <p:spPr>
            <a:xfrm>
              <a:off x="836612" y="2967335"/>
              <a:ext cx="1461030" cy="385233"/>
            </a:xfrm>
            <a:prstGeom prst="rect">
              <a:avLst/>
            </a:prstGeom>
            <a:solidFill>
              <a:srgbClr val="F3BE60">
                <a:alpha val="25098"/>
              </a:srgb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Request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36612" y="3352568"/>
              <a:ext cx="1461030" cy="385233"/>
            </a:xfrm>
            <a:prstGeom prst="rect">
              <a:avLst/>
            </a:prstGeom>
            <a:solidFill>
              <a:srgbClr val="F3BE60">
                <a:alpha val="25098"/>
              </a:srgb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Credentials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9460443" y="2967335"/>
            <a:ext cx="1461030" cy="770466"/>
            <a:chOff x="5322357" y="5405967"/>
            <a:chExt cx="1461030" cy="770466"/>
          </a:xfrm>
        </p:grpSpPr>
        <p:sp>
          <p:nvSpPr>
            <p:cNvPr id="82" name="Rectangle 81"/>
            <p:cNvSpPr/>
            <p:nvPr/>
          </p:nvSpPr>
          <p:spPr>
            <a:xfrm>
              <a:off x="5322357" y="5405967"/>
              <a:ext cx="1461030" cy="385233"/>
            </a:xfrm>
            <a:prstGeom prst="rect">
              <a:avLst/>
            </a:prstGeom>
            <a:solidFill>
              <a:srgbClr val="F3BE60">
                <a:alpha val="25098"/>
              </a:srgb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Response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322357" y="5791200"/>
              <a:ext cx="1461030" cy="385233"/>
            </a:xfrm>
            <a:prstGeom prst="rect">
              <a:avLst/>
            </a:prstGeom>
            <a:solidFill>
              <a:srgbClr val="F3BE60">
                <a:alpha val="25098"/>
              </a:srgb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Cookie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7250642" y="4567535"/>
            <a:ext cx="1676400" cy="469900"/>
          </a:xfrm>
          <a:prstGeom prst="rect">
            <a:avLst/>
          </a:prstGeom>
          <a:solidFill>
            <a:srgbClr val="F3BE60">
              <a:alpha val="25098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Serialize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50642" y="5411881"/>
            <a:ext cx="1676400" cy="469900"/>
          </a:xfrm>
          <a:prstGeom prst="rect">
            <a:avLst/>
          </a:prstGeom>
          <a:solidFill>
            <a:srgbClr val="F3BE60">
              <a:alpha val="25098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Deserialize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" name="Straight Arrow Connector 18"/>
          <p:cNvCxnSpPr>
            <a:stCxn id="16" idx="3"/>
          </p:cNvCxnSpPr>
          <p:nvPr/>
        </p:nvCxnSpPr>
        <p:spPr>
          <a:xfrm>
            <a:off x="8927042" y="4802485"/>
            <a:ext cx="505093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432135" y="4567535"/>
            <a:ext cx="1794138" cy="1314246"/>
          </a:xfrm>
          <a:prstGeom prst="rect">
            <a:avLst/>
          </a:prstGeom>
          <a:solidFill>
            <a:srgbClr val="F3BE60">
              <a:alpha val="25098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567204" y="5195981"/>
            <a:ext cx="1524000" cy="469900"/>
          </a:xfrm>
          <a:prstGeom prst="rect">
            <a:avLst/>
          </a:prstGeom>
          <a:solidFill>
            <a:srgbClr val="F3BE60">
              <a:alpha val="25098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Data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0" name="Elbow Connector 99"/>
          <p:cNvCxnSpPr>
            <a:stCxn id="13" idx="3"/>
            <a:endCxn id="16" idx="1"/>
          </p:cNvCxnSpPr>
          <p:nvPr/>
        </p:nvCxnSpPr>
        <p:spPr>
          <a:xfrm flipV="1">
            <a:off x="6581484" y="4802485"/>
            <a:ext cx="669158" cy="422173"/>
          </a:xfrm>
          <a:prstGeom prst="bentConnector3">
            <a:avLst>
              <a:gd name="adj1" fmla="val 50000"/>
            </a:avLst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955242" y="555813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Success</a:t>
            </a:r>
            <a:endParaRPr lang="bg-BG" dirty="0"/>
          </a:p>
        </p:txBody>
      </p:sp>
      <p:sp>
        <p:nvSpPr>
          <p:cNvPr id="108" name="TextBox 107"/>
          <p:cNvSpPr txBox="1"/>
          <p:nvPr/>
        </p:nvSpPr>
        <p:spPr>
          <a:xfrm>
            <a:off x="4507442" y="555813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Failure</a:t>
            </a:r>
            <a:endParaRPr lang="bg-BG" dirty="0"/>
          </a:p>
        </p:txBody>
      </p:sp>
      <p:grpSp>
        <p:nvGrpSpPr>
          <p:cNvPr id="5" name="Group 4"/>
          <p:cNvGrpSpPr/>
          <p:nvPr/>
        </p:nvGrpSpPr>
        <p:grpSpPr>
          <a:xfrm>
            <a:off x="1567128" y="3881736"/>
            <a:ext cx="3609474" cy="1728155"/>
            <a:chOff x="1567128" y="3881736"/>
            <a:chExt cx="3609474" cy="1728155"/>
          </a:xfrm>
        </p:grpSpPr>
        <p:grpSp>
          <p:nvGrpSpPr>
            <p:cNvPr id="120" name="Group 119"/>
            <p:cNvGrpSpPr/>
            <p:nvPr/>
          </p:nvGrpSpPr>
          <p:grpSpPr>
            <a:xfrm>
              <a:off x="2754842" y="4839425"/>
              <a:ext cx="1461030" cy="770466"/>
              <a:chOff x="5322357" y="5405967"/>
              <a:chExt cx="1461030" cy="770466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5322357" y="5405967"/>
                <a:ext cx="1461030" cy="385233"/>
              </a:xfrm>
              <a:prstGeom prst="rect">
                <a:avLst/>
              </a:prstGeom>
              <a:solidFill>
                <a:srgbClr val="F3BE60">
                  <a:alpha val="25098"/>
                </a:srgb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Response</a:t>
                </a:r>
                <a:endParaRPr lang="bg-BG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5322357" y="5791200"/>
                <a:ext cx="1461030" cy="385233"/>
              </a:xfrm>
              <a:prstGeom prst="rect">
                <a:avLst/>
              </a:prstGeom>
              <a:solidFill>
                <a:srgbClr val="F3BE60">
                  <a:alpha val="25098"/>
                </a:srgb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401</a:t>
                </a:r>
                <a:endPara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126" name="Elbow Connector 125"/>
            <p:cNvCxnSpPr>
              <a:stCxn id="121" idx="1"/>
              <a:endCxn id="64" idx="2"/>
            </p:cNvCxnSpPr>
            <p:nvPr/>
          </p:nvCxnSpPr>
          <p:spPr>
            <a:xfrm rot="10800000">
              <a:off x="1567128" y="3881736"/>
              <a:ext cx="1187715" cy="1150307"/>
            </a:xfrm>
            <a:prstGeom prst="bentConnector2">
              <a:avLst/>
            </a:prstGeom>
            <a:ln w="762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Elbow Connector 132"/>
            <p:cNvCxnSpPr>
              <a:stCxn id="13" idx="1"/>
              <a:endCxn id="121" idx="3"/>
            </p:cNvCxnSpPr>
            <p:nvPr/>
          </p:nvCxnSpPr>
          <p:spPr>
            <a:xfrm rot="10800000">
              <a:off x="4215872" y="5032042"/>
              <a:ext cx="960730" cy="192616"/>
            </a:xfrm>
            <a:prstGeom prst="bentConnector3">
              <a:avLst>
                <a:gd name="adj1" fmla="val 42950"/>
              </a:avLst>
            </a:prstGeom>
            <a:ln w="762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" name="Elbow Connector 137"/>
          <p:cNvCxnSpPr>
            <a:stCxn id="48" idx="0"/>
            <a:endCxn id="64" idx="0"/>
          </p:cNvCxnSpPr>
          <p:nvPr/>
        </p:nvCxnSpPr>
        <p:spPr>
          <a:xfrm rot="16200000" flipV="1">
            <a:off x="5879043" y="-1801781"/>
            <a:ext cx="12700" cy="8623831"/>
          </a:xfrm>
          <a:prstGeom prst="bentConnector3">
            <a:avLst>
              <a:gd name="adj1" fmla="val 6200000"/>
            </a:avLst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17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8672E-7 1.11111E-6 L 0.35374 1.11111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8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374 1.11111E-6 L 0.70813 0.00092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3" y="4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99349E-6 1.11111E-6 L -0.70748 -4.81481E-6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34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01" grpId="0"/>
      <p:bldP spid="10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15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Subsequent Request</a:t>
            </a:r>
            <a:endParaRPr lang="bg-BG" dirty="0"/>
          </a:p>
        </p:txBody>
      </p:sp>
      <p:cxnSp>
        <p:nvCxnSpPr>
          <p:cNvPr id="10" name="Straight Arrow Connector 9"/>
          <p:cNvCxnSpPr>
            <a:stCxn id="64" idx="3"/>
            <a:endCxn id="8" idx="1"/>
          </p:cNvCxnSpPr>
          <p:nvPr/>
        </p:nvCxnSpPr>
        <p:spPr>
          <a:xfrm>
            <a:off x="2602442" y="3195935"/>
            <a:ext cx="2241286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43728" y="2510135"/>
            <a:ext cx="2070630" cy="1371600"/>
          </a:xfrm>
          <a:prstGeom prst="rect">
            <a:avLst/>
          </a:prstGeom>
          <a:solidFill>
            <a:srgbClr val="F3BE60">
              <a:alpha val="25098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Passport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155643" y="2510135"/>
            <a:ext cx="2070630" cy="1371600"/>
          </a:xfrm>
          <a:prstGeom prst="rect">
            <a:avLst/>
          </a:prstGeom>
          <a:solidFill>
            <a:srgbClr val="F3BE60">
              <a:alpha val="25098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Logic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31812" y="2510135"/>
            <a:ext cx="2070630" cy="1371600"/>
          </a:xfrm>
          <a:prstGeom prst="rect">
            <a:avLst/>
          </a:prstGeom>
          <a:solidFill>
            <a:srgbClr val="F3BE60">
              <a:alpha val="25098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7" name="Straight Arrow Connector 66"/>
          <p:cNvCxnSpPr>
            <a:stCxn id="8" idx="3"/>
            <a:endCxn id="48" idx="1"/>
          </p:cNvCxnSpPr>
          <p:nvPr/>
        </p:nvCxnSpPr>
        <p:spPr>
          <a:xfrm>
            <a:off x="6914358" y="3195935"/>
            <a:ext cx="2241285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836612" y="2967335"/>
            <a:ext cx="1461030" cy="770466"/>
            <a:chOff x="836612" y="2967335"/>
            <a:chExt cx="1461030" cy="770466"/>
          </a:xfrm>
        </p:grpSpPr>
        <p:sp>
          <p:nvSpPr>
            <p:cNvPr id="51" name="Rectangle 50"/>
            <p:cNvSpPr/>
            <p:nvPr/>
          </p:nvSpPr>
          <p:spPr>
            <a:xfrm>
              <a:off x="836612" y="2967335"/>
              <a:ext cx="1461030" cy="385233"/>
            </a:xfrm>
            <a:prstGeom prst="rect">
              <a:avLst/>
            </a:prstGeom>
            <a:solidFill>
              <a:srgbClr val="F3BE60">
                <a:alpha val="25098"/>
              </a:srgb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Request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36612" y="3352568"/>
              <a:ext cx="1461030" cy="385233"/>
            </a:xfrm>
            <a:prstGeom prst="rect">
              <a:avLst/>
            </a:prstGeom>
            <a:solidFill>
              <a:srgbClr val="F3BE60">
                <a:alpha val="25098"/>
              </a:srgb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Cookie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2" name="Rectangle 81"/>
          <p:cNvSpPr/>
          <p:nvPr/>
        </p:nvSpPr>
        <p:spPr>
          <a:xfrm>
            <a:off x="9460443" y="2967335"/>
            <a:ext cx="1461030" cy="770466"/>
          </a:xfrm>
          <a:prstGeom prst="rect">
            <a:avLst/>
          </a:prstGeom>
          <a:solidFill>
            <a:srgbClr val="F3BE60">
              <a:alpha val="25098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250642" y="4567535"/>
            <a:ext cx="1676400" cy="469900"/>
          </a:xfrm>
          <a:prstGeom prst="rect">
            <a:avLst/>
          </a:prstGeom>
          <a:solidFill>
            <a:srgbClr val="F3BE60">
              <a:alpha val="25098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Serialize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50642" y="5411881"/>
            <a:ext cx="1676400" cy="469900"/>
          </a:xfrm>
          <a:prstGeom prst="rect">
            <a:avLst/>
          </a:prstGeom>
          <a:solidFill>
            <a:srgbClr val="F3BE60">
              <a:alpha val="25098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Deserialize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>
          <a:xfrm>
            <a:off x="8927042" y="5646831"/>
            <a:ext cx="505093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9432135" y="4567535"/>
            <a:ext cx="1794138" cy="1314246"/>
            <a:chOff x="9776619" y="3352800"/>
            <a:chExt cx="1794138" cy="1314246"/>
          </a:xfrm>
        </p:grpSpPr>
        <p:sp>
          <p:nvSpPr>
            <p:cNvPr id="14" name="Rectangle 13"/>
            <p:cNvSpPr/>
            <p:nvPr/>
          </p:nvSpPr>
          <p:spPr>
            <a:xfrm>
              <a:off x="9776619" y="3352800"/>
              <a:ext cx="1794138" cy="1314246"/>
            </a:xfrm>
            <a:prstGeom prst="rect">
              <a:avLst/>
            </a:prstGeom>
            <a:solidFill>
              <a:srgbClr val="F3BE60">
                <a:alpha val="25098"/>
              </a:srgb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Session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911688" y="3981246"/>
              <a:ext cx="1524000" cy="469900"/>
            </a:xfrm>
            <a:prstGeom prst="rect">
              <a:avLst/>
            </a:prstGeom>
            <a:solidFill>
              <a:srgbClr val="F3BE60">
                <a:alpha val="25098"/>
              </a:srgb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User Data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00" name="Elbow Connector 99"/>
          <p:cNvCxnSpPr>
            <a:stCxn id="8" idx="2"/>
            <a:endCxn id="17" idx="1"/>
          </p:cNvCxnSpPr>
          <p:nvPr/>
        </p:nvCxnSpPr>
        <p:spPr>
          <a:xfrm rot="16200000" flipH="1">
            <a:off x="5682294" y="4078483"/>
            <a:ext cx="1765096" cy="1371599"/>
          </a:xfrm>
          <a:prstGeom prst="bentConnector2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48" idx="0"/>
            <a:endCxn id="64" idx="0"/>
          </p:cNvCxnSpPr>
          <p:nvPr/>
        </p:nvCxnSpPr>
        <p:spPr>
          <a:xfrm rot="16200000" flipV="1">
            <a:off x="5879043" y="-1801781"/>
            <a:ext cx="12700" cy="8623831"/>
          </a:xfrm>
          <a:prstGeom prst="bentConnector3">
            <a:avLst>
              <a:gd name="adj1" fmla="val 6200000"/>
            </a:avLst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836612" y="3881735"/>
            <a:ext cx="7252230" cy="2366665"/>
            <a:chOff x="836612" y="3881735"/>
            <a:chExt cx="7252230" cy="2366665"/>
          </a:xfrm>
        </p:grpSpPr>
        <p:sp>
          <p:nvSpPr>
            <p:cNvPr id="108" name="TextBox 107"/>
            <p:cNvSpPr txBox="1"/>
            <p:nvPr/>
          </p:nvSpPr>
          <p:spPr>
            <a:xfrm>
              <a:off x="3960812" y="5786735"/>
              <a:ext cx="1586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Mismatch</a:t>
              </a:r>
              <a:endParaRPr lang="bg-BG" dirty="0"/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836612" y="4839425"/>
              <a:ext cx="1461030" cy="770466"/>
              <a:chOff x="5322357" y="5405967"/>
              <a:chExt cx="1461030" cy="770466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5322357" y="5405967"/>
                <a:ext cx="1461030" cy="385233"/>
              </a:xfrm>
              <a:prstGeom prst="rect">
                <a:avLst/>
              </a:prstGeom>
              <a:solidFill>
                <a:srgbClr val="F3BE60">
                  <a:alpha val="25098"/>
                </a:srgb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Response</a:t>
                </a:r>
                <a:endParaRPr lang="bg-BG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5322357" y="5791200"/>
                <a:ext cx="1461030" cy="385233"/>
              </a:xfrm>
              <a:prstGeom prst="rect">
                <a:avLst/>
              </a:prstGeom>
              <a:solidFill>
                <a:srgbClr val="F3BE60">
                  <a:alpha val="25098"/>
                </a:srgb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401</a:t>
                </a:r>
                <a:endPara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133" name="Elbow Connector 132"/>
            <p:cNvCxnSpPr>
              <a:stCxn id="17" idx="2"/>
              <a:endCxn id="122" idx="2"/>
            </p:cNvCxnSpPr>
            <p:nvPr/>
          </p:nvCxnSpPr>
          <p:spPr>
            <a:xfrm rot="5400000" flipH="1">
              <a:off x="4692040" y="2484979"/>
              <a:ext cx="271890" cy="6521715"/>
            </a:xfrm>
            <a:prstGeom prst="bentConnector3">
              <a:avLst>
                <a:gd name="adj1" fmla="val -137016"/>
              </a:avLst>
            </a:prstGeom>
            <a:ln w="762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21" idx="0"/>
              <a:endCxn id="64" idx="2"/>
            </p:cNvCxnSpPr>
            <p:nvPr/>
          </p:nvCxnSpPr>
          <p:spPr>
            <a:xfrm flipV="1">
              <a:off x="1567127" y="3881735"/>
              <a:ext cx="0" cy="957690"/>
            </a:xfrm>
            <a:prstGeom prst="straightConnector1">
              <a:avLst/>
            </a:prstGeom>
            <a:ln w="762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139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8672E-7 1.11111E-6 L 0.35374 -0.00185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87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374 -0.00185 L 0.70813 1.11111E-6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99349E-6 1.11111E-6 L -0.70748 1.11111E-6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3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>
                <a:solidFill>
                  <a:schemeClr val="accent1"/>
                </a:solidFill>
              </a:rPr>
              <a:t>Passport</a:t>
            </a:r>
            <a:r>
              <a:rPr lang="en-US" dirty="0"/>
              <a:t> via NPM</a:t>
            </a:r>
          </a:p>
          <a:p>
            <a:pPr>
              <a:spcBef>
                <a:spcPts val="7200"/>
              </a:spcBef>
            </a:pPr>
            <a:r>
              <a:rPr lang="en-US" dirty="0"/>
              <a:t>Install </a:t>
            </a:r>
            <a:r>
              <a:rPr lang="en-US" dirty="0">
                <a:solidFill>
                  <a:schemeClr val="accent1"/>
                </a:solidFill>
              </a:rPr>
              <a:t>support</a:t>
            </a:r>
            <a:r>
              <a:rPr lang="en-US" dirty="0"/>
              <a:t> packages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63118" y="2052935"/>
            <a:ext cx="924129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 err="1">
                <a:solidFill>
                  <a:schemeClr val="tx2"/>
                </a:solidFill>
              </a:rPr>
              <a:t>npm</a:t>
            </a:r>
            <a:r>
              <a:rPr lang="en-US" sz="2400" dirty="0">
                <a:solidFill>
                  <a:schemeClr val="tx2"/>
                </a:solidFill>
              </a:rPr>
              <a:t> install </a:t>
            </a:r>
            <a:r>
              <a:rPr lang="en-US" sz="2400" dirty="0">
                <a:solidFill>
                  <a:schemeClr val="accent1"/>
                </a:solidFill>
              </a:rPr>
              <a:t>passport</a:t>
            </a:r>
            <a:r>
              <a:rPr lang="en-US" sz="2400" dirty="0">
                <a:solidFill>
                  <a:schemeClr val="tx2"/>
                </a:solidFill>
              </a:rPr>
              <a:t> --save --save-exact 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63118" y="5943600"/>
            <a:ext cx="924129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 err="1">
                <a:solidFill>
                  <a:schemeClr val="tx2"/>
                </a:solidFill>
              </a:rPr>
              <a:t>npm</a:t>
            </a:r>
            <a:r>
              <a:rPr lang="en-US" sz="2400" dirty="0">
                <a:solidFill>
                  <a:schemeClr val="tx2"/>
                </a:solidFill>
              </a:rPr>
              <a:t> install </a:t>
            </a:r>
            <a:r>
              <a:rPr lang="en-US" sz="2400" dirty="0">
                <a:solidFill>
                  <a:schemeClr val="accent1"/>
                </a:solidFill>
              </a:rPr>
              <a:t>passport-local</a:t>
            </a:r>
            <a:r>
              <a:rPr lang="en-US" sz="2400" dirty="0">
                <a:solidFill>
                  <a:schemeClr val="tx2"/>
                </a:solidFill>
              </a:rPr>
              <a:t> --save --save-exact 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63118" y="3452628"/>
            <a:ext cx="924129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 err="1">
                <a:solidFill>
                  <a:schemeClr val="tx2"/>
                </a:solidFill>
              </a:rPr>
              <a:t>npm</a:t>
            </a:r>
            <a:r>
              <a:rPr lang="en-US" sz="2400" dirty="0">
                <a:solidFill>
                  <a:schemeClr val="tx2"/>
                </a:solidFill>
              </a:rPr>
              <a:t> install </a:t>
            </a:r>
            <a:r>
              <a:rPr lang="en-US" sz="2400" dirty="0">
                <a:solidFill>
                  <a:schemeClr val="accent1"/>
                </a:solidFill>
              </a:rPr>
              <a:t>body-parser</a:t>
            </a:r>
            <a:r>
              <a:rPr lang="en-US" sz="2400" dirty="0">
                <a:solidFill>
                  <a:schemeClr val="tx2"/>
                </a:solidFill>
              </a:rPr>
              <a:t> --save --save-exact 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63118" y="5113276"/>
            <a:ext cx="924129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 err="1">
                <a:solidFill>
                  <a:schemeClr val="tx2"/>
                </a:solidFill>
              </a:rPr>
              <a:t>npm</a:t>
            </a:r>
            <a:r>
              <a:rPr lang="en-US" sz="2400" dirty="0">
                <a:solidFill>
                  <a:schemeClr val="tx2"/>
                </a:solidFill>
              </a:rPr>
              <a:t> install </a:t>
            </a:r>
            <a:r>
              <a:rPr lang="en-US" sz="2400" dirty="0">
                <a:solidFill>
                  <a:schemeClr val="accent1"/>
                </a:solidFill>
              </a:rPr>
              <a:t>express-session</a:t>
            </a:r>
            <a:r>
              <a:rPr lang="en-US" sz="2400" dirty="0">
                <a:solidFill>
                  <a:schemeClr val="tx2"/>
                </a:solidFill>
              </a:rPr>
              <a:t> --save --save-exact 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663118" y="4282952"/>
            <a:ext cx="924129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 err="1">
                <a:solidFill>
                  <a:schemeClr val="tx2"/>
                </a:solidFill>
              </a:rPr>
              <a:t>npm</a:t>
            </a:r>
            <a:r>
              <a:rPr lang="en-US" sz="2400" dirty="0">
                <a:solidFill>
                  <a:schemeClr val="tx2"/>
                </a:solidFill>
              </a:rPr>
              <a:t> install </a:t>
            </a:r>
            <a:r>
              <a:rPr lang="en-US" sz="2400" dirty="0">
                <a:solidFill>
                  <a:schemeClr val="accent1"/>
                </a:solidFill>
              </a:rPr>
              <a:t>cookie-parser</a:t>
            </a:r>
            <a:r>
              <a:rPr lang="en-US" sz="2400" dirty="0">
                <a:solidFill>
                  <a:schemeClr val="tx2"/>
                </a:solidFill>
              </a:rPr>
              <a:t> --save --save-exact</a:t>
            </a:r>
          </a:p>
        </p:txBody>
      </p:sp>
    </p:spTree>
    <p:extLst>
      <p:ext uri="{BB962C8B-B14F-4D97-AF65-F5344CB8AC3E}">
        <p14:creationId xmlns:p14="http://schemas.microsoft.com/office/powerpoint/2010/main" val="27975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902265" y="1600200"/>
            <a:ext cx="10384294" cy="43858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2"/>
                </a:solidFill>
              </a:rPr>
              <a:t>const </a:t>
            </a:r>
            <a:r>
              <a:rPr lang="en-US" sz="2400" noProof="1">
                <a:solidFill>
                  <a:schemeClr val="accent1"/>
                </a:solidFill>
              </a:rPr>
              <a:t>bodyParser</a:t>
            </a:r>
            <a:r>
              <a:rPr lang="en-US" sz="2400" noProof="1">
                <a:solidFill>
                  <a:schemeClr val="tx2"/>
                </a:solidFill>
              </a:rPr>
              <a:t> = require('body-parser')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const </a:t>
            </a:r>
            <a:r>
              <a:rPr lang="en-US" sz="2400" noProof="1">
                <a:solidFill>
                  <a:schemeClr val="accent1"/>
                </a:solidFill>
              </a:rPr>
              <a:t>cookieParser</a:t>
            </a:r>
            <a:r>
              <a:rPr lang="en-US" sz="2400" noProof="1">
                <a:solidFill>
                  <a:schemeClr val="tx2"/>
                </a:solidFill>
              </a:rPr>
              <a:t> = require('cookie-parser')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const </a:t>
            </a:r>
            <a:r>
              <a:rPr lang="en-US" sz="2400" noProof="1">
                <a:solidFill>
                  <a:schemeClr val="accent1"/>
                </a:solidFill>
              </a:rPr>
              <a:t>session</a:t>
            </a:r>
            <a:r>
              <a:rPr lang="en-US" sz="2400" noProof="1">
                <a:solidFill>
                  <a:schemeClr val="tx2"/>
                </a:solidFill>
              </a:rPr>
              <a:t> = require('express-session')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const </a:t>
            </a:r>
            <a:r>
              <a:rPr lang="en-US" sz="2400" noProof="1">
                <a:solidFill>
                  <a:schemeClr val="accent1"/>
                </a:solidFill>
              </a:rPr>
              <a:t>passport</a:t>
            </a:r>
            <a:r>
              <a:rPr lang="en-US" sz="2400" noProof="1">
                <a:solidFill>
                  <a:schemeClr val="tx2"/>
                </a:solidFill>
              </a:rPr>
              <a:t> = require('passport')</a:t>
            </a:r>
          </a:p>
          <a:p>
            <a:pPr>
              <a:spcBef>
                <a:spcPts val="1800"/>
              </a:spcBef>
            </a:pPr>
            <a:r>
              <a:rPr lang="en-US" sz="2400" noProof="1">
                <a:solidFill>
                  <a:schemeClr val="tx2"/>
                </a:solidFill>
              </a:rPr>
              <a:t>app.use(</a:t>
            </a:r>
            <a:r>
              <a:rPr lang="en-US" sz="2400" noProof="1">
                <a:solidFill>
                  <a:schemeClr val="accent1"/>
                </a:solidFill>
              </a:rPr>
              <a:t>bodyParser</a:t>
            </a:r>
            <a:r>
              <a:rPr lang="en-US" sz="2400" noProof="1">
                <a:solidFill>
                  <a:schemeClr val="tx2"/>
                </a:solidFill>
              </a:rPr>
              <a:t>.urlencoded({ extended: true }))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app.use(</a:t>
            </a:r>
            <a:r>
              <a:rPr lang="en-US" sz="2400" noProof="1">
                <a:solidFill>
                  <a:schemeClr val="accent1"/>
                </a:solidFill>
              </a:rPr>
              <a:t>cookieParser</a:t>
            </a:r>
            <a:r>
              <a:rPr lang="en-US" sz="2400" noProof="1">
                <a:solidFill>
                  <a:schemeClr val="tx2"/>
                </a:solidFill>
              </a:rPr>
              <a:t>())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app.use(</a:t>
            </a:r>
            <a:r>
              <a:rPr lang="en-US" sz="2400" noProof="1">
                <a:solidFill>
                  <a:schemeClr val="accent1"/>
                </a:solidFill>
              </a:rPr>
              <a:t>session</a:t>
            </a:r>
            <a:r>
              <a:rPr lang="en-US" sz="2400" noProof="1">
                <a:solidFill>
                  <a:schemeClr val="tx2"/>
                </a:solidFill>
              </a:rPr>
              <a:t>({ secret: 'neshto-taino!@#$%',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                  resave: false,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                  saveUninitialized: false }))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app.use(</a:t>
            </a:r>
            <a:r>
              <a:rPr lang="en-US" sz="2400" noProof="1">
                <a:solidFill>
                  <a:schemeClr val="accent1"/>
                </a:solidFill>
              </a:rPr>
              <a:t>passport</a:t>
            </a:r>
            <a:r>
              <a:rPr lang="en-US" sz="2400" noProof="1">
                <a:solidFill>
                  <a:schemeClr val="tx2"/>
                </a:solidFill>
              </a:rPr>
              <a:t>.initialize())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app.use(</a:t>
            </a:r>
            <a:r>
              <a:rPr lang="en-US" sz="2400" noProof="1">
                <a:solidFill>
                  <a:schemeClr val="accent1"/>
                </a:solidFill>
              </a:rPr>
              <a:t>passport</a:t>
            </a:r>
            <a:r>
              <a:rPr lang="en-US" sz="2400" noProof="1">
                <a:solidFill>
                  <a:schemeClr val="tx2"/>
                </a:solidFill>
              </a:rPr>
              <a:t>.session())</a:t>
            </a:r>
          </a:p>
        </p:txBody>
      </p:sp>
    </p:spTree>
    <p:extLst>
      <p:ext uri="{BB962C8B-B14F-4D97-AF65-F5344CB8AC3E}">
        <p14:creationId xmlns:p14="http://schemas.microsoft.com/office/powerpoint/2010/main" val="1904418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Strategies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Credentials Validation Authority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799013" y="1808763"/>
            <a:ext cx="2590800" cy="3013742"/>
            <a:chOff x="5408612" y="2286000"/>
            <a:chExt cx="2163311" cy="251646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612" y="2286000"/>
              <a:ext cx="1371600" cy="17145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3301" y="3408770"/>
              <a:ext cx="1278622" cy="1393698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61012" y="2674292"/>
              <a:ext cx="1884078" cy="18777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0123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strategy </a:t>
            </a:r>
            <a:r>
              <a:rPr lang="en-US" dirty="0">
                <a:solidFill>
                  <a:schemeClr val="accent1"/>
                </a:solidFill>
              </a:rPr>
              <a:t>checks</a:t>
            </a:r>
            <a:r>
              <a:rPr lang="en-US" dirty="0"/>
              <a:t> whether the client </a:t>
            </a:r>
            <a:r>
              <a:rPr lang="en-US" dirty="0">
                <a:solidFill>
                  <a:schemeClr val="accent1"/>
                </a:solidFill>
              </a:rPr>
              <a:t>credentials</a:t>
            </a:r>
            <a:r>
              <a:rPr lang="en-US" dirty="0"/>
              <a:t> are valid</a:t>
            </a:r>
          </a:p>
          <a:p>
            <a:pPr lvl="1"/>
            <a:r>
              <a:rPr lang="en-US" dirty="0"/>
              <a:t>Results in </a:t>
            </a:r>
            <a:r>
              <a:rPr lang="en-US" dirty="0">
                <a:solidFill>
                  <a:schemeClr val="accent1"/>
                </a:solidFill>
              </a:rPr>
              <a:t>success</a:t>
            </a:r>
            <a:r>
              <a:rPr lang="en-US" dirty="0"/>
              <a:t> or </a:t>
            </a:r>
            <a:r>
              <a:rPr lang="en-US" dirty="0">
                <a:solidFill>
                  <a:schemeClr val="accent1"/>
                </a:solidFill>
              </a:rPr>
              <a:t>failure</a:t>
            </a:r>
          </a:p>
          <a:p>
            <a:r>
              <a:rPr lang="en-US" dirty="0"/>
              <a:t>Popular strategies:</a:t>
            </a:r>
          </a:p>
          <a:p>
            <a:pPr lvl="1"/>
            <a:r>
              <a:rPr lang="en-US" dirty="0"/>
              <a:t>Local</a:t>
            </a:r>
          </a:p>
          <a:p>
            <a:pPr lvl="1"/>
            <a:r>
              <a:rPr lang="en-US" dirty="0"/>
              <a:t>Facebook</a:t>
            </a:r>
          </a:p>
          <a:p>
            <a:pPr lvl="1"/>
            <a:r>
              <a:rPr lang="en-US" dirty="0"/>
              <a:t>Twitter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r>
              <a:rPr lang="en-US" dirty="0"/>
              <a:t>Many others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Strategies</a:t>
            </a:r>
            <a:endParaRPr lang="bg-BG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495" y="3352800"/>
            <a:ext cx="3657917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6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Cookies and Sessions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Authentication Concepts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Introduction to Passport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Authentication Strategies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JSON Web Token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application</a:t>
            </a:r>
            <a:r>
              <a:rPr lang="en-US" dirty="0"/>
              <a:t> itself checks for credential validity</a:t>
            </a:r>
          </a:p>
          <a:p>
            <a:pPr lvl="1"/>
            <a:r>
              <a:rPr lang="en-US" dirty="0"/>
              <a:t>Uses </a:t>
            </a:r>
            <a:r>
              <a:rPr lang="en-US" dirty="0">
                <a:solidFill>
                  <a:schemeClr val="accent1"/>
                </a:solidFill>
              </a:rPr>
              <a:t>username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password</a:t>
            </a:r>
            <a:r>
              <a:rPr lang="en-US" dirty="0"/>
              <a:t> provided by the Client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Authentication</a:t>
            </a:r>
            <a:endParaRPr lang="bg-BG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22412" y="2819400"/>
            <a:ext cx="10944000" cy="29084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2"/>
                </a:solidFill>
              </a:rPr>
              <a:t>const </a:t>
            </a:r>
            <a:r>
              <a:rPr lang="en-US" sz="2400" noProof="1">
                <a:solidFill>
                  <a:schemeClr val="accent1"/>
                </a:solidFill>
              </a:rPr>
              <a:t>passport</a:t>
            </a:r>
            <a:r>
              <a:rPr lang="en-US" sz="2400" noProof="1">
                <a:solidFill>
                  <a:schemeClr val="tx2"/>
                </a:solidFill>
              </a:rPr>
              <a:t> = require('passport')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const </a:t>
            </a:r>
            <a:r>
              <a:rPr lang="en-US" sz="2400" noProof="1">
                <a:solidFill>
                  <a:schemeClr val="accent1"/>
                </a:solidFill>
              </a:rPr>
              <a:t>LocalPassport</a:t>
            </a:r>
            <a:r>
              <a:rPr lang="en-US" sz="2400" noProof="1">
                <a:solidFill>
                  <a:schemeClr val="tx2"/>
                </a:solidFill>
              </a:rPr>
              <a:t> = require('passport-local')</a:t>
            </a:r>
          </a:p>
          <a:p>
            <a:pPr>
              <a:spcBef>
                <a:spcPts val="1800"/>
              </a:spcBef>
            </a:pPr>
            <a:r>
              <a:rPr lang="en-US" sz="2400" noProof="1">
                <a:solidFill>
                  <a:schemeClr val="accent1"/>
                </a:solidFill>
              </a:rPr>
              <a:t>passport</a:t>
            </a:r>
            <a:r>
              <a:rPr lang="en-US" sz="2400" noProof="1">
                <a:solidFill>
                  <a:schemeClr val="tx2"/>
                </a:solidFill>
              </a:rPr>
              <a:t>.use(new </a:t>
            </a:r>
            <a:r>
              <a:rPr lang="en-US" sz="2400" noProof="1">
                <a:solidFill>
                  <a:schemeClr val="accent1"/>
                </a:solidFill>
              </a:rPr>
              <a:t>LocalPassport</a:t>
            </a:r>
            <a:r>
              <a:rPr lang="en-US" sz="2400" noProof="1">
                <a:solidFill>
                  <a:schemeClr val="tx2"/>
                </a:solidFill>
              </a:rPr>
              <a:t>((</a:t>
            </a:r>
            <a:r>
              <a:rPr lang="en-US" sz="2400" noProof="1">
                <a:solidFill>
                  <a:schemeClr val="accent1"/>
                </a:solidFill>
              </a:rPr>
              <a:t>username</a:t>
            </a:r>
            <a:r>
              <a:rPr lang="en-US" sz="2400" noProof="1">
                <a:solidFill>
                  <a:schemeClr val="tx2"/>
                </a:solidFill>
              </a:rPr>
              <a:t>, </a:t>
            </a:r>
            <a:r>
              <a:rPr lang="en-US" sz="2400" noProof="1">
                <a:solidFill>
                  <a:schemeClr val="accent1"/>
                </a:solidFill>
              </a:rPr>
              <a:t>password</a:t>
            </a:r>
            <a:r>
              <a:rPr lang="en-US" sz="2400" noProof="1">
                <a:solidFill>
                  <a:schemeClr val="tx2"/>
                </a:solidFill>
              </a:rPr>
              <a:t>, </a:t>
            </a:r>
            <a:r>
              <a:rPr lang="en-US" sz="2400" noProof="1">
                <a:solidFill>
                  <a:schemeClr val="accent1"/>
                </a:solidFill>
              </a:rPr>
              <a:t>done</a:t>
            </a:r>
            <a:r>
              <a:rPr lang="en-US" sz="2400" noProof="1">
                <a:solidFill>
                  <a:schemeClr val="tx2"/>
                </a:solidFill>
              </a:rPr>
              <a:t>) =&gt; {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  </a:t>
            </a:r>
            <a:r>
              <a:rPr lang="en-US" sz="2400" i="1" noProof="1">
                <a:solidFill>
                  <a:schemeClr val="accent2"/>
                </a:solidFill>
              </a:rPr>
              <a:t>// TODO fetch user from database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  if (</a:t>
            </a:r>
            <a:r>
              <a:rPr lang="en-US" sz="2400" i="1" noProof="1">
                <a:solidFill>
                  <a:schemeClr val="accent2"/>
                </a:solidFill>
              </a:rPr>
              <a:t>/* credentials fail */</a:t>
            </a:r>
            <a:r>
              <a:rPr lang="en-US" sz="2400" noProof="1">
                <a:solidFill>
                  <a:schemeClr val="tx2"/>
                </a:solidFill>
              </a:rPr>
              <a:t>) return </a:t>
            </a:r>
            <a:r>
              <a:rPr lang="en-US" sz="2400" noProof="1">
                <a:solidFill>
                  <a:schemeClr val="accent1"/>
                </a:solidFill>
              </a:rPr>
              <a:t>done</a:t>
            </a:r>
            <a:r>
              <a:rPr lang="en-US" sz="2400" noProof="1">
                <a:solidFill>
                  <a:schemeClr val="tx2"/>
                </a:solidFill>
              </a:rPr>
              <a:t>(null, false)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  return </a:t>
            </a:r>
            <a:r>
              <a:rPr lang="en-US" sz="2400" noProof="1">
                <a:solidFill>
                  <a:schemeClr val="accent1"/>
                </a:solidFill>
              </a:rPr>
              <a:t>done</a:t>
            </a:r>
            <a:r>
              <a:rPr lang="en-US" sz="2400" noProof="1">
                <a:solidFill>
                  <a:schemeClr val="tx2"/>
                </a:solidFill>
              </a:rPr>
              <a:t>(null, user)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}))</a:t>
            </a:r>
          </a:p>
        </p:txBody>
      </p:sp>
    </p:spTree>
    <p:extLst>
      <p:ext uri="{BB962C8B-B14F-4D97-AF65-F5344CB8AC3E}">
        <p14:creationId xmlns:p14="http://schemas.microsoft.com/office/powerpoint/2010/main" val="221327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the </a:t>
            </a:r>
            <a:r>
              <a:rPr lang="en-US" dirty="0">
                <a:solidFill>
                  <a:schemeClr val="accent1"/>
                </a:solidFill>
              </a:rPr>
              <a:t>user's ID </a:t>
            </a:r>
            <a:r>
              <a:rPr lang="en-US" dirty="0"/>
              <a:t>is stored in the </a:t>
            </a:r>
            <a:r>
              <a:rPr lang="en-US" dirty="0">
                <a:solidFill>
                  <a:schemeClr val="accent1"/>
                </a:solidFill>
              </a:rPr>
              <a:t>session</a:t>
            </a:r>
            <a:r>
              <a:rPr lang="en-US" dirty="0"/>
              <a:t>, to save memory</a:t>
            </a:r>
          </a:p>
          <a:p>
            <a:r>
              <a:rPr lang="en-US" dirty="0"/>
              <a:t>To get access to the </a:t>
            </a:r>
            <a:r>
              <a:rPr lang="en-US" dirty="0">
                <a:solidFill>
                  <a:schemeClr val="accent1"/>
                </a:solidFill>
              </a:rPr>
              <a:t>user data</a:t>
            </a:r>
            <a:r>
              <a:rPr lang="en-US" dirty="0"/>
              <a:t>, it must be </a:t>
            </a:r>
            <a:r>
              <a:rPr lang="en-US" dirty="0" err="1">
                <a:solidFill>
                  <a:schemeClr val="accent1"/>
                </a:solidFill>
              </a:rPr>
              <a:t>deserialized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Interaction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902265" y="2762071"/>
            <a:ext cx="1038429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2"/>
                </a:solidFill>
              </a:rPr>
              <a:t>passport.</a:t>
            </a:r>
            <a:r>
              <a:rPr lang="en-US" sz="2400" noProof="1">
                <a:solidFill>
                  <a:schemeClr val="accent1"/>
                </a:solidFill>
              </a:rPr>
              <a:t>serializeUser</a:t>
            </a:r>
            <a:r>
              <a:rPr lang="en-US" sz="2400" noProof="1">
                <a:solidFill>
                  <a:schemeClr val="tx2"/>
                </a:solidFill>
              </a:rPr>
              <a:t>((</a:t>
            </a:r>
            <a:r>
              <a:rPr lang="en-US" sz="2400" noProof="1">
                <a:solidFill>
                  <a:schemeClr val="accent1"/>
                </a:solidFill>
              </a:rPr>
              <a:t>user</a:t>
            </a:r>
            <a:r>
              <a:rPr lang="en-US" sz="2400" noProof="1">
                <a:solidFill>
                  <a:schemeClr val="tx2"/>
                </a:solidFill>
              </a:rPr>
              <a:t>, </a:t>
            </a:r>
            <a:r>
              <a:rPr lang="en-US" sz="2400" noProof="1">
                <a:solidFill>
                  <a:schemeClr val="accent1"/>
                </a:solidFill>
              </a:rPr>
              <a:t>done</a:t>
            </a:r>
            <a:r>
              <a:rPr lang="en-US" sz="2400" noProof="1">
                <a:solidFill>
                  <a:schemeClr val="tx2"/>
                </a:solidFill>
              </a:rPr>
              <a:t>) =&gt; {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  if (</a:t>
            </a:r>
            <a:r>
              <a:rPr lang="en-US" sz="2400" noProof="1">
                <a:solidFill>
                  <a:schemeClr val="accent1"/>
                </a:solidFill>
              </a:rPr>
              <a:t>user</a:t>
            </a:r>
            <a:r>
              <a:rPr lang="en-US" sz="2400" noProof="1">
                <a:solidFill>
                  <a:schemeClr val="tx2"/>
                </a:solidFill>
              </a:rPr>
              <a:t>) return </a:t>
            </a:r>
            <a:r>
              <a:rPr lang="en-US" sz="2400" noProof="1">
                <a:solidFill>
                  <a:schemeClr val="accent1"/>
                </a:solidFill>
              </a:rPr>
              <a:t>done</a:t>
            </a:r>
            <a:r>
              <a:rPr lang="en-US" sz="2400" noProof="1">
                <a:solidFill>
                  <a:schemeClr val="tx2"/>
                </a:solidFill>
              </a:rPr>
              <a:t>(null, </a:t>
            </a:r>
            <a:r>
              <a:rPr lang="en-US" sz="2400" noProof="1">
                <a:solidFill>
                  <a:schemeClr val="accent1"/>
                </a:solidFill>
              </a:rPr>
              <a:t>user</a:t>
            </a:r>
            <a:r>
              <a:rPr lang="en-US" sz="2400" noProof="1">
                <a:solidFill>
                  <a:schemeClr val="tx2"/>
                </a:solidFill>
              </a:rPr>
              <a:t>._id)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})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902265" y="4385608"/>
            <a:ext cx="10384294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2"/>
                </a:solidFill>
              </a:rPr>
              <a:t>passport.</a:t>
            </a:r>
            <a:r>
              <a:rPr lang="en-US" sz="2400" noProof="1">
                <a:solidFill>
                  <a:schemeClr val="accent1"/>
                </a:solidFill>
              </a:rPr>
              <a:t>deserializeUser</a:t>
            </a:r>
            <a:r>
              <a:rPr lang="en-US" sz="2400" noProof="1">
                <a:solidFill>
                  <a:schemeClr val="tx2"/>
                </a:solidFill>
              </a:rPr>
              <a:t>((</a:t>
            </a:r>
            <a:r>
              <a:rPr lang="en-US" sz="2400" noProof="1">
                <a:solidFill>
                  <a:schemeClr val="accent1"/>
                </a:solidFill>
              </a:rPr>
              <a:t>id</a:t>
            </a:r>
            <a:r>
              <a:rPr lang="en-US" sz="2400" noProof="1">
                <a:solidFill>
                  <a:schemeClr val="tx2"/>
                </a:solidFill>
              </a:rPr>
              <a:t>, </a:t>
            </a:r>
            <a:r>
              <a:rPr lang="en-US" sz="2400" noProof="1">
                <a:solidFill>
                  <a:schemeClr val="accent1"/>
                </a:solidFill>
              </a:rPr>
              <a:t>done</a:t>
            </a:r>
            <a:r>
              <a:rPr lang="en-US" sz="2400" noProof="1">
                <a:solidFill>
                  <a:schemeClr val="tx2"/>
                </a:solidFill>
              </a:rPr>
              <a:t>) =&gt; {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  </a:t>
            </a:r>
            <a:r>
              <a:rPr lang="en-US" sz="2400" i="1" noProof="1">
                <a:solidFill>
                  <a:schemeClr val="accent2"/>
                </a:solidFill>
              </a:rPr>
              <a:t>// TODO fetch user from database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  if (</a:t>
            </a:r>
            <a:r>
              <a:rPr lang="en-US" sz="2400" i="1" noProof="1">
                <a:solidFill>
                  <a:schemeClr val="accent2"/>
                </a:solidFill>
              </a:rPr>
              <a:t>/* data mismatch */</a:t>
            </a:r>
            <a:r>
              <a:rPr lang="en-US" sz="2400" noProof="1">
                <a:solidFill>
                  <a:schemeClr val="tx2"/>
                </a:solidFill>
              </a:rPr>
              <a:t>) return </a:t>
            </a:r>
            <a:r>
              <a:rPr lang="en-US" sz="2400" noProof="1">
                <a:solidFill>
                  <a:schemeClr val="accent1"/>
                </a:solidFill>
              </a:rPr>
              <a:t>done</a:t>
            </a:r>
            <a:r>
              <a:rPr lang="en-US" sz="2400" noProof="1">
                <a:solidFill>
                  <a:schemeClr val="tx2"/>
                </a:solidFill>
              </a:rPr>
              <a:t>(null, false)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  return </a:t>
            </a:r>
            <a:r>
              <a:rPr lang="en-US" sz="2400" noProof="1">
                <a:solidFill>
                  <a:schemeClr val="accent1"/>
                </a:solidFill>
              </a:rPr>
              <a:t>done</a:t>
            </a:r>
            <a:r>
              <a:rPr lang="en-US" sz="2400" noProof="1">
                <a:solidFill>
                  <a:schemeClr val="tx2"/>
                </a:solidFill>
              </a:rPr>
              <a:t>(null, user)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72306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Authentication for REST APIs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373" y="1676400"/>
            <a:ext cx="3028078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86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JSON Web Tokens </a:t>
            </a:r>
            <a:r>
              <a:rPr lang="en-US" dirty="0"/>
              <a:t>are a method for representing claims </a:t>
            </a:r>
            <a:r>
              <a:rPr lang="en-US" dirty="0">
                <a:solidFill>
                  <a:schemeClr val="accent1"/>
                </a:solidFill>
              </a:rPr>
              <a:t>securely</a:t>
            </a:r>
            <a:r>
              <a:rPr lang="en-US" dirty="0"/>
              <a:t> between two parties</a:t>
            </a:r>
          </a:p>
          <a:p>
            <a:pPr lvl="1"/>
            <a:r>
              <a:rPr lang="en-US" dirty="0"/>
              <a:t>The information is </a:t>
            </a:r>
            <a:r>
              <a:rPr lang="en-US" dirty="0">
                <a:solidFill>
                  <a:schemeClr val="accent1"/>
                </a:solidFill>
              </a:rPr>
              <a:t>digitally signed</a:t>
            </a:r>
          </a:p>
          <a:p>
            <a:pPr lvl="1"/>
            <a:r>
              <a:rPr lang="en-US" dirty="0"/>
              <a:t>Can be used to </a:t>
            </a:r>
            <a:r>
              <a:rPr lang="en-US" dirty="0">
                <a:solidFill>
                  <a:schemeClr val="accent1"/>
                </a:solidFill>
              </a:rPr>
              <a:t>authenticate</a:t>
            </a:r>
            <a:r>
              <a:rPr lang="en-US" dirty="0"/>
              <a:t> Clients with a </a:t>
            </a:r>
            <a:r>
              <a:rPr lang="en-US" dirty="0">
                <a:solidFill>
                  <a:schemeClr val="accent1"/>
                </a:solidFill>
              </a:rPr>
              <a:t>REST API</a:t>
            </a:r>
          </a:p>
          <a:p>
            <a:r>
              <a:rPr lang="en-US" dirty="0"/>
              <a:t>A token has a </a:t>
            </a:r>
            <a:r>
              <a:rPr lang="en-US" dirty="0">
                <a:solidFill>
                  <a:schemeClr val="accent1"/>
                </a:solidFill>
              </a:rPr>
              <a:t>header</a:t>
            </a:r>
            <a:r>
              <a:rPr lang="en-US" dirty="0"/>
              <a:t>, a </a:t>
            </a:r>
            <a:r>
              <a:rPr lang="en-US" dirty="0">
                <a:solidFill>
                  <a:schemeClr val="accent1"/>
                </a:solidFill>
              </a:rPr>
              <a:t>payload</a:t>
            </a:r>
            <a:r>
              <a:rPr lang="en-US" dirty="0"/>
              <a:t> and a </a:t>
            </a:r>
            <a:r>
              <a:rPr lang="en-US" dirty="0">
                <a:solidFill>
                  <a:schemeClr val="accent1"/>
                </a:solidFill>
              </a:rPr>
              <a:t>signature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Introduction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7332" y="4572000"/>
            <a:ext cx="661416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47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strategy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Passport Strategy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63118" y="1824335"/>
            <a:ext cx="1038429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 err="1">
                <a:solidFill>
                  <a:schemeClr val="tx2"/>
                </a:solidFill>
              </a:rPr>
              <a:t>npm</a:t>
            </a:r>
            <a:r>
              <a:rPr lang="en-US" sz="2400" dirty="0">
                <a:solidFill>
                  <a:schemeClr val="tx2"/>
                </a:solidFill>
              </a:rPr>
              <a:t> install </a:t>
            </a:r>
            <a:r>
              <a:rPr lang="en-US" sz="2400" dirty="0">
                <a:solidFill>
                  <a:schemeClr val="accent1"/>
                </a:solidFill>
              </a:rPr>
              <a:t>passport-</a:t>
            </a:r>
            <a:r>
              <a:rPr lang="en-US" sz="2400" dirty="0" err="1">
                <a:solidFill>
                  <a:schemeClr val="accent1"/>
                </a:solidFill>
              </a:rPr>
              <a:t>jwt</a:t>
            </a:r>
            <a:r>
              <a:rPr lang="en-US" sz="2400" dirty="0">
                <a:solidFill>
                  <a:schemeClr val="tx2"/>
                </a:solidFill>
              </a:rPr>
              <a:t> --save --save-exact 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63118" y="2438400"/>
            <a:ext cx="10384294" cy="39395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2"/>
                </a:solidFill>
              </a:rPr>
              <a:t>const </a:t>
            </a:r>
            <a:r>
              <a:rPr lang="en-US" sz="2400" noProof="1">
                <a:solidFill>
                  <a:schemeClr val="accent1"/>
                </a:solidFill>
              </a:rPr>
              <a:t>JwtStrategy</a:t>
            </a:r>
            <a:r>
              <a:rPr lang="en-US" sz="2400" noProof="1">
                <a:solidFill>
                  <a:schemeClr val="tx2"/>
                </a:solidFill>
              </a:rPr>
              <a:t> = require('passport-jwt').Strategy;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const </a:t>
            </a:r>
            <a:r>
              <a:rPr lang="en-US" sz="2400" noProof="1">
                <a:solidFill>
                  <a:schemeClr val="accent1"/>
                </a:solidFill>
              </a:rPr>
              <a:t>ExtractJwt</a:t>
            </a:r>
            <a:r>
              <a:rPr lang="en-US" sz="2400" noProof="1">
                <a:solidFill>
                  <a:schemeClr val="tx2"/>
                </a:solidFill>
              </a:rPr>
              <a:t> = require('passport-jwt').ExtractJwt;</a:t>
            </a:r>
          </a:p>
          <a:p>
            <a:pPr>
              <a:spcBef>
                <a:spcPts val="1200"/>
              </a:spcBef>
            </a:pPr>
            <a:r>
              <a:rPr lang="en-US" sz="2400" noProof="1">
                <a:solidFill>
                  <a:schemeClr val="tx2"/>
                </a:solidFill>
              </a:rPr>
              <a:t>passport.use(new </a:t>
            </a:r>
            <a:r>
              <a:rPr lang="en-US" sz="2400" noProof="1">
                <a:solidFill>
                  <a:schemeClr val="accent1"/>
                </a:solidFill>
              </a:rPr>
              <a:t>JwtStrategy</a:t>
            </a:r>
            <a:r>
              <a:rPr lang="en-US" sz="2400" noProof="1">
                <a:solidFill>
                  <a:schemeClr val="tx2"/>
                </a:solidFill>
              </a:rPr>
              <a:t>({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  jwtFromRequest: </a:t>
            </a:r>
            <a:r>
              <a:rPr lang="en-US" sz="2400" noProof="1">
                <a:solidFill>
                  <a:schemeClr val="accent1"/>
                </a:solidFill>
              </a:rPr>
              <a:t>ExtractJwt</a:t>
            </a:r>
            <a:r>
              <a:rPr lang="en-US" sz="2400" noProof="1">
                <a:solidFill>
                  <a:schemeClr val="tx2"/>
                </a:solidFill>
              </a:rPr>
              <a:t>.fromAuthHeaderAsBearerToken(),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  secretOrKey: 'keyboard cat !@#',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}, function (jwt_payload, done) {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  </a:t>
            </a:r>
            <a:r>
              <a:rPr lang="en-US" sz="2400" i="1" noProof="1">
                <a:solidFill>
                  <a:schemeClr val="accent2"/>
                </a:solidFill>
              </a:rPr>
              <a:t>// TODO fetch user from database using jwt_payload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  if (</a:t>
            </a:r>
            <a:r>
              <a:rPr lang="en-US" sz="2400" i="1" noProof="1">
                <a:solidFill>
                  <a:schemeClr val="accent2"/>
                </a:solidFill>
              </a:rPr>
              <a:t>/* credentials fail */</a:t>
            </a:r>
            <a:r>
              <a:rPr lang="en-US" sz="2400" noProof="1">
                <a:solidFill>
                  <a:schemeClr val="tx2"/>
                </a:solidFill>
              </a:rPr>
              <a:t>) return </a:t>
            </a:r>
            <a:r>
              <a:rPr lang="en-US" sz="2400" noProof="1">
                <a:solidFill>
                  <a:schemeClr val="accent1"/>
                </a:solidFill>
              </a:rPr>
              <a:t>done</a:t>
            </a:r>
            <a:r>
              <a:rPr lang="en-US" sz="2400" noProof="1">
                <a:solidFill>
                  <a:schemeClr val="tx2"/>
                </a:solidFill>
              </a:rPr>
              <a:t>(null, false)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  return </a:t>
            </a:r>
            <a:r>
              <a:rPr lang="en-US" sz="2400" noProof="1">
                <a:solidFill>
                  <a:schemeClr val="accent1"/>
                </a:solidFill>
              </a:rPr>
              <a:t>done</a:t>
            </a:r>
            <a:r>
              <a:rPr lang="en-US" sz="2400" noProof="1">
                <a:solidFill>
                  <a:schemeClr val="tx2"/>
                </a:solidFill>
              </a:rPr>
              <a:t>(null, user)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}));</a:t>
            </a:r>
            <a:endParaRPr lang="en-US" sz="2400" noProof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9256799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1" dirty="0">
                <a:solidFill>
                  <a:schemeClr val="accent1"/>
                </a:solidFill>
              </a:rPr>
              <a:t>Cookies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accent1"/>
                </a:solidFill>
              </a:rPr>
              <a:t>Sessions</a:t>
            </a:r>
            <a:r>
              <a:rPr lang="en-US" sz="3000" dirty="0"/>
              <a:t> allow state persistence</a:t>
            </a:r>
          </a:p>
          <a:p>
            <a:pPr>
              <a:lnSpc>
                <a:spcPct val="100000"/>
              </a:lnSpc>
            </a:pPr>
            <a:r>
              <a:rPr lang="en-US" sz="3000" b="1" dirty="0">
                <a:solidFill>
                  <a:schemeClr val="accent1"/>
                </a:solidFill>
              </a:rPr>
              <a:t>Authentication</a:t>
            </a:r>
            <a:r>
              <a:rPr lang="en-US" sz="3000" dirty="0"/>
              <a:t> is part of application security</a:t>
            </a:r>
          </a:p>
          <a:p>
            <a:pPr>
              <a:lnSpc>
                <a:spcPct val="100000"/>
              </a:lnSpc>
            </a:pPr>
            <a:r>
              <a:rPr lang="en-US" sz="3000" b="1" dirty="0">
                <a:solidFill>
                  <a:schemeClr val="accent1"/>
                </a:solidFill>
              </a:rPr>
              <a:t>Passport</a:t>
            </a:r>
            <a:r>
              <a:rPr lang="en-US" sz="3000" dirty="0"/>
              <a:t> is an Express authentication middleware</a:t>
            </a:r>
          </a:p>
          <a:p>
            <a:pPr>
              <a:lnSpc>
                <a:spcPct val="100000"/>
              </a:lnSpc>
              <a:spcBef>
                <a:spcPts val="15000"/>
              </a:spcBef>
            </a:pPr>
            <a:r>
              <a:rPr lang="en-US" sz="3000" b="1" dirty="0">
                <a:solidFill>
                  <a:schemeClr val="accent1"/>
                </a:solidFill>
              </a:rPr>
              <a:t>JSON Web Tokens</a:t>
            </a:r>
            <a:r>
              <a:rPr lang="en-US" sz="3000" dirty="0"/>
              <a:t> allow exchanging signed information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11" y="3124200"/>
            <a:ext cx="8199457" cy="140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7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Sessions and Authentication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008812" y="1295400"/>
            <a:ext cx="5003176" cy="4767176"/>
            <a:chOff x="7274741" y="1783165"/>
            <a:chExt cx="4634157" cy="4415564"/>
          </a:xfrm>
        </p:grpSpPr>
        <p:pic>
          <p:nvPicPr>
            <p:cNvPr id="13" name="Picture 12">
              <a:hlinkClick r:id="rId3"/>
              <a:extLst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39815" y="1783165"/>
              <a:ext cx="2467918" cy="536932"/>
            </a:xfrm>
            <a:prstGeom prst="roundRect">
              <a:avLst>
                <a:gd name="adj" fmla="val 3250"/>
              </a:avLst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0"/>
            </a:effectLst>
          </p:spPr>
        </p:pic>
        <p:pic>
          <p:nvPicPr>
            <p:cNvPr id="14" name="Picture 13">
              <a:hlinkClick r:id="rId5"/>
              <a:extLst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4741" y="2448642"/>
              <a:ext cx="2801416" cy="653664"/>
            </a:xfrm>
            <a:prstGeom prst="roundRect">
              <a:avLst>
                <a:gd name="adj" fmla="val 4155"/>
              </a:avLst>
            </a:prstGeom>
          </p:spPr>
        </p:pic>
        <p:pic>
          <p:nvPicPr>
            <p:cNvPr id="15" name="Picture 14">
              <a:hlinkClick r:id="rId7"/>
              <a:extLst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6210" y="3230850"/>
              <a:ext cx="1721523" cy="722243"/>
            </a:xfrm>
            <a:prstGeom prst="roundRect">
              <a:avLst>
                <a:gd name="adj" fmla="val 2634"/>
              </a:avLst>
            </a:prstGeom>
          </p:spPr>
        </p:pic>
        <p:pic>
          <p:nvPicPr>
            <p:cNvPr id="16" name="Picture 15">
              <a:hlinkClick r:id="rId9"/>
              <a:extLst/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3230849"/>
              <a:ext cx="2801416" cy="722243"/>
            </a:xfrm>
            <a:prstGeom prst="roundRect">
              <a:avLst>
                <a:gd name="adj" fmla="val 5533"/>
              </a:avLst>
            </a:prstGeom>
          </p:spPr>
        </p:pic>
        <p:pic>
          <p:nvPicPr>
            <p:cNvPr id="17" name="Picture 16">
              <a:hlinkClick r:id="rId11"/>
              <a:extLst/>
            </p:cNvPr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8024" y="2448641"/>
              <a:ext cx="1720874" cy="653664"/>
            </a:xfrm>
            <a:prstGeom prst="roundRect">
              <a:avLst>
                <a:gd name="adj" fmla="val 3568"/>
              </a:avLst>
            </a:prstGeom>
          </p:spPr>
        </p:pic>
        <p:pic>
          <p:nvPicPr>
            <p:cNvPr id="18" name="Picture 17">
              <a:hlinkClick r:id="rId13"/>
              <a:extLst/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1783165"/>
              <a:ext cx="2070634" cy="536932"/>
            </a:xfrm>
            <a:prstGeom prst="roundRect">
              <a:avLst>
                <a:gd name="adj" fmla="val 3378"/>
              </a:avLst>
            </a:prstGeom>
          </p:spPr>
        </p:pic>
        <p:pic>
          <p:nvPicPr>
            <p:cNvPr id="20" name="Picture 19">
              <a:hlinkClick r:id="rId15"/>
              <a:extLst/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6685" y="4851971"/>
              <a:ext cx="1792213" cy="1346758"/>
            </a:xfrm>
            <a:prstGeom prst="roundRect">
              <a:avLst>
                <a:gd name="adj" fmla="val 3461"/>
              </a:avLst>
            </a:prstGeom>
          </p:spPr>
        </p:pic>
        <p:pic>
          <p:nvPicPr>
            <p:cNvPr id="21" name="Picture 20">
              <a:extLst/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5439" y="4083176"/>
              <a:ext cx="1483459" cy="638712"/>
            </a:xfrm>
            <a:prstGeom prst="roundRect">
              <a:avLst>
                <a:gd name="adj" fmla="val 3586"/>
              </a:avLst>
            </a:prstGeom>
          </p:spPr>
        </p:pic>
        <p:pic>
          <p:nvPicPr>
            <p:cNvPr id="22" name="Picture 21">
              <a:hlinkClick r:id="rId18"/>
              <a:extLst/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6156" y="5604719"/>
              <a:ext cx="2705848" cy="594010"/>
            </a:xfrm>
            <a:prstGeom prst="roundRect">
              <a:avLst>
                <a:gd name="adj" fmla="val 5492"/>
              </a:avLst>
            </a:prstGeom>
          </p:spPr>
        </p:pic>
        <p:pic>
          <p:nvPicPr>
            <p:cNvPr id="24" name="Picture 23">
              <a:hlinkClick r:id="rId20"/>
              <a:extLst/>
            </p:cNvPr>
            <p:cNvPicPr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864468" y="4074432"/>
              <a:ext cx="1433578" cy="647455"/>
            </a:xfrm>
            <a:prstGeom prst="roundRect">
              <a:avLst>
                <a:gd name="adj" fmla="val 4755"/>
              </a:avLst>
            </a:prstGeom>
          </p:spPr>
        </p:pic>
        <p:pic>
          <p:nvPicPr>
            <p:cNvPr id="25" name="Picture 24">
              <a:hlinkClick r:id="rId22"/>
              <a:extLst/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4065688"/>
              <a:ext cx="1462334" cy="656199"/>
            </a:xfrm>
            <a:prstGeom prst="roundRect">
              <a:avLst>
                <a:gd name="adj" fmla="val 6970"/>
              </a:avLst>
            </a:prstGeom>
          </p:spPr>
        </p:pic>
        <p:pic>
          <p:nvPicPr>
            <p:cNvPr id="27" name="Picture 26">
              <a:hlinkClick r:id="rId24"/>
              <a:extLst/>
            </p:cNvPr>
            <p:cNvPicPr>
              <a:picLocks noChangeAspect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6156" y="4866298"/>
              <a:ext cx="2705848" cy="594010"/>
            </a:xfrm>
            <a:prstGeom prst="roundRect">
              <a:avLst>
                <a:gd name="adj" fmla="val 6594"/>
              </a:avLst>
            </a:prstGeom>
          </p:spPr>
        </p:pic>
      </p:grpSp>
      <p:sp>
        <p:nvSpPr>
          <p:cNvPr id="2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26"/>
              </a:rPr>
              <a:t>https://softuni.bg/trainings/courses/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719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0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 and Sessions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Persisting Client State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808412" y="1728788"/>
            <a:ext cx="4572000" cy="2614612"/>
            <a:chOff x="3808412" y="1447800"/>
            <a:chExt cx="4572000" cy="261461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8412" y="1981200"/>
              <a:ext cx="3570980" cy="2081212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2412" y="1447800"/>
              <a:ext cx="3048000" cy="2190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3530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is </a:t>
            </a:r>
            <a:r>
              <a:rPr lang="en-US" b="1" dirty="0">
                <a:solidFill>
                  <a:schemeClr val="accent1"/>
                </a:solidFill>
              </a:rPr>
              <a:t>stateless</a:t>
            </a:r>
          </a:p>
          <a:p>
            <a:pPr lvl="1"/>
            <a:r>
              <a:rPr lang="en-US" dirty="0"/>
              <a:t>The Server and Client </a:t>
            </a:r>
            <a:r>
              <a:rPr lang="en-US" dirty="0">
                <a:solidFill>
                  <a:schemeClr val="accent1"/>
                </a:solidFill>
              </a:rPr>
              <a:t>don't remember </a:t>
            </a:r>
            <a:r>
              <a:rPr lang="en-US" dirty="0"/>
              <a:t>each other across requests</a:t>
            </a:r>
          </a:p>
          <a:p>
            <a:r>
              <a:rPr lang="en-US" dirty="0"/>
              <a:t>To preserve state, </a:t>
            </a:r>
            <a:r>
              <a:rPr lang="en-US" dirty="0">
                <a:solidFill>
                  <a:schemeClr val="accent1"/>
                </a:solidFill>
              </a:rPr>
              <a:t>cookies</a:t>
            </a:r>
            <a:r>
              <a:rPr lang="en-US" dirty="0"/>
              <a:t> are stored on the </a:t>
            </a:r>
            <a:r>
              <a:rPr lang="en-US" dirty="0">
                <a:solidFill>
                  <a:schemeClr val="accent1"/>
                </a:solidFill>
              </a:rPr>
              <a:t>Client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session</a:t>
            </a:r>
            <a:r>
              <a:rPr lang="en-US" dirty="0"/>
              <a:t> exists on the </a:t>
            </a:r>
            <a:r>
              <a:rPr lang="en-US" dirty="0">
                <a:solidFill>
                  <a:schemeClr val="accent1"/>
                </a:solidFill>
              </a:rPr>
              <a:t>Server</a:t>
            </a:r>
          </a:p>
          <a:p>
            <a:pPr lvl="1"/>
            <a:r>
              <a:rPr lang="en-US" dirty="0"/>
              <a:t>It can </a:t>
            </a:r>
            <a:r>
              <a:rPr lang="en-US" dirty="0">
                <a:solidFill>
                  <a:schemeClr val="accent1"/>
                </a:solidFill>
              </a:rPr>
              <a:t>store information </a:t>
            </a:r>
            <a:r>
              <a:rPr lang="en-US" dirty="0"/>
              <a:t>about a Client</a:t>
            </a:r>
          </a:p>
          <a:p>
            <a:pPr lvl="1"/>
            <a:r>
              <a:rPr lang="en-US" dirty="0"/>
              <a:t>Used to </a:t>
            </a:r>
            <a:r>
              <a:rPr lang="en-US" dirty="0">
                <a:solidFill>
                  <a:schemeClr val="accent1"/>
                </a:solidFill>
              </a:rPr>
              <a:t>persist state </a:t>
            </a:r>
            <a:r>
              <a:rPr lang="en-US" dirty="0"/>
              <a:t>across requests</a:t>
            </a:r>
          </a:p>
          <a:p>
            <a:pPr lvl="1"/>
            <a:r>
              <a:rPr lang="en-US" dirty="0"/>
              <a:t>Matched to a Client by their </a:t>
            </a:r>
            <a:r>
              <a:rPr lang="en-US" dirty="0">
                <a:solidFill>
                  <a:schemeClr val="accent1"/>
                </a:solidFill>
              </a:rPr>
              <a:t>cookie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74913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</a:t>
            </a:r>
            <a:r>
              <a:rPr lang="en-US" b="1" dirty="0">
                <a:solidFill>
                  <a:schemeClr val="accent1"/>
                </a:solidFill>
              </a:rPr>
              <a:t>cookie-parser</a:t>
            </a:r>
            <a:r>
              <a:rPr lang="en-US" dirty="0"/>
              <a:t> middleware for Express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Cookies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751012" y="2667000"/>
            <a:ext cx="8686800" cy="36317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i="1" noProof="1">
                <a:solidFill>
                  <a:schemeClr val="accent2"/>
                </a:solidFill>
              </a:rPr>
              <a:t>// use in an express app</a:t>
            </a:r>
          </a:p>
          <a:p>
            <a:r>
              <a:rPr lang="en-US" noProof="1">
                <a:solidFill>
                  <a:schemeClr val="tx2"/>
                </a:solidFill>
              </a:rPr>
              <a:t>const </a:t>
            </a:r>
            <a:r>
              <a:rPr lang="en-US" noProof="1">
                <a:solidFill>
                  <a:schemeClr val="accent1"/>
                </a:solidFill>
              </a:rPr>
              <a:t>cookieParser</a:t>
            </a:r>
            <a:r>
              <a:rPr lang="en-US" noProof="1">
                <a:solidFill>
                  <a:schemeClr val="tx2"/>
                </a:solidFill>
              </a:rPr>
              <a:t> = require('cookie-parser')</a:t>
            </a:r>
          </a:p>
          <a:p>
            <a:r>
              <a:rPr lang="en-US" noProof="1">
                <a:solidFill>
                  <a:schemeClr val="tx2"/>
                </a:solidFill>
              </a:rPr>
              <a:t>app.use(</a:t>
            </a:r>
            <a:r>
              <a:rPr lang="en-US" noProof="1">
                <a:solidFill>
                  <a:schemeClr val="accent1"/>
                </a:solidFill>
              </a:rPr>
              <a:t>cookieParser</a:t>
            </a:r>
            <a:r>
              <a:rPr lang="en-US" noProof="1">
                <a:solidFill>
                  <a:schemeClr val="tx2"/>
                </a:solidFill>
              </a:rPr>
              <a:t>())</a:t>
            </a:r>
          </a:p>
          <a:p>
            <a:pPr>
              <a:spcBef>
                <a:spcPts val="1800"/>
              </a:spcBef>
            </a:pPr>
            <a:r>
              <a:rPr lang="en-US" noProof="1">
                <a:solidFill>
                  <a:schemeClr val="tx2"/>
                </a:solidFill>
              </a:rPr>
              <a:t>app.get('/setCookie', (req, res) =&gt; {</a:t>
            </a:r>
          </a:p>
          <a:p>
            <a:r>
              <a:rPr lang="en-US" noProof="1">
                <a:solidFill>
                  <a:schemeClr val="tx2"/>
                </a:solidFill>
              </a:rPr>
              <a:t>  res.cookie("message", "hello")</a:t>
            </a:r>
          </a:p>
          <a:p>
            <a:r>
              <a:rPr lang="en-US" noProof="1">
                <a:solidFill>
                  <a:schemeClr val="tx2"/>
                </a:solidFill>
              </a:rPr>
              <a:t>  res.end('Cookie set')</a:t>
            </a:r>
          </a:p>
          <a:p>
            <a:r>
              <a:rPr lang="en-US" noProof="1">
                <a:solidFill>
                  <a:schemeClr val="tx2"/>
                </a:solidFill>
              </a:rPr>
              <a:t>})</a:t>
            </a:r>
          </a:p>
          <a:p>
            <a:pPr>
              <a:spcBef>
                <a:spcPts val="1800"/>
              </a:spcBef>
            </a:pPr>
            <a:r>
              <a:rPr lang="en-US" noProof="1">
                <a:solidFill>
                  <a:schemeClr val="tx2"/>
                </a:solidFill>
              </a:rPr>
              <a:t>app.get('/readCookie', (req, res) =&gt; {</a:t>
            </a:r>
          </a:p>
          <a:p>
            <a:r>
              <a:rPr lang="en-US" noProof="1">
                <a:solidFill>
                  <a:schemeClr val="tx2"/>
                </a:solidFill>
              </a:rPr>
              <a:t>  res.json(req.cookies)</a:t>
            </a:r>
          </a:p>
          <a:p>
            <a:r>
              <a:rPr lang="en-US" noProof="1">
                <a:solidFill>
                  <a:schemeClr val="tx2"/>
                </a:solidFill>
              </a:rPr>
              <a:t>})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751012" y="1905000"/>
            <a:ext cx="8686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/>
              <a:t>npm install </a:t>
            </a:r>
            <a:r>
              <a:rPr lang="en-US" noProof="1">
                <a:solidFill>
                  <a:schemeClr val="accent1"/>
                </a:solidFill>
              </a:rPr>
              <a:t>cookie-parser</a:t>
            </a:r>
            <a:r>
              <a:rPr lang="en-US" noProof="1"/>
              <a:t> --save --save-exact</a:t>
            </a:r>
          </a:p>
        </p:txBody>
      </p:sp>
    </p:spTree>
    <p:extLst>
      <p:ext uri="{BB962C8B-B14F-4D97-AF65-F5344CB8AC3E}">
        <p14:creationId xmlns:p14="http://schemas.microsoft.com/office/powerpoint/2010/main" val="375391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</a:t>
            </a:r>
            <a:r>
              <a:rPr lang="en-US" b="1" dirty="0">
                <a:solidFill>
                  <a:schemeClr val="accent1"/>
                </a:solidFill>
              </a:rPr>
              <a:t>express-session</a:t>
            </a:r>
            <a:r>
              <a:rPr lang="en-US" dirty="0"/>
              <a:t> middleware for Express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Sessions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751012" y="2667000"/>
            <a:ext cx="8686800" cy="36317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i="1" noProof="1">
                <a:solidFill>
                  <a:schemeClr val="accent2"/>
                </a:solidFill>
              </a:rPr>
              <a:t>// use in an express app</a:t>
            </a:r>
          </a:p>
          <a:p>
            <a:r>
              <a:rPr lang="en-US" noProof="1">
                <a:solidFill>
                  <a:schemeClr val="tx2"/>
                </a:solidFill>
              </a:rPr>
              <a:t>const </a:t>
            </a:r>
            <a:r>
              <a:rPr lang="en-US" noProof="1">
                <a:solidFill>
                  <a:schemeClr val="accent1"/>
                </a:solidFill>
              </a:rPr>
              <a:t>session</a:t>
            </a:r>
            <a:r>
              <a:rPr lang="en-US" noProof="1">
                <a:solidFill>
                  <a:schemeClr val="tx2"/>
                </a:solidFill>
              </a:rPr>
              <a:t> = require('express-session')</a:t>
            </a:r>
          </a:p>
          <a:p>
            <a:r>
              <a:rPr lang="en-US" noProof="1">
                <a:solidFill>
                  <a:schemeClr val="tx2"/>
                </a:solidFill>
              </a:rPr>
              <a:t>app.use(</a:t>
            </a:r>
            <a:r>
              <a:rPr lang="en-US" noProof="1">
                <a:solidFill>
                  <a:schemeClr val="accent1"/>
                </a:solidFill>
              </a:rPr>
              <a:t>session</a:t>
            </a:r>
            <a:r>
              <a:rPr lang="en-US" noProof="1">
                <a:solidFill>
                  <a:schemeClr val="tx2"/>
                </a:solidFill>
              </a:rPr>
              <a:t>({secret: 'my secret'}))</a:t>
            </a:r>
          </a:p>
          <a:p>
            <a:pPr>
              <a:spcBef>
                <a:spcPts val="1800"/>
              </a:spcBef>
            </a:pPr>
            <a:r>
              <a:rPr lang="en-US" noProof="1">
                <a:solidFill>
                  <a:schemeClr val="tx2"/>
                </a:solidFill>
              </a:rPr>
              <a:t>app.get('/setSession', (req, res) =&gt; {</a:t>
            </a:r>
          </a:p>
          <a:p>
            <a:r>
              <a:rPr lang="en-US" noProof="1">
                <a:solidFill>
                  <a:schemeClr val="tx2"/>
                </a:solidFill>
              </a:rPr>
              <a:t>  req.session.message = "hello"</a:t>
            </a:r>
          </a:p>
          <a:p>
            <a:r>
              <a:rPr lang="en-US" noProof="1">
                <a:solidFill>
                  <a:schemeClr val="tx2"/>
                </a:solidFill>
              </a:rPr>
              <a:t>  res.end('Session set')</a:t>
            </a:r>
          </a:p>
          <a:p>
            <a:r>
              <a:rPr lang="en-US" noProof="1">
                <a:solidFill>
                  <a:schemeClr val="tx2"/>
                </a:solidFill>
              </a:rPr>
              <a:t>})</a:t>
            </a:r>
          </a:p>
          <a:p>
            <a:pPr>
              <a:spcBef>
                <a:spcPts val="1800"/>
              </a:spcBef>
            </a:pPr>
            <a:r>
              <a:rPr lang="en-US" noProof="1">
                <a:solidFill>
                  <a:schemeClr val="tx2"/>
                </a:solidFill>
              </a:rPr>
              <a:t>app.get('/readSession', (req, res) =&gt; {</a:t>
            </a:r>
          </a:p>
          <a:p>
            <a:r>
              <a:rPr lang="en-US" noProof="1">
                <a:solidFill>
                  <a:schemeClr val="tx2"/>
                </a:solidFill>
              </a:rPr>
              <a:t>  res.json(req.session)</a:t>
            </a:r>
          </a:p>
          <a:p>
            <a:r>
              <a:rPr lang="en-US" noProof="1">
                <a:solidFill>
                  <a:schemeClr val="tx2"/>
                </a:solidFill>
              </a:rPr>
              <a:t>})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751012" y="1905000"/>
            <a:ext cx="8686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/>
              <a:t>npm install </a:t>
            </a:r>
            <a:r>
              <a:rPr lang="en-US" noProof="1">
                <a:solidFill>
                  <a:schemeClr val="accent1"/>
                </a:solidFill>
              </a:rPr>
              <a:t>express-session</a:t>
            </a:r>
            <a:r>
              <a:rPr lang="en-US" noProof="1"/>
              <a:t> --save --save-exact</a:t>
            </a:r>
          </a:p>
        </p:txBody>
      </p:sp>
    </p:spTree>
    <p:extLst>
      <p:ext uri="{BB962C8B-B14F-4D97-AF65-F5344CB8AC3E}">
        <p14:creationId xmlns:p14="http://schemas.microsoft.com/office/powerpoint/2010/main" val="326048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Session Demo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Implementing a simple shopping cart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18012" y="2500312"/>
            <a:ext cx="3352800" cy="1781176"/>
            <a:chOff x="6208712" y="2514600"/>
            <a:chExt cx="2438400" cy="1295400"/>
          </a:xfrm>
        </p:grpSpPr>
        <p:sp>
          <p:nvSpPr>
            <p:cNvPr id="2" name="Rectangle: Rounded Corners 1"/>
            <p:cNvSpPr>
              <a:spLocks noChangeAspect="1"/>
            </p:cNvSpPr>
            <p:nvPr/>
          </p:nvSpPr>
          <p:spPr>
            <a:xfrm>
              <a:off x="6704012" y="2514600"/>
              <a:ext cx="1447800" cy="814388"/>
            </a:xfrm>
            <a:prstGeom prst="roundRect">
              <a:avLst>
                <a:gd name="adj" fmla="val 8621"/>
              </a:avLst>
            </a:prstGeom>
            <a:noFill/>
            <a:ln w="76200">
              <a:solidFill>
                <a:srgbClr val="88BC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" name="Trapezoid 2"/>
            <p:cNvSpPr/>
            <p:nvPr/>
          </p:nvSpPr>
          <p:spPr>
            <a:xfrm>
              <a:off x="6208712" y="3516831"/>
              <a:ext cx="2438400" cy="293169"/>
            </a:xfrm>
            <a:prstGeom prst="trapezoid">
              <a:avLst>
                <a:gd name="adj" fmla="val 170923"/>
              </a:avLst>
            </a:prstGeom>
            <a:noFill/>
            <a:ln w="76200">
              <a:solidFill>
                <a:srgbClr val="88BC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694" y="2404164"/>
            <a:ext cx="1253436" cy="125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11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Concepts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 Security and User Roles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1676400"/>
            <a:ext cx="2726422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3727"/>
      </p:ext>
    </p:extLst>
  </p:cSld>
  <p:clrMapOvr>
    <a:masterClrMapping/>
  </p:clrMapOvr>
</p:sld>
</file>

<file path=ppt/theme/theme1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1207</Words>
  <Application>Microsoft Office PowerPoint</Application>
  <PresentationFormat>Custom</PresentationFormat>
  <Paragraphs>239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1_SoftUni 16x9</vt:lpstr>
      <vt:lpstr>SoftUni 16x9</vt:lpstr>
      <vt:lpstr>Sessions and Authentication</vt:lpstr>
      <vt:lpstr>Table of Contents</vt:lpstr>
      <vt:lpstr>Have a Question?</vt:lpstr>
      <vt:lpstr>Cookies and Sessions</vt:lpstr>
      <vt:lpstr>HTTP Communication</vt:lpstr>
      <vt:lpstr>Using Cookies</vt:lpstr>
      <vt:lpstr>Using Sessions</vt:lpstr>
      <vt:lpstr>Web Session Demo</vt:lpstr>
      <vt:lpstr>Authentication Concepts</vt:lpstr>
      <vt:lpstr>Application Security</vt:lpstr>
      <vt:lpstr>Encryption and Hashing</vt:lpstr>
      <vt:lpstr>Introduction to Passport</vt:lpstr>
      <vt:lpstr>Passport Authentication</vt:lpstr>
      <vt:lpstr>Login</vt:lpstr>
      <vt:lpstr>Subsequent Request</vt:lpstr>
      <vt:lpstr>Installation</vt:lpstr>
      <vt:lpstr>Configuration</vt:lpstr>
      <vt:lpstr>Authentication Strategies</vt:lpstr>
      <vt:lpstr>Authentication Strategies</vt:lpstr>
      <vt:lpstr>Local Authentication</vt:lpstr>
      <vt:lpstr>Session Interaction</vt:lpstr>
      <vt:lpstr>JSON Web Token</vt:lpstr>
      <vt:lpstr>JWT Introduction</vt:lpstr>
      <vt:lpstr>JWT Passport Strategy</vt:lpstr>
      <vt:lpstr>Summary</vt:lpstr>
      <vt:lpstr>Sessions and Authentication</vt:lpstr>
      <vt:lpstr>Trainings @ Software University (SoftUni)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"ExpressJS Fundamentals" course @ SoftUni</dc:title>
  <dc:subject>Software Development Course</dc:subject>
  <dc:creator/>
  <cp:keywords>Web, Javascript, NodeJS, ExpressJS, MongoDB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2018-06-08T15:00:21Z</dcterms:modified>
  <cp:category>ExpressJS Fundamentals @ SoftUni - https://softuni.bg/opencourses/express-js-fundamentals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