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605" r:id="rId3"/>
    <p:sldId id="604" r:id="rId4"/>
    <p:sldId id="600" r:id="rId5"/>
    <p:sldId id="542" r:id="rId6"/>
    <p:sldId id="543" r:id="rId7"/>
    <p:sldId id="567" r:id="rId8"/>
    <p:sldId id="568" r:id="rId9"/>
    <p:sldId id="569" r:id="rId10"/>
    <p:sldId id="570" r:id="rId11"/>
    <p:sldId id="601" r:id="rId12"/>
    <p:sldId id="571" r:id="rId13"/>
    <p:sldId id="572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3" r:id="rId23"/>
    <p:sldId id="584" r:id="rId24"/>
    <p:sldId id="586" r:id="rId25"/>
    <p:sldId id="587" r:id="rId26"/>
    <p:sldId id="588" r:id="rId27"/>
    <p:sldId id="585" r:id="rId28"/>
    <p:sldId id="589" r:id="rId29"/>
    <p:sldId id="590" r:id="rId30"/>
    <p:sldId id="591" r:id="rId31"/>
    <p:sldId id="593" r:id="rId32"/>
    <p:sldId id="594" r:id="rId33"/>
    <p:sldId id="595" r:id="rId34"/>
    <p:sldId id="596" r:id="rId35"/>
    <p:sldId id="597" r:id="rId36"/>
    <p:sldId id="598" r:id="rId37"/>
    <p:sldId id="606" r:id="rId38"/>
    <p:sldId id="608" r:id="rId39"/>
    <p:sldId id="60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E3CCA5A-89CE-45E1-9E38-E7C9A8C2C57F}">
          <p14:sldIdLst>
            <p14:sldId id="605"/>
            <p14:sldId id="604"/>
            <p14:sldId id="600"/>
          </p14:sldIdLst>
        </p14:section>
        <p14:section name="Initial Steps" id="{52E459C4-9897-4406-A566-5193C61AEC34}">
          <p14:sldIdLst>
            <p14:sldId id="542"/>
            <p14:sldId id="543"/>
            <p14:sldId id="567"/>
            <p14:sldId id="568"/>
            <p14:sldId id="569"/>
            <p14:sldId id="570"/>
            <p14:sldId id="601"/>
            <p14:sldId id="571"/>
          </p14:sldIdLst>
        </p14:section>
        <p14:section name="Configuration" id="{FBB979C4-8056-4F8D-8E74-C08A9BE6CB60}">
          <p14:sldIdLst>
            <p14:sldId id="572"/>
            <p14:sldId id="574"/>
            <p14:sldId id="575"/>
            <p14:sldId id="576"/>
            <p14:sldId id="577"/>
          </p14:sldIdLst>
        </p14:section>
        <p14:section name="Controllers and Views" id="{DA8FD70F-92EB-471F-A836-86EB80B8DC98}">
          <p14:sldIdLst>
            <p14:sldId id="578"/>
            <p14:sldId id="579"/>
            <p14:sldId id="580"/>
            <p14:sldId id="581"/>
            <p14:sldId id="583"/>
          </p14:sldIdLst>
        </p14:section>
        <p14:section name="Authentication" id="{8BAE3B93-28F6-4A83-BD1C-77D4F48DD51B}">
          <p14:sldIdLst>
            <p14:sldId id="584"/>
            <p14:sldId id="586"/>
            <p14:sldId id="587"/>
            <p14:sldId id="588"/>
            <p14:sldId id="585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Summary" id="{70B541B9-B175-4E22-AD38-988FD8296574}">
          <p14:sldIdLst>
            <p14:sldId id="606"/>
            <p14:sldId id="608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110" d="100"/>
          <a:sy n="110" d="100"/>
        </p:scale>
        <p:origin x="32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65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A5BD7-F043-4D1B-AA17-CD412FC53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0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7220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183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82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7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image" Target="../media/image26.jpeg"/><Relationship Id="rId4" Type="http://schemas.openxmlformats.org/officeDocument/2006/relationships/image" Target="../media/image1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3.png"/><Relationship Id="rId22" Type="http://schemas.openxmlformats.org/officeDocument/2006/relationships/hyperlink" Target="https://www.sbtec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MVC Pattern and Best Practices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43133" y="3963164"/>
            <a:ext cx="1841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Architecture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352800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9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1252491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2316301"/>
            <a:ext cx="10134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2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2"/>
                </a:solidFill>
              </a:rPr>
              <a:t>&lt;html </a:t>
            </a:r>
            <a:r>
              <a:rPr lang="en-US" dirty="0" err="1">
                <a:solidFill>
                  <a:schemeClr val="tx2"/>
                </a:solidFill>
              </a:rPr>
              <a:t>lang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"&gt;</a:t>
            </a:r>
          </a:p>
          <a:p>
            <a:r>
              <a:rPr lang="en-US" dirty="0">
                <a:solidFill>
                  <a:schemeClr val="tx2"/>
                </a:solidFill>
              </a:rPr>
              <a:t>&lt;head&gt;</a:t>
            </a:r>
          </a:p>
          <a:p>
            <a:r>
              <a:rPr lang="en-US" dirty="0">
                <a:solidFill>
                  <a:schemeClr val="tx2"/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tx2"/>
                </a:solidFill>
              </a:rPr>
              <a:t>  &lt;link 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="/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/site.css" type="text/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"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="stylesheet" /&gt;</a:t>
            </a:r>
          </a:p>
          <a:p>
            <a:r>
              <a:rPr lang="en-US" dirty="0">
                <a:solidFill>
                  <a:schemeClr val="tx2"/>
                </a:solidFill>
              </a:rPr>
              <a:t>&lt;/head&gt;</a:t>
            </a:r>
          </a:p>
          <a:p>
            <a:r>
              <a:rPr lang="en-US" dirty="0">
                <a:solidFill>
                  <a:schemeClr val="tx2"/>
                </a:solidFill>
              </a:rPr>
              <a:t>&lt;body&gt;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dirty="0">
                <a:solidFill>
                  <a:schemeClr val="tx2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2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68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static files as last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site.css</a:t>
            </a:r>
            <a:r>
              <a:rPr lang="en-US" dirty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905000"/>
            <a:ext cx="80772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2"/>
                </a:solidFill>
              </a:rPr>
              <a:t>('express-handlebars')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engine</a:t>
            </a:r>
            <a:r>
              <a:rPr lang="en-US" noProof="1">
                <a:solidFill>
                  <a:schemeClr val="tx2"/>
                </a:solidFill>
              </a:rPr>
              <a:t>('.hbs',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</a:t>
            </a:r>
            <a:r>
              <a:rPr lang="en-US" dirty="0" err="1">
                <a:solidFill>
                  <a:schemeClr val="accent1"/>
                </a:solidFill>
              </a:rPr>
              <a:t>.set</a:t>
            </a:r>
            <a:r>
              <a:rPr lang="en-US" dirty="0">
                <a:solidFill>
                  <a:schemeClr val="tx2"/>
                </a:solidFill>
              </a:rPr>
              <a:t>('view engine', '</a:t>
            </a:r>
            <a:r>
              <a:rPr lang="en-US" noProof="1">
                <a:solidFill>
                  <a:schemeClr val="tx2"/>
                </a:solidFill>
              </a:rPr>
              <a:t>.hbs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61024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44091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Separating Application Settings</a:t>
            </a:r>
            <a:endParaRPr lang="en-US" dirty="0"/>
          </a:p>
        </p:txBody>
      </p:sp>
      <p:pic>
        <p:nvPicPr>
          <p:cNvPr id="6" name="Picture 2" descr="C:\Users\Vako\Desktop\Visual_Studio_Code_0.10.1_icon.png">
            <a:extLst>
              <a:ext uri="{FF2B5EF4-FFF2-40B4-BE49-F238E27FC236}">
                <a16:creationId xmlns:a16="http://schemas.microsoft.com/office/drawing/2014/main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234221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6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settings.js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118" y="2462748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path = require('path')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normalize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(__</a:t>
            </a:r>
            <a:r>
              <a:rPr lang="en-US" dirty="0" err="1">
                <a:solidFill>
                  <a:schemeClr val="tx1"/>
                </a:solidFill>
              </a:rPr>
              <a:t>dirname</a:t>
            </a:r>
            <a:r>
              <a:rPr lang="en-US" dirty="0">
                <a:solidFill>
                  <a:schemeClr val="tx1"/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port =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tx1"/>
                </a:solidFill>
              </a:rPr>
              <a:t> || 1337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chemeClr val="accent1"/>
                </a:solidFill>
              </a:rPr>
              <a:t>development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accent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blogsystem</a:t>
            </a:r>
            <a:r>
              <a:rPr lang="en-US" dirty="0">
                <a:solidFill>
                  <a:schemeClr val="tx1"/>
                </a:solidFill>
              </a:rPr>
              <a:t>',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>
                <a:solidFill>
                  <a:schemeClr val="tx1"/>
                </a:solidFill>
              </a:rPr>
              <a:t>: port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production</a:t>
            </a:r>
            <a:r>
              <a:rPr lang="en-US" dirty="0">
                <a:solidFill>
                  <a:schemeClr val="tx1"/>
                </a:solidFill>
              </a:rPr>
              <a:t>: {}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tx1"/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settings = 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/settings')[</a:t>
            </a:r>
            <a:r>
              <a:rPr lang="en-US" dirty="0" err="1">
                <a:solidFill>
                  <a:schemeClr val="accent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97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995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(settings)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settings.db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once</a:t>
            </a:r>
            <a:r>
              <a:rPr lang="en-US" dirty="0">
                <a:solidFill>
                  <a:schemeClr val="tx1"/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(err) </a:t>
            </a:r>
            <a:r>
              <a:rPr lang="en-US" dirty="0">
                <a:solidFill>
                  <a:schemeClr val="accent1"/>
                </a:solidFill>
              </a:rPr>
              <a:t>throw</a:t>
            </a:r>
            <a:r>
              <a:rPr lang="en-US" dirty="0">
                <a:solidFill>
                  <a:schemeClr val="tx1"/>
                </a:solidFill>
              </a:rPr>
              <a:t> err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'error'</a:t>
            </a:r>
            <a:r>
              <a:rPr lang="en-US" dirty="0">
                <a:solidFill>
                  <a:schemeClr val="tx1"/>
                </a:solidFill>
              </a:rPr>
              <a:t>, (err) =&gt; console.log('Database error: ' + err))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tx1"/>
                </a:solidFill>
              </a:rPr>
              <a:t>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/database')(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61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696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362200"/>
            <a:ext cx="1112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/express.js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express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('express-handlebars')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('.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', handlebars({ </a:t>
            </a:r>
            <a:r>
              <a:rPr lang="en-US" dirty="0" err="1">
                <a:solidFill>
                  <a:schemeClr val="accent1"/>
                </a:solidFill>
              </a:rPr>
              <a:t>extname</a:t>
            </a:r>
            <a:r>
              <a:rPr lang="en-US" dirty="0">
                <a:solidFill>
                  <a:schemeClr val="tx1"/>
                </a:solidFill>
              </a:rPr>
              <a:t>: 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 err="1">
                <a:solidFill>
                  <a:schemeClr val="accent1"/>
                </a:solidFill>
              </a:rPr>
              <a:t>defaultLayout</a:t>
            </a:r>
            <a:r>
              <a:rPr lang="en-US" dirty="0">
                <a:solidFill>
                  <a:schemeClr val="tx1"/>
                </a:solidFill>
              </a:rPr>
              <a:t>: 'main' }))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('view engine', 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express.</a:t>
            </a:r>
            <a:r>
              <a:rPr lang="en-US" dirty="0" err="1">
                <a:solidFill>
                  <a:schemeClr val="accent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('public'))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express'</a:t>
            </a:r>
            <a:r>
              <a:rPr lang="en-US" dirty="0">
                <a:solidFill>
                  <a:schemeClr val="tx1"/>
                </a:solidFill>
              </a:rPr>
              <a:t>)(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1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routes.js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1038429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('index')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val="120716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Separating Application Logic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6514758" cy="2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controllers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2134" y="2307104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('home/index') // do not forget to move the view file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('home/about')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4578" y="4772561"/>
            <a:ext cx="103842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home = require('./home-controller')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homeController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26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4478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/>
              <a:t> use the 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86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</a:t>
            </a:r>
            <a:r>
              <a:rPr lang="en-US" dirty="0" err="1">
                <a:solidFill>
                  <a:schemeClr val="tx1"/>
                </a:solidFill>
              </a:rPr>
              <a:t>controllers.home.index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('/about', </a:t>
            </a:r>
            <a:r>
              <a:rPr lang="en-US" dirty="0" err="1">
                <a:solidFill>
                  <a:schemeClr val="tx1"/>
                </a:solidFill>
              </a:rPr>
              <a:t>controllers.home.about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Initial Steps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Controllers and Views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handlebars layout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88396"/>
            <a:ext cx="1038429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&lt;html 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&lt;title&gt;My Test App&lt;/title&gt;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&lt;link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/site.css" type="text/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="stylesheet" /&gt;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&lt;div class="container"&gt;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 class="menu"&gt;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="/"&gt;Index&lt;/a&gt;&lt;/li&gt;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="/about"&gt;About&lt;/a&gt;&lt;/li&gt;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&lt;/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37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these styles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Styles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098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h1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color: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.container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25%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li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display: inline-block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</a:t>
            </a:r>
            <a:r>
              <a:rPr lang="en-US" sz="1600" dirty="0" err="1">
                <a:solidFill>
                  <a:schemeClr val="tx1"/>
                </a:solidFill>
              </a:rPr>
              <a:t>li:after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content: "\00a0";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06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and Roles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676400"/>
            <a:ext cx="272642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4048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utilities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2855655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crypto = require('crypto')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generateSalt</a:t>
            </a:r>
            <a:r>
              <a:rPr lang="en-US" dirty="0">
                <a:solidFill>
                  <a:schemeClr val="tx1"/>
                </a:solidFill>
              </a:rPr>
              <a:t>: ()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randomBytes</a:t>
            </a:r>
            <a:r>
              <a:rPr lang="en-US" dirty="0">
                <a:solidFill>
                  <a:schemeClr val="tx1"/>
                </a:solidFill>
              </a:rPr>
              <a:t>(128).</a:t>
            </a:r>
            <a:r>
              <a:rPr lang="en-US" dirty="0" err="1">
                <a:solidFill>
                  <a:schemeClr val="accent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('base64'),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generateHashedPassword</a:t>
            </a:r>
            <a:r>
              <a:rPr lang="en-US" dirty="0">
                <a:solidFill>
                  <a:schemeClr val="tx1"/>
                </a:solidFill>
              </a:rPr>
              <a:t>: (salt, password)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createHmac</a:t>
            </a:r>
            <a:r>
              <a:rPr lang="en-US" dirty="0">
                <a:solidFill>
                  <a:schemeClr val="tx1"/>
                </a:solidFill>
              </a:rPr>
              <a:t>('sha256', salt).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(password).</a:t>
            </a:r>
            <a:r>
              <a:rPr lang="en-US" dirty="0">
                <a:solidFill>
                  <a:schemeClr val="accent1"/>
                </a:solidFill>
              </a:rPr>
              <a:t>digest</a:t>
            </a:r>
            <a:r>
              <a:rPr lang="en-US" dirty="0">
                <a:solidFill>
                  <a:schemeClr val="tx1"/>
                </a:solidFill>
              </a:rPr>
              <a:t>('hex')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User.js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and use it in the database </a:t>
            </a:r>
            <a:r>
              <a:rPr lang="en-US" dirty="0" err="1"/>
              <a:t>config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667000"/>
            <a:ext cx="1038429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mongoose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encryption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('encryption')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REQUIRED_VALIDATION_MESSAGE = '{PATH} is required'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userSchema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mongoose.Schema</a:t>
            </a:r>
            <a:r>
              <a:rPr lang="en-US" sz="1600" dirty="0">
                <a:solidFill>
                  <a:schemeClr val="tx1"/>
                </a:solidFill>
              </a:rPr>
              <a:t>({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username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REQUIRED_VALIDATION_MESSAGE, </a:t>
            </a:r>
            <a:r>
              <a:rPr lang="en-US" sz="1600" dirty="0">
                <a:solidFill>
                  <a:schemeClr val="accent1"/>
                </a:solidFill>
              </a:rPr>
              <a:t>unique</a:t>
            </a:r>
            <a:r>
              <a:rPr lang="en-US" sz="16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secondName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salt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roles</a:t>
            </a:r>
            <a:r>
              <a:rPr lang="en-US" sz="1600" dirty="0">
                <a:solidFill>
                  <a:schemeClr val="tx1"/>
                </a:solidFill>
              </a:rPr>
              <a:t>: [String]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56697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371600"/>
            <a:ext cx="1038429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userSchema.</a:t>
            </a:r>
            <a:r>
              <a:rPr lang="en-US" sz="1800" dirty="0" err="1">
                <a:solidFill>
                  <a:schemeClr val="accent1"/>
                </a:solidFill>
              </a:rPr>
              <a:t>method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: (password)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this.salt</a:t>
            </a:r>
            <a:r>
              <a:rPr lang="en-US" sz="1800" dirty="0">
                <a:solidFill>
                  <a:schemeClr val="tx1"/>
                </a:solidFill>
              </a:rPr>
              <a:t>, password)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=== </a:t>
            </a:r>
            <a:r>
              <a:rPr lang="en-US" sz="1800" dirty="0" err="1">
                <a:solidFill>
                  <a:schemeClr val="tx1"/>
                </a:solidFill>
              </a:rPr>
              <a:t>this.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)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true } else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false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 err="1">
                <a:solidFill>
                  <a:schemeClr val="tx1"/>
                </a:solidFill>
              </a:rPr>
              <a:t>mongoose.</a:t>
            </a:r>
            <a:r>
              <a:rPr lang="en-US" sz="1800" dirty="0" err="1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('User', </a:t>
            </a:r>
            <a:r>
              <a:rPr lang="en-US" sz="1800" dirty="0" err="1">
                <a:solidFill>
                  <a:schemeClr val="tx1"/>
                </a:solidFill>
              </a:rPr>
              <a:t>userSchema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 err="1">
                <a:solidFill>
                  <a:schemeClr val="tx1"/>
                </a:solidFill>
              </a:rPr>
              <a:t>.seedAdminUser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</a:t>
            </a:r>
            <a:r>
              <a:rPr lang="en-US" sz="1800" dirty="0">
                <a:solidFill>
                  <a:schemeClr val="tx1"/>
                </a:solidFill>
              </a:rPr>
              <a:t>({}).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((users)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users.length</a:t>
            </a:r>
            <a:r>
              <a:rPr lang="en-US" sz="1800" dirty="0">
                <a:solidFill>
                  <a:schemeClr val="tx1"/>
                </a:solidFill>
              </a:rPr>
              <a:t> &gt; 0)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salt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(salt, 'Viktor')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'</a:t>
            </a:r>
            <a:r>
              <a:rPr lang="en-US" sz="1800" dirty="0" err="1">
                <a:solidFill>
                  <a:schemeClr val="tx1"/>
                </a:solidFill>
              </a:rPr>
              <a:t>viktor.kostadinov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 err="1">
                <a:solidFill>
                  <a:schemeClr val="accent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: 'Viktor',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lastName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'</a:t>
            </a:r>
            <a:r>
              <a:rPr lang="en-US" sz="1800" dirty="0" err="1">
                <a:solidFill>
                  <a:schemeClr val="tx1"/>
                </a:solidFill>
              </a:rPr>
              <a:t>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: salt,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1"/>
                </a:solidFill>
              </a:rPr>
              <a:t>roles</a:t>
            </a:r>
            <a:r>
              <a:rPr lang="en-US" sz="1800" dirty="0">
                <a:solidFill>
                  <a:schemeClr val="tx1"/>
                </a:solidFill>
              </a:rPr>
              <a:t>: ['Admin']})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4397" y="14097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the following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6049" y="4343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6918" y="49530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passport-local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67573" y="2266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body-parser --save --save-exact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76049" y="3028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express-session --save --save-exact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397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cookie-parser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val="168910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installed middleware in the express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704718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bodyParser</a:t>
            </a:r>
            <a:r>
              <a:rPr lang="en-US" dirty="0">
                <a:solidFill>
                  <a:schemeClr val="tx2"/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passport = require('passport')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code skipped for brevity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app.set</a:t>
            </a:r>
            <a:r>
              <a:rPr lang="en-US" dirty="0">
                <a:solidFill>
                  <a:schemeClr val="tx2"/>
                </a:solidFill>
              </a:rPr>
              <a:t>('view engine', 'handlebars')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bodyParser.urlencoded</a:t>
            </a:r>
            <a:r>
              <a:rPr lang="en-US" dirty="0">
                <a:solidFill>
                  <a:schemeClr val="tx2"/>
                </a:solidFill>
              </a:rPr>
              <a:t>({ extended: true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(session({ secret: '</a:t>
            </a:r>
            <a:r>
              <a:rPr lang="en-US" dirty="0" err="1">
                <a:solidFill>
                  <a:schemeClr val="tx2"/>
                </a:solidFill>
              </a:rPr>
              <a:t>neshto-taino</a:t>
            </a:r>
            <a:r>
              <a:rPr lang="en-US" dirty="0">
                <a:solidFill>
                  <a:schemeClr val="tx2"/>
                </a:solidFill>
              </a:rPr>
              <a:t>!@#$%',</a:t>
            </a:r>
          </a:p>
          <a:p>
            <a:r>
              <a:rPr lang="en-US" dirty="0">
                <a:solidFill>
                  <a:schemeClr val="tx2"/>
                </a:solidFill>
              </a:rPr>
              <a:t>  resave: false, </a:t>
            </a:r>
            <a:r>
              <a:rPr lang="en-US" dirty="0" err="1">
                <a:solidFill>
                  <a:schemeClr val="tx2"/>
                </a:solidFill>
              </a:rPr>
              <a:t>saveUninitialized</a:t>
            </a:r>
            <a:r>
              <a:rPr lang="en-US" dirty="0">
                <a:solidFill>
                  <a:schemeClr val="tx2"/>
                </a:solidFill>
              </a:rPr>
              <a:t>: false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passport.initialize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passport.session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55538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0574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passport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('passport-local')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('mongoose').</a:t>
            </a:r>
            <a:r>
              <a:rPr lang="en-US" sz="1800" dirty="0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use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new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((username, password,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findOne</a:t>
            </a:r>
            <a:r>
              <a:rPr lang="en-US" sz="1800" dirty="0">
                <a:solidFill>
                  <a:schemeClr val="tx1"/>
                </a:solidFill>
              </a:rPr>
              <a:t>({ 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username 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(password))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282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419981"/>
            <a:ext cx="10384294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serializeUser</a:t>
            </a:r>
            <a:r>
              <a:rPr lang="en-US" sz="1800" dirty="0">
                <a:solidFill>
                  <a:schemeClr val="tx1"/>
                </a:solidFill>
              </a:rPr>
              <a:t>((user,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</a:t>
            </a:r>
            <a:r>
              <a:rPr lang="en-US" sz="1800" dirty="0" err="1">
                <a:solidFill>
                  <a:schemeClr val="tx1"/>
                </a:solidFill>
              </a:rPr>
              <a:t>user._id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deserializeUser</a:t>
            </a:r>
            <a:r>
              <a:rPr lang="en-US" sz="1800" dirty="0">
                <a:solidFill>
                  <a:schemeClr val="tx1"/>
                </a:solidFill>
              </a:rPr>
              <a:t>((id,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findById</a:t>
            </a:r>
            <a:r>
              <a:rPr lang="en-US" sz="1800" dirty="0">
                <a:solidFill>
                  <a:schemeClr val="tx1"/>
                </a:solidFill>
              </a:rPr>
              <a:t>(id).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require('./server/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/passport')()</a:t>
            </a:r>
          </a:p>
        </p:txBody>
      </p:sp>
    </p:spTree>
    <p:extLst>
      <p:ext uri="{BB962C8B-B14F-4D97-AF65-F5344CB8AC3E}">
        <p14:creationId xmlns:p14="http://schemas.microsoft.com/office/powerpoint/2010/main" val="11203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8136" y="12954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POST route should create user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Register Page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971800"/>
            <a:ext cx="103842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user.salt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user.passwd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(user).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req.</a:t>
            </a:r>
            <a:r>
              <a:rPr lang="en-US" sz="1800" dirty="0" err="1">
                <a:solidFill>
                  <a:schemeClr val="accent1"/>
                </a:solidFill>
              </a:rPr>
              <a:t>logIn</a:t>
            </a:r>
            <a:r>
              <a:rPr lang="en-US" sz="18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(err)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locals</a:t>
            </a:r>
            <a:r>
              <a:rPr lang="en-US" sz="1800" dirty="0" err="1">
                <a:solidFill>
                  <a:schemeClr val="tx1"/>
                </a:solidFill>
              </a:rPr>
              <a:t>.globalError</a:t>
            </a:r>
            <a:r>
              <a:rPr lang="en-US" sz="1800" dirty="0">
                <a:solidFill>
                  <a:schemeClr val="tx1"/>
                </a:solidFill>
              </a:rPr>
              <a:t> = err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render</a:t>
            </a:r>
            <a:r>
              <a:rPr lang="en-US" sz="1800" dirty="0">
                <a:solidFill>
                  <a:schemeClr val="tx1"/>
                </a:solidFill>
              </a:rPr>
              <a:t>('users/register',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redirect</a:t>
            </a:r>
            <a:r>
              <a:rPr lang="en-US" sz="18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036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1219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Layout Enhancements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8887" y="1905878"/>
            <a:ext cx="1038429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currentUser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&lt;li&gt;{{</a:t>
            </a:r>
            <a:r>
              <a:rPr lang="en-US" sz="1600" dirty="0" err="1">
                <a:solidFill>
                  <a:schemeClr val="tx1"/>
                </a:solidFill>
              </a:rPr>
              <a:t>currentUser.username</a:t>
            </a:r>
            <a:r>
              <a:rPr lang="en-US" sz="1600" dirty="0">
                <a:solidFill>
                  <a:schemeClr val="tx1"/>
                </a:solidFill>
              </a:rPr>
              <a:t>}}&lt;/li&gt;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{{else}}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="/users/register"&gt;Register&lt;/a&gt;&lt;/li&gt;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&lt;h3&gt;{{</a:t>
            </a:r>
            <a:r>
              <a:rPr lang="en-US" sz="1600" dirty="0" err="1">
                <a:solidFill>
                  <a:schemeClr val="tx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}}&lt;/h3&gt;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9619" y="4654659"/>
            <a:ext cx="1038429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app.</a:t>
            </a:r>
            <a:r>
              <a:rPr lang="en-US" sz="1600" dirty="0" err="1">
                <a:solidFill>
                  <a:schemeClr val="accent1"/>
                </a:solidFill>
              </a:rPr>
              <a:t>use</a:t>
            </a:r>
            <a:r>
              <a:rPr lang="en-US" sz="1600" dirty="0">
                <a:solidFill>
                  <a:schemeClr val="tx1"/>
                </a:solidFill>
              </a:rPr>
              <a:t>((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res,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req.user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locals</a:t>
            </a:r>
            <a:r>
              <a:rPr lang="en-US" sz="1600" dirty="0" err="1">
                <a:solidFill>
                  <a:schemeClr val="tx1"/>
                </a:solidFill>
              </a:rPr>
              <a:t>.currentUser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user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344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Logout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72585"/>
            <a:ext cx="1068019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4278721"/>
            <a:ext cx="1068019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&lt;li&gt;</a:t>
            </a:r>
          </a:p>
          <a:p>
            <a:r>
              <a:rPr lang="en-US" dirty="0">
                <a:solidFill>
                  <a:schemeClr val="tx1"/>
                </a:solidFill>
              </a:rPr>
              <a:t>  &lt;form id="logout-form" action="/users/logout" method="POST"&gt;&lt;/form&gt;</a:t>
            </a:r>
          </a:p>
          <a:p>
            <a:r>
              <a:rPr lang="en-US" dirty="0">
                <a:solidFill>
                  <a:schemeClr val="tx1"/>
                </a:solidFill>
              </a:rPr>
              <a:t>  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javascript:document.getElementById</a:t>
            </a:r>
            <a:r>
              <a:rPr lang="en-US" dirty="0">
                <a:solidFill>
                  <a:schemeClr val="tx1"/>
                </a:solidFill>
              </a:rPr>
              <a:t>('logout-form').submit()"&gt;Logout&lt;/a&gt;</a:t>
            </a:r>
          </a:p>
          <a:p>
            <a:r>
              <a:rPr lang="en-US" dirty="0">
                <a:solidFill>
                  <a:schemeClr val="tx1"/>
                </a:solidFill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633641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 (you may add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Login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33600"/>
            <a:ext cx="10439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loginPost</a:t>
            </a:r>
            <a:r>
              <a:rPr lang="en-US" sz="1600" dirty="0">
                <a:solidFill>
                  <a:schemeClr val="tx1"/>
                </a:solidFill>
              </a:rPr>
              <a:t>: 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body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findOne</a:t>
            </a:r>
            <a:r>
              <a:rPr lang="en-US" sz="1600" dirty="0">
                <a:solidFill>
                  <a:schemeClr val="tx1"/>
                </a:solidFill>
              </a:rPr>
              <a:t>({ username: </a:t>
            </a:r>
            <a:r>
              <a:rPr lang="en-US" sz="1600" dirty="0" err="1">
                <a:solidFill>
                  <a:schemeClr val="tx1"/>
                </a:solidFill>
              </a:rPr>
              <a:t>reqUser.username</a:t>
            </a:r>
            <a:r>
              <a:rPr lang="en-US" sz="1600" dirty="0">
                <a:solidFill>
                  <a:schemeClr val="tx1"/>
                </a:solidFill>
              </a:rPr>
              <a:t> }).then((user)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salt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encryption.</a:t>
            </a:r>
            <a:r>
              <a:rPr lang="en-US" sz="1600" dirty="0" err="1">
                <a:solidFill>
                  <a:schemeClr val="accent1"/>
                </a:solidFill>
              </a:rPr>
              <a:t>generateHashedPassword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reqUser.passwd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!== </a:t>
            </a:r>
            <a:r>
              <a:rPr lang="en-US" sz="1600" dirty="0" err="1">
                <a:solidFill>
                  <a:schemeClr val="tx1"/>
                </a:solidFill>
              </a:rPr>
              <a:t>requestHashedPwd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render</a:t>
            </a:r>
            <a:r>
              <a:rPr lang="en-US" sz="1600" dirty="0">
                <a:solidFill>
                  <a:schemeClr val="tx1"/>
                </a:solidFill>
              </a:rPr>
              <a:t>('users/login', {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: 'Invalid username or password'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 </a:t>
            </a:r>
            <a:r>
              <a:rPr lang="en-US" sz="1600" dirty="0">
                <a:solidFill>
                  <a:schemeClr val="accent1"/>
                </a:solidFill>
              </a:rPr>
              <a:t>else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logIn</a:t>
            </a:r>
            <a:r>
              <a:rPr lang="en-US" sz="16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(err) {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redirect</a:t>
            </a:r>
            <a:r>
              <a:rPr lang="en-US" sz="16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06204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466" y="1385368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Authenticated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101" y="1999595"/>
            <a:ext cx="1055379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</a:rPr>
              <a:t>      next()</a:t>
            </a:r>
          </a:p>
          <a:p>
            <a:r>
              <a:rPr lang="en-US" dirty="0">
                <a:solidFill>
                  <a:schemeClr val="tx1"/>
                </a:solidFill>
              </a:rPr>
              <a:t>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}},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isInRole</a:t>
            </a:r>
            <a:r>
              <a:rPr lang="en-US" dirty="0">
                <a:solidFill>
                  <a:schemeClr val="tx1"/>
                </a:solidFill>
              </a:rPr>
              <a:t>: (role)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 &amp;&amp;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user</a:t>
            </a:r>
            <a:r>
              <a:rPr lang="en-US" dirty="0" err="1">
                <a:solidFill>
                  <a:schemeClr val="tx1"/>
                </a:solidFill>
              </a:rPr>
              <a:t>.roles.indexOf</a:t>
            </a:r>
            <a:r>
              <a:rPr lang="en-US" dirty="0">
                <a:solidFill>
                  <a:schemeClr val="tx1"/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  }}}}</a:t>
            </a:r>
          </a:p>
        </p:txBody>
      </p:sp>
    </p:spTree>
    <p:extLst>
      <p:ext uri="{BB962C8B-B14F-4D97-AF65-F5344CB8AC3E}">
        <p14:creationId xmlns:p14="http://schemas.microsoft.com/office/powerpoint/2010/main" val="293836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714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question others opinions and try to improve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Use It In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46015" y="2057400"/>
            <a:ext cx="1108719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('/admin/articles', </a:t>
            </a:r>
            <a:r>
              <a:rPr lang="en-US" sz="1800" dirty="0" err="1">
                <a:solidFill>
                  <a:schemeClr val="tx1"/>
                </a:solidFill>
              </a:rPr>
              <a:t>auth.isInRole</a:t>
            </a:r>
            <a:r>
              <a:rPr lang="en-US" sz="1800" dirty="0">
                <a:solidFill>
                  <a:schemeClr val="tx1"/>
                </a:solidFill>
              </a:rPr>
              <a:t>('Admin'),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admin</a:t>
            </a:r>
            <a:r>
              <a:rPr lang="en-US" sz="1800" dirty="0" err="1">
                <a:solidFill>
                  <a:schemeClr val="tx1"/>
                </a:solidFill>
              </a:rPr>
              <a:t>.articles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('/articles/add', </a:t>
            </a:r>
            <a:r>
              <a:rPr lang="en-US" sz="1800" dirty="0" err="1">
                <a:solidFill>
                  <a:schemeClr val="tx1"/>
                </a:solidFill>
              </a:rPr>
              <a:t>auth.isAuthenticated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articles</a:t>
            </a:r>
            <a:r>
              <a:rPr lang="en-US" sz="1800" dirty="0" err="1">
                <a:solidFill>
                  <a:schemeClr val="tx1"/>
                </a:solidFill>
              </a:rPr>
              <a:t>.add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44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4400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/>
              <a:t>Initialize 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Add index.js, engines, description, etc.</a:t>
            </a:r>
          </a:p>
          <a:p>
            <a:pPr lvl="1"/>
            <a:r>
              <a:rPr lang="en-US" dirty="0"/>
              <a:t>Add IntelliSense</a:t>
            </a:r>
          </a:p>
          <a:p>
            <a:pPr lvl="2"/>
            <a:r>
              <a:rPr lang="en-US" dirty="0"/>
              <a:t>For the IDE</a:t>
            </a:r>
          </a:p>
          <a:p>
            <a:pPr lvl="1"/>
            <a:r>
              <a:rPr lang="en-US" dirty="0"/>
              <a:t>Add configuration files</a:t>
            </a:r>
          </a:p>
          <a:p>
            <a:pPr lvl="2"/>
            <a:r>
              <a:rPr lang="en-US" dirty="0"/>
              <a:t>For the 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Initial Steps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212" y="2895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2"/>
                </a:solidFill>
              </a:rPr>
              <a:t>npm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0383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MongoDB (if you haven't already)</a:t>
            </a:r>
          </a:p>
          <a:p>
            <a:endParaRPr lang="en-US" dirty="0"/>
          </a:p>
          <a:p>
            <a:r>
              <a:rPr lang="en-US" dirty="0"/>
              <a:t>Install mongoose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using Tortoise </a:t>
            </a:r>
            <a:r>
              <a:rPr lang="en-US" dirty="0" err="1"/>
              <a:t>Git</a:t>
            </a:r>
            <a:r>
              <a:rPr lang="en-US" dirty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94323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mongoose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12268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73040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mongod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dbpath</a:t>
            </a:r>
            <a:r>
              <a:rPr lang="en-US" dirty="0">
                <a:solidFill>
                  <a:schemeClr val="tx1"/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val="130352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9144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Prepare sample server for testing purposes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4212" y="16764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mongoose.Promise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global.Promise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let app = express()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app.get</a:t>
            </a:r>
            <a:r>
              <a:rPr lang="en-US" dirty="0">
                <a:solidFill>
                  <a:schemeClr val="tx2"/>
                </a:solidFill>
              </a:rPr>
              <a:t>('/', (</a:t>
            </a:r>
            <a:r>
              <a:rPr lang="en-US" dirty="0" err="1">
                <a:solidFill>
                  <a:schemeClr val="tx2"/>
                </a:solidFill>
              </a:rPr>
              <a:t>req</a:t>
            </a:r>
            <a:r>
              <a:rPr lang="en-US" dirty="0">
                <a:solidFill>
                  <a:schemeClr val="tx2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2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2"/>
                </a:solidFill>
              </a:rPr>
              <a:t>  mongoose</a:t>
            </a:r>
          </a:p>
          <a:p>
            <a:r>
              <a:rPr lang="en-US" dirty="0">
                <a:solidFill>
                  <a:schemeClr val="tx2"/>
                </a:solidFill>
              </a:rPr>
              <a:t>    .connect('</a:t>
            </a:r>
            <a:r>
              <a:rPr lang="en-US" dirty="0" err="1">
                <a:solidFill>
                  <a:schemeClr val="tx2"/>
                </a:solidFill>
              </a:rPr>
              <a:t>mongodb</a:t>
            </a:r>
            <a:r>
              <a:rPr lang="en-US" dirty="0">
                <a:solidFill>
                  <a:schemeClr val="tx2"/>
                </a:solidFill>
              </a:rPr>
              <a:t>://localhost:27017/</a:t>
            </a:r>
            <a:r>
              <a:rPr lang="en-US" dirty="0" err="1">
                <a:solidFill>
                  <a:schemeClr val="tx2"/>
                </a:solidFill>
              </a:rPr>
              <a:t>blogsystem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  <a:p>
            <a:r>
              <a:rPr lang="en-US" dirty="0">
                <a:solidFill>
                  <a:schemeClr val="tx2"/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tx2"/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res.send</a:t>
            </a:r>
            <a:r>
              <a:rPr lang="en-US" dirty="0">
                <a:solidFill>
                  <a:schemeClr val="tx2"/>
                </a:solidFill>
              </a:rPr>
              <a:t>('OK!')</a:t>
            </a:r>
          </a:p>
          <a:p>
            <a:r>
              <a:rPr lang="en-US" dirty="0">
                <a:solidFill>
                  <a:schemeClr val="tx2"/>
                </a:solidFill>
              </a:rPr>
              <a:t>    })</a:t>
            </a:r>
          </a:p>
          <a:p>
            <a:r>
              <a:rPr lang="en-US" dirty="0">
                <a:solidFill>
                  <a:schemeClr val="tx2"/>
                </a:solidFill>
              </a:rPr>
              <a:t>})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app.listen</a:t>
            </a:r>
            <a:r>
              <a:rPr lang="en-US" dirty="0">
                <a:solidFill>
                  <a:schemeClr val="tx2"/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val="258595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0668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Create two directories</a:t>
            </a:r>
          </a:p>
          <a:p>
            <a:pPr lvl="1"/>
            <a:r>
              <a:rPr lang="en-US" dirty="0"/>
              <a:t>Server – for server logic files</a:t>
            </a:r>
          </a:p>
          <a:p>
            <a:pPr lvl="1"/>
            <a:r>
              <a:rPr lang="en-US" dirty="0"/>
              <a:t>Public – for content files (HTML, CSS, IMG, etc.)</a:t>
            </a:r>
          </a:p>
          <a:p>
            <a:r>
              <a:rPr lang="en-US" dirty="0"/>
              <a:t>Prepare environment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886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NODE_ENV=development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51174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'development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61486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1337</a:t>
            </a:r>
          </a:p>
        </p:txBody>
      </p:sp>
    </p:spTree>
    <p:extLst>
      <p:ext uri="{BB962C8B-B14F-4D97-AF65-F5344CB8AC3E}">
        <p14:creationId xmlns:p14="http://schemas.microsoft.com/office/powerpoint/2010/main" val="6883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286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Handlebars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index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/>
              <a:t> with simple markup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 in the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express-handlebars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2283" y="41148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&lt;h1&gt;Hi!&lt;/h1&gt;</a:t>
            </a:r>
          </a:p>
        </p:txBody>
      </p:sp>
    </p:spTree>
    <p:extLst>
      <p:ext uri="{BB962C8B-B14F-4D97-AF65-F5344CB8AC3E}">
        <p14:creationId xmlns:p14="http://schemas.microsoft.com/office/powerpoint/2010/main" val="2330904175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2812</Words>
  <Application>Microsoft Office PowerPoint</Application>
  <PresentationFormat>Custom</PresentationFormat>
  <Paragraphs>549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 16x9</vt:lpstr>
      <vt:lpstr>Application Architecture</vt:lpstr>
      <vt:lpstr>Table of Contents</vt:lpstr>
      <vt:lpstr>Have a Question?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Application Architecture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2018-06-12T07:36:53Z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