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34" r:id="rId3"/>
    <p:sldId id="276" r:id="rId4"/>
    <p:sldId id="435" r:id="rId5"/>
    <p:sldId id="406" r:id="rId6"/>
    <p:sldId id="407" r:id="rId7"/>
    <p:sldId id="426" r:id="rId8"/>
    <p:sldId id="408" r:id="rId9"/>
    <p:sldId id="411" r:id="rId10"/>
    <p:sldId id="412" r:id="rId11"/>
    <p:sldId id="413" r:id="rId12"/>
    <p:sldId id="440" r:id="rId13"/>
    <p:sldId id="441" r:id="rId14"/>
    <p:sldId id="442" r:id="rId15"/>
    <p:sldId id="414" r:id="rId16"/>
    <p:sldId id="415" r:id="rId17"/>
    <p:sldId id="443" r:id="rId18"/>
    <p:sldId id="417" r:id="rId19"/>
    <p:sldId id="438" r:id="rId20"/>
    <p:sldId id="418" r:id="rId21"/>
    <p:sldId id="437" r:id="rId22"/>
    <p:sldId id="433" r:id="rId23"/>
    <p:sldId id="424" r:id="rId24"/>
    <p:sldId id="423" r:id="rId25"/>
    <p:sldId id="349" r:id="rId26"/>
    <p:sldId id="444" r:id="rId27"/>
    <p:sldId id="425" r:id="rId28"/>
    <p:sldId id="405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34"/>
            <p14:sldId id="276"/>
            <p14:sldId id="435"/>
          </p14:sldIdLst>
        </p14:section>
        <p14:section name="Handling Events" id="{20975B44-ACA0-49CA-9508-84A292CBD0AC}">
          <p14:sldIdLst>
            <p14:sldId id="406"/>
            <p14:sldId id="407"/>
            <p14:sldId id="426"/>
            <p14:sldId id="408"/>
          </p14:sldIdLst>
        </p14:section>
        <p14:section name="Forms" id="{F3ECA9CA-0E55-4C12-A2D8-1C1A02929C60}">
          <p14:sldIdLst>
            <p14:sldId id="411"/>
            <p14:sldId id="412"/>
            <p14:sldId id="413"/>
            <p14:sldId id="440"/>
            <p14:sldId id="441"/>
            <p14:sldId id="442"/>
          </p14:sldIdLst>
        </p14:section>
        <p14:section name="State vs Props" id="{6F86D445-9ABF-485A-8D04-4C1D22380E62}">
          <p14:sldIdLst>
            <p14:sldId id="414"/>
            <p14:sldId id="415"/>
            <p14:sldId id="443"/>
            <p14:sldId id="417"/>
            <p14:sldId id="438"/>
          </p14:sldIdLst>
        </p14:section>
        <p14:section name="Component Composition" id="{0CF46669-7F08-4E72-9B98-86DD8CF63948}">
          <p14:sldIdLst>
            <p14:sldId id="418"/>
            <p14:sldId id="437"/>
            <p14:sldId id="433"/>
            <p14:sldId id="424"/>
            <p14:sldId id="423"/>
          </p14:sldIdLst>
        </p14:section>
        <p14:section name="Conclusion" id="{10E03AB1-9AA8-4E86-9A64-D741901E50A2}">
          <p14:sldIdLst>
            <p14:sldId id="349"/>
            <p14:sldId id="444"/>
            <p14:sldId id="425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126" y="120"/>
      </p:cViewPr>
      <p:guideLst>
        <p:guide orient="horz" pos="2112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2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8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803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prop-typ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4.png"/><Relationship Id="rId24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Events and Forms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Handling User Interaction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35319" y="3806198"/>
            <a:ext cx="105740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Events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1" name="Picture 4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211" r="-59211"/>
          <a:stretch/>
        </p:blipFill>
        <p:spPr bwMode="auto">
          <a:xfrm>
            <a:off x="7770812" y="3844848"/>
            <a:ext cx="3209814" cy="1469554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</p:pic>
      <p:pic>
        <p:nvPicPr>
          <p:cNvPr id="26" name="Picture 2" descr="Резултат с изображение за on click png">
            <a:extLst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97" y="4489640"/>
            <a:ext cx="1682560" cy="168256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3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9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114037"/>
            <a:ext cx="7924800" cy="5439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constructor(props)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super(props);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this.state = {value: ''};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this.handleChange = this.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.bind(this);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this.handleSubmit = this.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.bind(this);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this.setState({value: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alert('A name was submitted: ' +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event.preventDefault();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Continues …</a:t>
            </a:r>
            <a:endParaRPr lang="bg-BG" sz="19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7999412" y="1944278"/>
            <a:ext cx="3635078" cy="3854102"/>
            <a:chOff x="7919671" y="1698150"/>
            <a:chExt cx="4099361" cy="43463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6946C8-6D46-471D-8C0E-E57F090B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1456" y="4694657"/>
              <a:ext cx="3855792" cy="1349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20EB83-B1AA-451A-B78C-CD1A3BF6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784" y="1698150"/>
              <a:ext cx="3855792" cy="1349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F6F812-8569-4177-A106-B9F85006F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9B5DEA-3D91-4E0C-8E86-058A7B4A66E3}"/>
                </a:ext>
              </a:extLst>
            </p:cNvPr>
            <p:cNvSpPr txBox="1"/>
            <p:nvPr/>
          </p:nvSpPr>
          <p:spPr>
            <a:xfrm>
              <a:off x="9066212" y="5211392"/>
              <a:ext cx="1433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B77F6FF8-5D28-4B96-B795-052B7C273730}"/>
                </a:ext>
              </a:extLst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384296" y="1546997"/>
            <a:ext cx="3538916" cy="677820"/>
          </a:xfrm>
          <a:prstGeom prst="wedgeRoundRectCallout">
            <a:avLst>
              <a:gd name="adj1" fmla="val -31036"/>
              <a:gd name="adj2" fmla="val 84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11282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423302"/>
            <a:ext cx="11504613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Continued …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(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&lt;form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&lt;label&gt;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Name: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&lt;input type="text"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/&gt;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&lt;/label&gt;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&lt;input type="submit" value="Submit" /&gt;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&lt;/form&gt;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99412" y="1944278"/>
            <a:ext cx="3635078" cy="3854102"/>
            <a:chOff x="7919671" y="1698150"/>
            <a:chExt cx="4099361" cy="4346357"/>
          </a:xfrm>
        </p:grpSpPr>
        <p:pic>
          <p:nvPicPr>
            <p:cNvPr id="22" name="Picture 21">
              <a:extLst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1456" y="4694657"/>
              <a:ext cx="3855792" cy="1349850"/>
            </a:xfrm>
            <a:prstGeom prst="rect">
              <a:avLst/>
            </a:prstGeom>
          </p:spPr>
        </p:pic>
        <p:pic>
          <p:nvPicPr>
            <p:cNvPr id="23" name="Picture 22">
              <a:extLst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784" y="1698150"/>
              <a:ext cx="3855792" cy="1349850"/>
            </a:xfrm>
            <a:prstGeom prst="rect">
              <a:avLst/>
            </a:prstGeom>
          </p:spPr>
        </p:pic>
        <p:pic>
          <p:nvPicPr>
            <p:cNvPr id="24" name="Picture 23">
              <a:extLst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5" name="TextBox 24">
              <a:extLst/>
            </p:cNvPr>
            <p:cNvSpPr txBox="1"/>
            <p:nvPr/>
          </p:nvSpPr>
          <p:spPr>
            <a:xfrm>
              <a:off x="9066212" y="5211392"/>
              <a:ext cx="1433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Down 25">
              <a:extLst/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4341812" y="3156142"/>
            <a:ext cx="3523998" cy="609716"/>
          </a:xfrm>
          <a:prstGeom prst="wedgeRoundRectCallout">
            <a:avLst>
              <a:gd name="adj1" fmla="val -23513"/>
              <a:gd name="adj2" fmla="val 862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value from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65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handles all form </a:t>
            </a:r>
            <a:r>
              <a:rPr lang="en-US" dirty="0">
                <a:solidFill>
                  <a:schemeClr val="accent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/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dirty="0">
                <a:solidFill>
                  <a:schemeClr val="accent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612" y="26670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6612" y="5654814"/>
            <a:ext cx="1051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Managed Forms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Свързано изображение">
            <a:extLst>
              <a:ext uri="{FF2B5EF4-FFF2-40B4-BE49-F238E27FC236}">
                <a16:creationId xmlns:a16="http://schemas.microsoft.com/office/drawing/2014/main" id="{75987696-58D5-4399-A679-4FD3AF5C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2046985"/>
            <a:ext cx="1932878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9" name="Picture 8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0878" y="1437385"/>
            <a:ext cx="2607068" cy="3200400"/>
          </a:xfrm>
          <a:prstGeom prst="rect">
            <a:avLst/>
          </a:prstGeom>
        </p:spPr>
      </p:pic>
      <p:pic>
        <p:nvPicPr>
          <p:cNvPr id="10" name="Picture 9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4" y="1953516"/>
            <a:ext cx="2248654" cy="21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51600"/>
            <a:ext cx="10363200" cy="820600"/>
          </a:xfrm>
        </p:spPr>
        <p:txBody>
          <a:bodyPr/>
          <a:lstStyle/>
          <a:p>
            <a:r>
              <a:rPr lang="en-US" dirty="0"/>
              <a:t>State vs. Props</a:t>
            </a:r>
            <a:endParaRPr lang="bg-BG" dirty="0"/>
          </a:p>
        </p:txBody>
      </p:sp>
      <p:pic>
        <p:nvPicPr>
          <p:cNvPr id="4098" name="Picture 2" descr="https://ihatetomatoes.net/wp-content/uploads/2017/08/03-state-vs-props.png">
            <a:extLst>
              <a:ext uri="{FF2B5EF4-FFF2-40B4-BE49-F238E27FC236}">
                <a16:creationId xmlns:a16="http://schemas.microsoft.com/office/drawing/2014/main" id="{C96A87BE-7814-49B5-B260-DC94290D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485680"/>
            <a:ext cx="7467600" cy="33532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4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internal</a:t>
            </a:r>
            <a:r>
              <a:rPr lang="en-US" dirty="0"/>
              <a:t> while props are </a:t>
            </a:r>
            <a:r>
              <a:rPr lang="en-US" dirty="0">
                <a:solidFill>
                  <a:schemeClr val="accent1"/>
                </a:solidFill>
              </a:rPr>
              <a:t>external</a:t>
            </a:r>
          </a:p>
          <a:p>
            <a:r>
              <a:rPr lang="en-US" dirty="0">
                <a:solidFill>
                  <a:schemeClr val="accent1"/>
                </a:solidFill>
              </a:rPr>
              <a:t>Shared state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elevated</a:t>
            </a:r>
            <a:r>
              <a:rPr lang="en-US" dirty="0"/>
              <a:t> to the parent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6246812" y="3973705"/>
            <a:ext cx="3352800" cy="2352023"/>
            <a:chOff x="6740610" y="3591577"/>
            <a:chExt cx="3352800" cy="235202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3">
                <a:alpha val="25098"/>
              </a:schemeClr>
            </a:solidFill>
            <a:ln w="571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7008813" y="5181600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OtherComponent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32012" y="3973705"/>
            <a:ext cx="3352800" cy="2352023"/>
            <a:chOff x="6740610" y="3591577"/>
            <a:chExt cx="3352800" cy="2352023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2">
                <a:alpha val="25098"/>
              </a:schemeClr>
            </a:solidFill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7008813" y="5181600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MyComponent</a:t>
              </a:r>
            </a:p>
          </p:txBody>
        </p:sp>
      </p:grp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7731124" y="4605341"/>
            <a:ext cx="2971800" cy="677820"/>
          </a:xfrm>
          <a:prstGeom prst="wedgeRoundRectCallout">
            <a:avLst>
              <a:gd name="adj1" fmla="val -28471"/>
              <a:gd name="adj2" fmla="val 837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3710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258" y="2438400"/>
            <a:ext cx="7680354" cy="4086602"/>
            <a:chOff x="1919258" y="2438400"/>
            <a:chExt cx="7680354" cy="408660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1919258" y="2961622"/>
              <a:ext cx="7680354" cy="356338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19258" y="2438400"/>
              <a:ext cx="335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ParentComponent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077231" y="3470796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internal</a:t>
            </a:r>
            <a:r>
              <a:rPr lang="en-US" dirty="0"/>
              <a:t> while props are </a:t>
            </a:r>
            <a:r>
              <a:rPr lang="en-US" dirty="0">
                <a:solidFill>
                  <a:schemeClr val="accent1"/>
                </a:solidFill>
              </a:rPr>
              <a:t>external</a:t>
            </a:r>
          </a:p>
          <a:p>
            <a:r>
              <a:rPr lang="en-US" dirty="0">
                <a:solidFill>
                  <a:schemeClr val="accent1"/>
                </a:solidFill>
              </a:rPr>
              <a:t>Shared state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elevated</a:t>
            </a:r>
            <a:r>
              <a:rPr lang="en-US" dirty="0"/>
              <a:t> to the parent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</a:t>
            </a:r>
            <a:endParaRPr lang="bg-BG" dirty="0"/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869787" y="2566411"/>
            <a:ext cx="3523998" cy="1018339"/>
          </a:xfrm>
          <a:prstGeom prst="wedgeRoundRectCallout">
            <a:avLst>
              <a:gd name="adj1" fmla="val -52763"/>
              <a:gd name="adj2" fmla="val 110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 receive the value as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246812" y="3973705"/>
            <a:ext cx="3352800" cy="2352023"/>
            <a:chOff x="6740610" y="3591577"/>
            <a:chExt cx="3352800" cy="2352023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3">
                <a:alpha val="25098"/>
              </a:schemeClr>
            </a:solidFill>
            <a:ln w="571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32" name="Rectangle: Rounded Corners 13"/>
            <p:cNvSpPr/>
            <p:nvPr/>
          </p:nvSpPr>
          <p:spPr>
            <a:xfrm>
              <a:off x="7008813" y="4716904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OtherComponent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32012" y="3973705"/>
            <a:ext cx="3352800" cy="2352023"/>
            <a:chOff x="6740610" y="3591577"/>
            <a:chExt cx="3352800" cy="2352023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2">
                <a:alpha val="25098"/>
              </a:schemeClr>
            </a:solidFill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36" name="Rectangle: Rounded Corners 13"/>
            <p:cNvSpPr/>
            <p:nvPr/>
          </p:nvSpPr>
          <p:spPr>
            <a:xfrm>
              <a:off x="7008813" y="4716904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MyComponent</a:t>
              </a:r>
            </a:p>
          </p:txBody>
        </p:sp>
      </p:grpSp>
      <p:cxnSp>
        <p:nvCxnSpPr>
          <p:cNvPr id="11" name="Connector: Elbow 10"/>
          <p:cNvCxnSpPr>
            <a:cxnSpLocks/>
            <a:stCxn id="14" idx="1"/>
            <a:endCxn id="36" idx="1"/>
          </p:cNvCxnSpPr>
          <p:nvPr/>
        </p:nvCxnSpPr>
        <p:spPr>
          <a:xfrm rot="10800000" flipH="1" flipV="1">
            <a:off x="2077231" y="3729524"/>
            <a:ext cx="322984" cy="1628236"/>
          </a:xfrm>
          <a:prstGeom prst="bentConnector3">
            <a:avLst>
              <a:gd name="adj1" fmla="val -16600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4" idx="3"/>
            <a:endCxn id="32" idx="1"/>
          </p:cNvCxnSpPr>
          <p:nvPr/>
        </p:nvCxnSpPr>
        <p:spPr>
          <a:xfrm>
            <a:off x="4704625" y="3729524"/>
            <a:ext cx="1810390" cy="162823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UI doesn't change – it represents the </a:t>
            </a:r>
            <a:r>
              <a:rPr lang="en-US" b="1" dirty="0">
                <a:solidFill>
                  <a:schemeClr val="accent1"/>
                </a:solidFill>
              </a:rPr>
              <a:t>current state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to the state result in a completely </a:t>
            </a:r>
            <a:r>
              <a:rPr lang="en-US" b="1" dirty="0">
                <a:solidFill>
                  <a:schemeClr val="accent1"/>
                </a:solidFill>
              </a:rPr>
              <a:t>new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User Interfaces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27612" y="4650621"/>
            <a:ext cx="2133600" cy="1944200"/>
            <a:chOff x="2502246" y="3962400"/>
            <a:chExt cx="2133600" cy="1944200"/>
          </a:xfrm>
        </p:grpSpPr>
        <p:sp>
          <p:nvSpPr>
            <p:cNvPr id="15" name="Oval 14"/>
            <p:cNvSpPr/>
            <p:nvPr/>
          </p:nvSpPr>
          <p:spPr>
            <a:xfrm>
              <a:off x="2596946" y="3962400"/>
              <a:ext cx="1944200" cy="1944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24918" y="2563983"/>
            <a:ext cx="2133600" cy="1433218"/>
            <a:chOff x="2502246" y="4217891"/>
            <a:chExt cx="2133600" cy="1433218"/>
          </a:xfrm>
        </p:grpSpPr>
        <p:sp>
          <p:nvSpPr>
            <p:cNvPr id="21" name="Oval 20"/>
            <p:cNvSpPr/>
            <p:nvPr/>
          </p:nvSpPr>
          <p:spPr>
            <a:xfrm>
              <a:off x="2852437" y="4217891"/>
              <a:ext cx="1433218" cy="1433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3000" y="4419853"/>
            <a:ext cx="2133600" cy="1672408"/>
            <a:chOff x="2502246" y="4098296"/>
            <a:chExt cx="2133600" cy="1672408"/>
          </a:xfrm>
        </p:grpSpPr>
        <p:sp>
          <p:nvSpPr>
            <p:cNvPr id="27" name="Oval 26"/>
            <p:cNvSpPr/>
            <p:nvPr/>
          </p:nvSpPr>
          <p:spPr>
            <a:xfrm>
              <a:off x="2732842" y="4098296"/>
              <a:ext cx="1672408" cy="16724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22224" y="4419853"/>
            <a:ext cx="2133600" cy="1672408"/>
            <a:chOff x="2502246" y="4098296"/>
            <a:chExt cx="2133600" cy="1672408"/>
          </a:xfrm>
        </p:grpSpPr>
        <p:sp>
          <p:nvSpPr>
            <p:cNvPr id="30" name="Oval 29"/>
            <p:cNvSpPr/>
            <p:nvPr/>
          </p:nvSpPr>
          <p:spPr>
            <a:xfrm>
              <a:off x="2732842" y="4098296"/>
              <a:ext cx="1672408" cy="16724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30306" y="2566654"/>
            <a:ext cx="2133600" cy="1433218"/>
            <a:chOff x="2502246" y="4217891"/>
            <a:chExt cx="2133600" cy="1433218"/>
          </a:xfrm>
        </p:grpSpPr>
        <p:sp>
          <p:nvSpPr>
            <p:cNvPr id="33" name="Oval 32"/>
            <p:cNvSpPr/>
            <p:nvPr/>
          </p:nvSpPr>
          <p:spPr>
            <a:xfrm>
              <a:off x="2852437" y="4217891"/>
              <a:ext cx="1433218" cy="14332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</a:t>
              </a:r>
            </a:p>
          </p:txBody>
        </p:sp>
      </p:grpSp>
      <p:sp>
        <p:nvSpPr>
          <p:cNvPr id="41" name="Arrow: Circular 40"/>
          <p:cNvSpPr/>
          <p:nvPr/>
        </p:nvSpPr>
        <p:spPr>
          <a:xfrm rot="10800000" flipH="1">
            <a:off x="6057712" y="4842267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2" name="Arrow: Circular 41"/>
          <p:cNvSpPr/>
          <p:nvPr/>
        </p:nvSpPr>
        <p:spPr>
          <a:xfrm rot="3930483" flipH="1">
            <a:off x="8005313" y="3476910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3" name="Arrow: Circular 42"/>
          <p:cNvSpPr/>
          <p:nvPr/>
        </p:nvSpPr>
        <p:spPr>
          <a:xfrm rot="1010412" flipH="1">
            <a:off x="5241594" y="2680077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4" name="Arrow: Circular 43"/>
          <p:cNvSpPr/>
          <p:nvPr/>
        </p:nvSpPr>
        <p:spPr>
          <a:xfrm rot="20150580" flipH="1">
            <a:off x="2498021" y="3125059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5" name="Arrow: Circular 44"/>
          <p:cNvSpPr/>
          <p:nvPr/>
        </p:nvSpPr>
        <p:spPr>
          <a:xfrm rot="13035849" flipH="1">
            <a:off x="2706979" y="4562969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7612" y="3939654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48" name="Arrow: Circular 47"/>
          <p:cNvSpPr/>
          <p:nvPr/>
        </p:nvSpPr>
        <p:spPr>
          <a:xfrm rot="156465" flipH="1">
            <a:off x="6150320" y="3431592"/>
            <a:ext cx="1614564" cy="1257872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Arrow: Circular 48"/>
          <p:cNvSpPr/>
          <p:nvPr/>
        </p:nvSpPr>
        <p:spPr>
          <a:xfrm rot="3532462" flipH="1">
            <a:off x="4718820" y="3595824"/>
            <a:ext cx="1614564" cy="1257872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9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Drawbacks:</a:t>
            </a:r>
            <a:endParaRPr lang="bg-BG" sz="3600" dirty="0"/>
          </a:p>
          <a:p>
            <a:pPr lvl="1"/>
            <a:r>
              <a:rPr lang="en-US" sz="3600" dirty="0"/>
              <a:t>More </a:t>
            </a:r>
            <a:r>
              <a:rPr lang="en-US" sz="3600" dirty="0">
                <a:solidFill>
                  <a:schemeClr val="accent1"/>
                </a:solidFill>
              </a:rPr>
              <a:t>boilerplate</a:t>
            </a:r>
            <a:r>
              <a:rPr lang="en-US" sz="3600" dirty="0"/>
              <a:t> code</a:t>
            </a:r>
          </a:p>
          <a:p>
            <a:pPr lvl="1"/>
            <a:r>
              <a:rPr lang="en-US" sz="3600" dirty="0"/>
              <a:t>Takes time to get used to</a:t>
            </a:r>
          </a:p>
          <a:p>
            <a:pPr>
              <a:spcBef>
                <a:spcPts val="2400"/>
              </a:spcBef>
            </a:pPr>
            <a:r>
              <a:rPr lang="en-US" sz="3600" dirty="0"/>
              <a:t>Benefits:</a:t>
            </a:r>
          </a:p>
          <a:p>
            <a:pPr lvl="1"/>
            <a:r>
              <a:rPr lang="en-US" sz="3600" dirty="0"/>
              <a:t>Components are easier to </a:t>
            </a:r>
            <a:r>
              <a:rPr lang="en-US" sz="3600" dirty="0">
                <a:solidFill>
                  <a:schemeClr val="accent1"/>
                </a:solidFill>
              </a:rPr>
              <a:t>reason about</a:t>
            </a:r>
          </a:p>
          <a:p>
            <a:pPr lvl="1"/>
            <a:r>
              <a:rPr lang="en-US" sz="3600" dirty="0"/>
              <a:t>Easier to </a:t>
            </a:r>
            <a:r>
              <a:rPr lang="en-US" sz="3600" dirty="0">
                <a:solidFill>
                  <a:schemeClr val="accent1"/>
                </a:solidFill>
              </a:rPr>
              <a:t>find bugs</a:t>
            </a:r>
          </a:p>
          <a:p>
            <a:pPr lvl="1"/>
            <a:r>
              <a:rPr lang="en-US" sz="3600" dirty="0"/>
              <a:t>Business </a:t>
            </a:r>
            <a:r>
              <a:rPr lang="en-US" sz="3600" dirty="0">
                <a:solidFill>
                  <a:schemeClr val="accent1"/>
                </a:solidFill>
              </a:rPr>
              <a:t>logic is isolated </a:t>
            </a:r>
            <a:r>
              <a:rPr lang="en-US" sz="3600" dirty="0"/>
              <a:t>from the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UI 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98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/>
          <a:lstStyle/>
          <a:p>
            <a:r>
              <a:rPr lang="en-US" dirty="0"/>
              <a:t>Component Composition</a:t>
            </a:r>
            <a:endParaRPr lang="bg-BG" dirty="0"/>
          </a:p>
        </p:txBody>
      </p:sp>
      <p:pic>
        <p:nvPicPr>
          <p:cNvPr id="6148" name="Picture 4" descr="Резултат с изображение за notes png">
            <a:extLst>
              <a:ext uri="{FF2B5EF4-FFF2-40B4-BE49-F238E27FC236}">
                <a16:creationId xmlns:a16="http://schemas.microsoft.com/office/drawing/2014/main" id="{0EA5FCA7-85CE-43A4-A17E-9E41D918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54" y="1676400"/>
            <a:ext cx="7202658" cy="3200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perspectiveLef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1932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Events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Managed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vs. 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Composition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created </a:t>
            </a:r>
            <a:r>
              <a:rPr lang="en-US" dirty="0">
                <a:solidFill>
                  <a:schemeClr val="accent1"/>
                </a:solidFill>
              </a:rPr>
              <a:t>inside loops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1"/>
                </a:solidFill>
              </a:rPr>
              <a:t>iterating</a:t>
            </a:r>
            <a:r>
              <a:rPr lang="en-US" dirty="0"/>
              <a:t> trough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contacts to display a list</a:t>
            </a:r>
          </a:p>
          <a:p>
            <a:r>
              <a:rPr lang="en-US" dirty="0"/>
              <a:t>We must include a special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key</a:t>
            </a:r>
            <a:r>
              <a:rPr lang="en-US" dirty="0"/>
              <a:t> property to each item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use it when </a:t>
            </a:r>
            <a:r>
              <a:rPr lang="en-US" dirty="0">
                <a:solidFill>
                  <a:schemeClr val="accent1"/>
                </a:solidFill>
              </a:rPr>
              <a:t>updating</a:t>
            </a:r>
            <a:r>
              <a:rPr lang="en-US" dirty="0"/>
              <a:t> collections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Lists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4957359"/>
            <a:ext cx="105156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{this.props.users.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&lt;li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={u._id}&gt;{u.name}&lt;/li&gt;)}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60812" y="4191000"/>
            <a:ext cx="3523998" cy="1018339"/>
          </a:xfrm>
          <a:prstGeom prst="wedgeRoundRectCallout">
            <a:avLst>
              <a:gd name="adj1" fmla="val -33716"/>
              <a:gd name="adj2" fmla="val 753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Iterate array with a 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function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7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D39E4-EACB-4A4A-870F-8F7E392F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35D3-3586-4C5E-AF2C-5754A70E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accent1"/>
                </a:solidFill>
              </a:rPr>
              <a:t>nested</a:t>
            </a:r>
            <a:r>
              <a:rPr lang="en-US" dirty="0"/>
              <a:t>, like DOM elements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parent</a:t>
            </a:r>
            <a:r>
              <a:rPr lang="en-US" dirty="0"/>
              <a:t> manages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and handles </a:t>
            </a:r>
            <a:r>
              <a:rPr lang="en-US" dirty="0">
                <a:solidFill>
                  <a:schemeClr val="accent1"/>
                </a:solidFill>
              </a:rPr>
              <a:t>events</a:t>
            </a:r>
          </a:p>
          <a:p>
            <a:r>
              <a:rPr lang="en-US" dirty="0"/>
              <a:t>The children may not be known </a:t>
            </a:r>
            <a:r>
              <a:rPr lang="en-US" dirty="0">
                <a:solidFill>
                  <a:schemeClr val="accent1"/>
                </a:solidFill>
              </a:rPr>
              <a:t>ahead of time</a:t>
            </a:r>
          </a:p>
          <a:p>
            <a:pPr lvl="1"/>
            <a:r>
              <a:rPr lang="en-US" dirty="0"/>
              <a:t>E.g. menus and navigation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B3180-9D18-4922-88E8-101F3BED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Components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6424" y="4475600"/>
            <a:ext cx="4802188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&lt;NavMenu&gt;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to="/somePage"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to="/otherPage"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&lt;/NavMenu&gt;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08812" y="4863398"/>
            <a:ext cx="44958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{this.props.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children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610701" y="4009264"/>
            <a:ext cx="3523998" cy="609716"/>
          </a:xfrm>
          <a:prstGeom prst="wedgeRoundRectCallout">
            <a:avLst>
              <a:gd name="adj1" fmla="val -40617"/>
              <a:gd name="adj2" fmla="val 1040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NavMenu</a:t>
            </a:r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render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928701" y="50572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476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track of data in a </a:t>
            </a:r>
            <a:r>
              <a:rPr lang="en-US" dirty="0">
                <a:solidFill>
                  <a:schemeClr val="accent1"/>
                </a:solidFill>
              </a:rPr>
              <a:t>large app </a:t>
            </a:r>
            <a:r>
              <a:rPr lang="en-US" dirty="0"/>
              <a:t>is hard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1"/>
                </a:solidFill>
              </a:rPr>
              <a:t>PropTypes</a:t>
            </a:r>
            <a:r>
              <a:rPr lang="en-US" dirty="0"/>
              <a:t> package for </a:t>
            </a:r>
            <a:r>
              <a:rPr lang="en-US" dirty="0">
                <a:solidFill>
                  <a:schemeClr val="accent1"/>
                </a:solidFill>
              </a:rPr>
              <a:t>typechecking</a:t>
            </a:r>
            <a:r>
              <a:rPr lang="en-US" dirty="0"/>
              <a:t> in React</a:t>
            </a:r>
          </a:p>
          <a:p>
            <a:pPr>
              <a:spcBef>
                <a:spcPts val="78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propTypes</a:t>
            </a:r>
            <a:r>
              <a:rPr lang="en-US" dirty="0"/>
              <a:t> property of a component to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props</a:t>
            </a:r>
          </a:p>
          <a:p>
            <a:pPr>
              <a:spcBef>
                <a:spcPts val="7800"/>
              </a:spcBef>
            </a:pPr>
            <a:r>
              <a:rPr lang="en-US" dirty="0"/>
              <a:t>Complete list of types: </a:t>
            </a:r>
            <a:r>
              <a:rPr lang="en-US" dirty="0">
                <a:hlinkClick r:id="rId2"/>
              </a:rPr>
              <a:t>npmjs.com/package/prop-types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PropTypes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2412" y="2690329"/>
            <a:ext cx="9144000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prop-types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2" y="4348439"/>
            <a:ext cx="9144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propTypes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 name: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PropTypes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.string 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8612" y="6096000"/>
            <a:ext cx="8991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Note: for versions prior to v15.5 PropTypes is part of React</a:t>
            </a:r>
          </a:p>
        </p:txBody>
      </p:sp>
    </p:spTree>
    <p:extLst>
      <p:ext uri="{BB962C8B-B14F-4D97-AF65-F5344CB8AC3E}">
        <p14:creationId xmlns:p14="http://schemas.microsoft.com/office/powerpoint/2010/main" val="26018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Elevating state </a:t>
            </a:r>
            <a:r>
              <a:rPr lang="en-US" dirty="0">
                <a:solidFill>
                  <a:schemeClr val="accent1"/>
                </a:solidFill>
              </a:rPr>
              <a:t>concentrates data</a:t>
            </a:r>
          </a:p>
          <a:p>
            <a:r>
              <a:rPr lang="en-US" dirty="0"/>
              <a:t>The component on top acts like a </a:t>
            </a:r>
            <a:r>
              <a:rPr lang="en-US" dirty="0">
                <a:solidFill>
                  <a:schemeClr val="accent1"/>
                </a:solidFill>
              </a:rPr>
              <a:t>Controller</a:t>
            </a:r>
            <a:endParaRPr lang="bg-BG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Tip: avoid long prop lists by using </a:t>
            </a:r>
            <a:r>
              <a:rPr lang="en-US" dirty="0">
                <a:solidFill>
                  <a:schemeClr val="accent1"/>
                </a:solidFill>
              </a:rPr>
              <a:t>binding models</a:t>
            </a:r>
          </a:p>
          <a:p>
            <a:r>
              <a:rPr lang="en-US" dirty="0"/>
              <a:t>Composition allows you to </a:t>
            </a:r>
            <a:r>
              <a:rPr lang="en-US" dirty="0">
                <a:solidFill>
                  <a:schemeClr val="accent1"/>
                </a:solidFill>
              </a:rPr>
              <a:t>reuse code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add behavior</a:t>
            </a:r>
          </a:p>
          <a:p>
            <a:pPr lvl="1"/>
            <a:r>
              <a:rPr lang="en-US" dirty="0"/>
              <a:t>E.g. you can </a:t>
            </a:r>
            <a:r>
              <a:rPr lang="en-US" dirty="0">
                <a:solidFill>
                  <a:schemeClr val="accent1"/>
                </a:solidFill>
              </a:rPr>
              <a:t>wrap</a:t>
            </a:r>
            <a:r>
              <a:rPr lang="en-US" dirty="0"/>
              <a:t> a component in another component to create a "specialized" version</a:t>
            </a:r>
          </a:p>
          <a:p>
            <a:pPr>
              <a:spcBef>
                <a:spcPts val="3000"/>
              </a:spcBef>
            </a:pPr>
            <a:r>
              <a:rPr lang="en-US" dirty="0"/>
              <a:t>Using inheritance with React is </a:t>
            </a:r>
            <a:r>
              <a:rPr lang="en-US" dirty="0">
                <a:solidFill>
                  <a:schemeClr val="accent1"/>
                </a:solidFill>
              </a:rPr>
              <a:t>discouraged</a:t>
            </a:r>
          </a:p>
          <a:p>
            <a:endParaRPr lang="bg-BG" dirty="0"/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as View Controllers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31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React handles </a:t>
            </a:r>
            <a:r>
              <a:rPr lang="en-US" sz="3200" dirty="0">
                <a:solidFill>
                  <a:schemeClr val="accent1"/>
                </a:solidFill>
              </a:rPr>
              <a:t>events</a:t>
            </a:r>
            <a:r>
              <a:rPr lang="en-US" sz="3200" dirty="0"/>
              <a:t> like regular JS</a:t>
            </a:r>
          </a:p>
          <a:p>
            <a:pPr>
              <a:lnSpc>
                <a:spcPct val="100000"/>
              </a:lnSpc>
              <a:spcBef>
                <a:spcPts val="16200"/>
              </a:spcBef>
            </a:pPr>
            <a:r>
              <a:rPr lang="en-US" sz="3200" dirty="0">
                <a:solidFill>
                  <a:schemeClr val="accent1"/>
                </a:solidFill>
              </a:rPr>
              <a:t>Forms</a:t>
            </a:r>
            <a:r>
              <a:rPr lang="en-US" sz="3200" dirty="0"/>
              <a:t> must be explicitly </a:t>
            </a:r>
            <a:r>
              <a:rPr lang="en-US" sz="3200" dirty="0">
                <a:solidFill>
                  <a:schemeClr val="accent1"/>
                </a:solidFill>
              </a:rPr>
              <a:t>managed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State</a:t>
            </a:r>
            <a:r>
              <a:rPr lang="en-US" sz="3200" dirty="0"/>
              <a:t> should be </a:t>
            </a:r>
            <a:r>
              <a:rPr lang="en-US" sz="3200" dirty="0">
                <a:solidFill>
                  <a:schemeClr val="accent1"/>
                </a:solidFill>
              </a:rPr>
              <a:t>elevated</a:t>
            </a:r>
            <a:r>
              <a:rPr lang="en-US" sz="3200" dirty="0"/>
              <a:t> to a View Controller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2" y="2057400"/>
            <a:ext cx="71650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={() =&gt; alert('Hi!')}&gt;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and Forms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pic>
        <p:nvPicPr>
          <p:cNvPr id="2050" name="Picture 2" descr="Свързано изображение">
            <a:extLst>
              <a:ext uri="{FF2B5EF4-FFF2-40B4-BE49-F238E27FC236}">
                <a16:creationId xmlns:a16="http://schemas.microsoft.com/office/drawing/2014/main" id="{8632DD23-3C83-4FF1-B881-3EEB2A4789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373187"/>
            <a:ext cx="8356911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uses </a:t>
            </a:r>
            <a:r>
              <a:rPr lang="en-US" dirty="0">
                <a:solidFill>
                  <a:schemeClr val="accent1"/>
                </a:solidFill>
              </a:rPr>
              <a:t>synthetic events</a:t>
            </a:r>
          </a:p>
          <a:p>
            <a:pPr lvl="1"/>
            <a:r>
              <a:rPr lang="en-US" dirty="0"/>
              <a:t>Very similar to regular DOM events</a:t>
            </a:r>
          </a:p>
          <a:p>
            <a:pPr>
              <a:spcBef>
                <a:spcPts val="27000"/>
              </a:spcBef>
            </a:pPr>
            <a:r>
              <a:rPr lang="en-US" dirty="0"/>
              <a:t>Event handling is the </a:t>
            </a:r>
            <a:r>
              <a:rPr lang="en-US" dirty="0">
                <a:solidFill>
                  <a:schemeClr val="accent1"/>
                </a:solidFill>
              </a:rPr>
              <a:t>same across all browsers </a:t>
            </a:r>
            <a:r>
              <a:rPr lang="en-US" dirty="0"/>
              <a:t>in React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React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720365"/>
            <a:ext cx="7165024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alert('Hi!');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60812" y="2986936"/>
            <a:ext cx="3429000" cy="1154546"/>
          </a:xfrm>
          <a:prstGeom prst="wedgeRoundRectCallout">
            <a:avLst>
              <a:gd name="adj1" fmla="val -74211"/>
              <a:gd name="adj2" fmla="val 63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names use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1D46E3-1FA4-4ACD-B37F-C08448C9C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85" y="2720365"/>
            <a:ext cx="2285772" cy="166075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AFAB6-57E8-4852-9079-5F6FADCA2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87" y="4127806"/>
            <a:ext cx="2315736" cy="168252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36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HTML event name with </a:t>
            </a:r>
            <a:r>
              <a:rPr lang="en-US" dirty="0">
                <a:solidFill>
                  <a:schemeClr val="accent1"/>
                </a:solidFill>
              </a:rPr>
              <a:t>camel case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click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onClick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focus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onFocus</a:t>
            </a:r>
            <a:r>
              <a:rPr lang="en-US" dirty="0">
                <a:sym typeface="Wingdings" panose="05000000000000000000" pitchFamily="2" charset="2"/>
              </a:rPr>
              <a:t>, etc.</a:t>
            </a:r>
          </a:p>
          <a:p>
            <a:pPr lvl="1"/>
            <a:r>
              <a:rPr lang="en-US" dirty="0"/>
              <a:t>For a full list, see </a:t>
            </a:r>
            <a:r>
              <a:rPr lang="en-US" dirty="0">
                <a:hlinkClick r:id="rId2"/>
              </a:rPr>
              <a:t>https://reactjs.org/docs/events.html</a:t>
            </a:r>
            <a:endParaRPr lang="en-US" dirty="0"/>
          </a:p>
          <a:p>
            <a:r>
              <a:rPr lang="en-US" dirty="0"/>
              <a:t>There is no need to call 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</a:rPr>
              <a:t>addEventListener</a:t>
            </a:r>
          </a:p>
          <a:p>
            <a:r>
              <a:rPr lang="en-US" dirty="0"/>
              <a:t>If using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inside the listener, you must </a:t>
            </a:r>
            <a:r>
              <a:rPr lang="en-US" dirty="0">
                <a:solidFill>
                  <a:schemeClr val="accent1"/>
                </a:solidFill>
              </a:rPr>
              <a:t>bind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Function.bind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inside the </a:t>
            </a:r>
            <a:r>
              <a:rPr lang="en-US" dirty="0">
                <a:solidFill>
                  <a:schemeClr val="accent1"/>
                </a:solidFill>
              </a:rPr>
              <a:t>constructor</a:t>
            </a:r>
          </a:p>
          <a:p>
            <a:pPr lvl="1"/>
            <a:r>
              <a:rPr lang="en-US" dirty="0"/>
              <a:t>Or use an </a:t>
            </a:r>
            <a:r>
              <a:rPr lang="en-US" dirty="0">
                <a:solidFill>
                  <a:schemeClr val="accent1"/>
                </a:solidFill>
              </a:rPr>
              <a:t>arrow function</a:t>
            </a:r>
          </a:p>
          <a:p>
            <a:r>
              <a:rPr lang="en-US" dirty="0"/>
              <a:t>Events are </a:t>
            </a:r>
            <a:r>
              <a:rPr lang="en-US" b="1" dirty="0">
                <a:solidFill>
                  <a:schemeClr val="accent1"/>
                </a:solidFill>
              </a:rPr>
              <a:t>pooled</a:t>
            </a:r>
            <a:r>
              <a:rPr lang="en-US" dirty="0"/>
              <a:t> – never use them asynchronously!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</p:spTree>
    <p:extLst>
      <p:ext uri="{BB962C8B-B14F-4D97-AF65-F5344CB8AC3E}">
        <p14:creationId xmlns:p14="http://schemas.microsoft.com/office/powerpoint/2010/main" val="39450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Handling DOM Events: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1347102"/>
            <a:ext cx="10515600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Toggle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this.state = {isToggleOn: true};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handleClick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this.setState(prevState =&gt; ({isToggleOn: !prevState.isToggleOn}));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(&lt;button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this.handleClick.bind(this)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{this.state.isToggleOn ? 'ON' : 'OFF'}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&lt;/button&gt;);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313612" y="3867716"/>
            <a:ext cx="3505200" cy="677820"/>
          </a:xfrm>
          <a:prstGeom prst="wedgeRoundRectCallout">
            <a:avLst>
              <a:gd name="adj1" fmla="val -66453"/>
              <a:gd name="adj2" fmla="val 55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listener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94412" y="1981200"/>
            <a:ext cx="3429000" cy="1154546"/>
          </a:xfrm>
          <a:prstGeom prst="wedgeRoundRectCallout">
            <a:avLst>
              <a:gd name="adj1" fmla="val -124525"/>
              <a:gd name="adj2" fmla="val 698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class method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and Storing User Input</a:t>
            </a:r>
          </a:p>
        </p:txBody>
      </p:sp>
      <p:pic>
        <p:nvPicPr>
          <p:cNvPr id="3074" name="Picture 2" descr="Свързано изображение">
            <a:extLst>
              <a:ext uri="{FF2B5EF4-FFF2-40B4-BE49-F238E27FC236}">
                <a16:creationId xmlns:a16="http://schemas.microsoft.com/office/drawing/2014/main" id="{75987696-58D5-4399-A679-4FD3AF5C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67" y="1828800"/>
            <a:ext cx="2676292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27780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5333728" y="3505200"/>
            <a:ext cx="5027884" cy="2588704"/>
            <a:chOff x="5333728" y="3505200"/>
            <a:chExt cx="5027884" cy="258870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inputs are </a:t>
            </a:r>
            <a:r>
              <a:rPr lang="en-US" dirty="0">
                <a:solidFill>
                  <a:schemeClr val="accent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dirty="0">
                <a:solidFill>
                  <a:schemeClr val="accent1"/>
                </a:solidFill>
              </a:rPr>
              <a:t>event handlers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Forms</a:t>
            </a:r>
            <a:endParaRPr lang="bg-BG" dirty="0"/>
          </a:p>
        </p:txBody>
      </p:sp>
      <p:sp>
        <p:nvSpPr>
          <p:cNvPr id="11" name="Rectangle: Rounded Corners 13"/>
          <p:cNvSpPr/>
          <p:nvPr/>
        </p:nvSpPr>
        <p:spPr>
          <a:xfrm>
            <a:off x="5743504" y="5207521"/>
            <a:ext cx="4240430" cy="590923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522412" y="3505928"/>
            <a:ext cx="2634894" cy="1124326"/>
            <a:chOff x="1522412" y="3505928"/>
            <a:chExt cx="2634894" cy="1124326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Name: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2412" y="4068092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Pesho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2612" y="435498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Pesho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1549676" y="5618845"/>
            <a:ext cx="2580366" cy="47505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change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event</a:t>
            </a:r>
          </a:p>
        </p:txBody>
      </p:sp>
      <p:cxnSp>
        <p:nvCxnSpPr>
          <p:cNvPr id="30" name="Straight Arrow Connector 29"/>
          <p:cNvCxnSpPr>
            <a:stCxn id="14" idx="2"/>
            <a:endCxn id="28" idx="0"/>
          </p:cNvCxnSpPr>
          <p:nvPr/>
        </p:nvCxnSpPr>
        <p:spPr>
          <a:xfrm>
            <a:off x="2839859" y="4630254"/>
            <a:ext cx="0" cy="988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28" idx="3"/>
            <a:endCxn id="11" idx="1"/>
          </p:cNvCxnSpPr>
          <p:nvPr/>
        </p:nvCxnSpPr>
        <p:spPr>
          <a:xfrm flipV="1">
            <a:off x="4130042" y="5502983"/>
            <a:ext cx="1613462" cy="35339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12" idx="1"/>
            <a:endCxn id="14" idx="3"/>
          </p:cNvCxnSpPr>
          <p:nvPr/>
        </p:nvCxnSpPr>
        <p:spPr>
          <a:xfrm rot="10800000">
            <a:off x="4157306" y="4334794"/>
            <a:ext cx="1586202" cy="28180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1" idx="3"/>
            <a:endCxn id="12" idx="3"/>
          </p:cNvCxnSpPr>
          <p:nvPr/>
        </p:nvCxnSpPr>
        <p:spPr>
          <a:xfrm flipV="1">
            <a:off x="9983934" y="4616600"/>
            <a:ext cx="12700" cy="886383"/>
          </a:xfrm>
          <a:prstGeom prst="bentConnector3">
            <a:avLst>
              <a:gd name="adj1" fmla="val 540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8609012" y="2747753"/>
            <a:ext cx="2441722" cy="609716"/>
          </a:xfrm>
          <a:prstGeom prst="wedgeRoundRectCallout">
            <a:avLst>
              <a:gd name="adj1" fmla="val 26292"/>
              <a:gd name="adj2" fmla="val 2293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setState</a:t>
            </a:r>
          </a:p>
        </p:txBody>
      </p:sp>
    </p:spTree>
    <p:extLst>
      <p:ext uri="{BB962C8B-B14F-4D97-AF65-F5344CB8AC3E}">
        <p14:creationId xmlns:p14="http://schemas.microsoft.com/office/powerpoint/2010/main" val="34082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1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1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8" grpId="0"/>
      <p:bldP spid="28" grpId="0" animBg="1"/>
      <p:bldP spid="6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1335</TotalTime>
  <Words>1293</Words>
  <Application>Microsoft Office PowerPoint</Application>
  <PresentationFormat>Custom</PresentationFormat>
  <Paragraphs>261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Events and Forms</vt:lpstr>
      <vt:lpstr>Table of Contents</vt:lpstr>
      <vt:lpstr>Have a Question?</vt:lpstr>
      <vt:lpstr>Handling Events</vt:lpstr>
      <vt:lpstr>Events in React</vt:lpstr>
      <vt:lpstr>Handling DOM Events</vt:lpstr>
      <vt:lpstr>Handling DOM Events: Example</vt:lpstr>
      <vt:lpstr>Forms</vt:lpstr>
      <vt:lpstr>Managed Forms</vt:lpstr>
      <vt:lpstr>Form Component Declaration</vt:lpstr>
      <vt:lpstr>Form Component Rendering</vt:lpstr>
      <vt:lpstr>Unified Input Approach</vt:lpstr>
      <vt:lpstr>Managed Forms</vt:lpstr>
      <vt:lpstr>State vs. Props</vt:lpstr>
      <vt:lpstr>Managing State</vt:lpstr>
      <vt:lpstr>Managing State</vt:lpstr>
      <vt:lpstr>Immutable User Interfaces</vt:lpstr>
      <vt:lpstr>Immutable UI Arguments</vt:lpstr>
      <vt:lpstr>Component Composition</vt:lpstr>
      <vt:lpstr>Composing Lists</vt:lpstr>
      <vt:lpstr>Composing Components</vt:lpstr>
      <vt:lpstr>Using PropTypes</vt:lpstr>
      <vt:lpstr>Components as View Controllers</vt:lpstr>
      <vt:lpstr>Summary</vt:lpstr>
      <vt:lpstr>Events and Forms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Forms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107</cp:revision>
  <dcterms:created xsi:type="dcterms:W3CDTF">2014-01-02T17:00:34Z</dcterms:created>
  <dcterms:modified xsi:type="dcterms:W3CDTF">2018-06-26T12:30:37Z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