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4"/>
  </p:notesMasterIdLst>
  <p:handoutMasterIdLst>
    <p:handoutMasterId r:id="rId25"/>
  </p:handoutMasterIdLst>
  <p:sldIdLst>
    <p:sldId id="274" r:id="rId3"/>
    <p:sldId id="276" r:id="rId4"/>
    <p:sldId id="428" r:id="rId5"/>
    <p:sldId id="413" r:id="rId6"/>
    <p:sldId id="452" r:id="rId7"/>
    <p:sldId id="453" r:id="rId8"/>
    <p:sldId id="414" r:id="rId9"/>
    <p:sldId id="454" r:id="rId10"/>
    <p:sldId id="415" r:id="rId11"/>
    <p:sldId id="451" r:id="rId12"/>
    <p:sldId id="457" r:id="rId13"/>
    <p:sldId id="459" r:id="rId14"/>
    <p:sldId id="460" r:id="rId15"/>
    <p:sldId id="456" r:id="rId16"/>
    <p:sldId id="444" r:id="rId17"/>
    <p:sldId id="447" r:id="rId18"/>
    <p:sldId id="448" r:id="rId19"/>
    <p:sldId id="349" r:id="rId20"/>
    <p:sldId id="449" r:id="rId21"/>
    <p:sldId id="427" r:id="rId22"/>
    <p:sldId id="405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28"/>
          </p14:sldIdLst>
        </p14:section>
        <p14:section name="HOC Overview" id="{9F2C4367-1787-4F29-ADA0-22A6C50E914D}">
          <p14:sldIdLst>
            <p14:sldId id="413"/>
            <p14:sldId id="452"/>
            <p14:sldId id="453"/>
            <p14:sldId id="414"/>
            <p14:sldId id="454"/>
            <p14:sldId id="415"/>
          </p14:sldIdLst>
        </p14:section>
        <p14:section name="Practical Application" id="{B5E5F026-ECCF-494E-B0F7-370D6E232971}">
          <p14:sldIdLst>
            <p14:sldId id="451"/>
            <p14:sldId id="457"/>
            <p14:sldId id="459"/>
            <p14:sldId id="460"/>
          </p14:sldIdLst>
        </p14:section>
        <p14:section name="Conventions" id="{783B48FD-EE46-4BBF-8F8F-93E7323B1AEC}">
          <p14:sldIdLst>
            <p14:sldId id="456"/>
            <p14:sldId id="444"/>
            <p14:sldId id="447"/>
            <p14:sldId id="448"/>
          </p14:sldIdLst>
        </p14:section>
        <p14:section name="Conclusion" id="{10E03AB1-9AA8-4E86-9A64-D741901E50A2}">
          <p14:sldIdLst>
            <p14:sldId id="349"/>
            <p14:sldId id="449"/>
            <p14:sldId id="427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5C7"/>
    <a:srgbClr val="F3BE60"/>
    <a:srgbClr val="2F7D96"/>
    <a:srgbClr val="00B050"/>
    <a:srgbClr val="FFF0D9"/>
    <a:srgbClr val="FFA72A"/>
    <a:srgbClr val="F0F5FA"/>
    <a:srgbClr val="1A8AFA"/>
    <a:srgbClr val="0097CC"/>
    <a:srgbClr val="FD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4533" autoAdjust="0"/>
  </p:normalViewPr>
  <p:slideViewPr>
    <p:cSldViewPr>
      <p:cViewPr varScale="1">
        <p:scale>
          <a:sx n="115" d="100"/>
          <a:sy n="115" d="100"/>
        </p:scale>
        <p:origin x="138" y="12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7/2/2018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206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246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3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6229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3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uperhosting.bg/" TargetMode="External"/><Relationship Id="rId13" Type="http://schemas.openxmlformats.org/officeDocument/2006/relationships/image" Target="../media/image24.png"/><Relationship Id="rId18" Type="http://schemas.openxmlformats.org/officeDocument/2006/relationships/image" Target="../media/image27.png"/><Relationship Id="rId26" Type="http://schemas.openxmlformats.org/officeDocument/2006/relationships/image" Target="../media/image31.png"/><Relationship Id="rId3" Type="http://schemas.openxmlformats.org/officeDocument/2006/relationships/hyperlink" Target="https://softuni.bg/courses/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image" Target="../media/image21.png"/><Relationship Id="rId12" Type="http://schemas.openxmlformats.org/officeDocument/2006/relationships/hyperlink" Target="http://xs-software.com/" TargetMode="External"/><Relationship Id="rId17" Type="http://schemas.openxmlformats.org/officeDocument/2006/relationships/image" Target="../media/image26.png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aeternity.com/" TargetMode="External"/><Relationship Id="rId20" Type="http://schemas.openxmlformats.org/officeDocument/2006/relationships/image" Target="../media/image28.jpe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softwaregroup-bg.com/" TargetMode="External"/><Relationship Id="rId11" Type="http://schemas.openxmlformats.org/officeDocument/2006/relationships/image" Target="../media/image23.png"/><Relationship Id="rId24" Type="http://schemas.openxmlformats.org/officeDocument/2006/relationships/image" Target="../media/image30.png"/><Relationship Id="rId5" Type="http://schemas.openxmlformats.org/officeDocument/2006/relationships/image" Target="../media/image20.png"/><Relationship Id="rId15" Type="http://schemas.openxmlformats.org/officeDocument/2006/relationships/image" Target="../media/image25.png"/><Relationship Id="rId23" Type="http://schemas.openxmlformats.org/officeDocument/2006/relationships/hyperlink" Target="https://www.sbtech.com/" TargetMode="External"/><Relationship Id="rId10" Type="http://schemas.openxmlformats.org/officeDocument/2006/relationships/hyperlink" Target="https://netpeak.net/" TargetMode="External"/><Relationship Id="rId19" Type="http://schemas.openxmlformats.org/officeDocument/2006/relationships/hyperlink" Target="https://www.liebherr.com/en/deu/start/start-page.html" TargetMode="External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22.png"/><Relationship Id="rId14" Type="http://schemas.openxmlformats.org/officeDocument/2006/relationships/hyperlink" Target="http://www.indeavr.com/" TargetMode="External"/><Relationship Id="rId22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3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/>
              <a:t>Higher Order Components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Advanced Composition</a:t>
            </a:r>
          </a:p>
          <a:p>
            <a:r>
              <a:rPr lang="en-US" dirty="0"/>
              <a:t>and Decoration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399632" y="3806198"/>
            <a:ext cx="928780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React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HOCs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 rot="5400000">
            <a:off x="8532812" y="3927335"/>
            <a:ext cx="2362200" cy="2362200"/>
            <a:chOff x="7466012" y="4038600"/>
            <a:chExt cx="2362200" cy="2362200"/>
          </a:xfrm>
          <a:solidFill>
            <a:srgbClr val="2F7D96"/>
          </a:solidFill>
        </p:grpSpPr>
        <p:sp>
          <p:nvSpPr>
            <p:cNvPr id="3" name="Partial Circle 2"/>
            <p:cNvSpPr/>
            <p:nvPr/>
          </p:nvSpPr>
          <p:spPr>
            <a:xfrm>
              <a:off x="7466012" y="4038600"/>
              <a:ext cx="2362200" cy="2362200"/>
            </a:xfrm>
            <a:prstGeom prst="pi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7" name="Partial Circle 16"/>
            <p:cNvSpPr/>
            <p:nvPr/>
          </p:nvSpPr>
          <p:spPr>
            <a:xfrm>
              <a:off x="7466012" y="4038600"/>
              <a:ext cx="2362200" cy="2362200"/>
            </a:xfrm>
            <a:prstGeom prst="pie">
              <a:avLst>
                <a:gd name="adj1" fmla="val 16154871"/>
                <a:gd name="adj2" fmla="val 21580915"/>
              </a:avLst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28212" y="5222735"/>
            <a:ext cx="800100" cy="7220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850868" y="4191000"/>
            <a:ext cx="8249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0100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1010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0011</a:t>
            </a:r>
          </a:p>
        </p:txBody>
      </p:sp>
      <p:cxnSp>
        <p:nvCxnSpPr>
          <p:cNvPr id="18" name="Connector: Elbow 17"/>
          <p:cNvCxnSpPr>
            <a:stCxn id="9" idx="3"/>
            <a:endCxn id="13" idx="0"/>
          </p:cNvCxnSpPr>
          <p:nvPr/>
        </p:nvCxnSpPr>
        <p:spPr>
          <a:xfrm>
            <a:off x="9675812" y="4698832"/>
            <a:ext cx="552450" cy="523903"/>
          </a:xfrm>
          <a:prstGeom prst="bentConnector2">
            <a:avLst/>
          </a:prstGeom>
          <a:ln w="76200">
            <a:solidFill>
              <a:schemeClr val="bg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Application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Uses for Higher-Order Components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594" y="1981200"/>
            <a:ext cx="3219636" cy="25908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213310" y="2193330"/>
            <a:ext cx="1795502" cy="1786904"/>
            <a:chOff x="4303519" y="1239858"/>
            <a:chExt cx="3615083" cy="359777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3519" y="2755798"/>
              <a:ext cx="2081836" cy="208183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128" y="1239858"/>
              <a:ext cx="2458474" cy="2458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7813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Style – AJAX </a:t>
            </a:r>
            <a:r>
              <a:rPr lang="en-US" dirty="0" err="1"/>
              <a:t>Preloader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4929" y="1219200"/>
            <a:ext cx="10558966" cy="5192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export default function 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preloader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WrappedComponent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return class 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extends React.Component {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constructor(props)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super(props);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this.state 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{ ready: false, 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data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[]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componentDidMount()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this.props.request().then(data =&gt; this.receiveData(data));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receiveData(data) { this.setState({ ready: true, data }); }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render()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if (this.state.ready)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return &lt;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WrappedComponent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data={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this.state.data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 {...this.props} /&gt;;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return (&lt;div className="loading"&gt;Loading &amp;hellip;&lt;/div&gt;);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}};}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084686" y="1219200"/>
            <a:ext cx="2286000" cy="2106694"/>
            <a:chOff x="8990012" y="1545395"/>
            <a:chExt cx="2286000" cy="210669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8990012" y="1967800"/>
              <a:ext cx="2286000" cy="168428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.loading {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padding: 20px;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background: #537db4;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color: white;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animation: pulse 1s infinite;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}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@keyframes pulse {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0% {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    background-color: rgba(42, 65, 92, 0.5);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    color: rgba(255, 255, 255, 0.5);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}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50% {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    background-color: #537db4;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    color: white;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}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100% {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    background-color: rgba(42, 65, 92, 0.5);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    color: rgba(255, 255, 255, 0.5);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}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}</a:t>
              </a:r>
              <a:endParaRPr lang="en-US" sz="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8990012" y="1545395"/>
              <a:ext cx="2286000" cy="422405"/>
            </a:xfrm>
            <a:prstGeom prst="rect">
              <a:avLst/>
            </a:prstGeom>
            <a:solidFill>
              <a:srgbClr val="D9D5C7">
                <a:alpha val="50196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</a:pPr>
              <a:r>
                <a:rPr lang="en-US" sz="1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preloader.css</a:t>
              </a:r>
              <a:endPara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5132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Routing – Authorized Routes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4929" y="1143000"/>
            <a:ext cx="10558966" cy="32231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protectedRoute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allowedRoles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inRole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 {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return function (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WrappedComponent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 {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return function ({ role, ...rest })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if (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inRole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allowedRoles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return &lt;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WrappedComponent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{...rest} /&gt;;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return &lt;h1&gt;Not Authorized&lt;/h1&gt;;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6323012" y="1710392"/>
            <a:ext cx="3155980" cy="510778"/>
          </a:xfrm>
          <a:prstGeom prst="wedgeRoundRectCallout">
            <a:avLst>
              <a:gd name="adj1" fmla="val -47011"/>
              <a:gd name="adj2" fmla="val -854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Authorization</a:t>
            </a:r>
            <a:r>
              <a:rPr lang="en-US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function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4929" y="4648200"/>
            <a:ext cx="10558966" cy="9764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const AdminRoute = 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protectedRoute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(['admin'], inRole);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const ModeratorRoute = 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protectedRoute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(['admin', 'moderator'], inRole);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const MyProtectedRoute = AdminRoute(MyComponent);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7542212" y="3731786"/>
            <a:ext cx="3308380" cy="510778"/>
          </a:xfrm>
          <a:prstGeom prst="wedgeRoundRectCallout">
            <a:avLst>
              <a:gd name="adj1" fmla="val -31181"/>
              <a:gd name="adj2" fmla="val 1668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Seed</a:t>
            </a:r>
            <a:r>
              <a:rPr lang="en-US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authorized routes 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14929" y="5906631"/>
            <a:ext cx="10558966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&lt;Route path="/admin" component={MyProtectedRoute}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3399623" y="3741019"/>
            <a:ext cx="3155980" cy="510778"/>
          </a:xfrm>
          <a:prstGeom prst="wedgeRoundRectCallout">
            <a:avLst>
              <a:gd name="adj1" fmla="val -34895"/>
              <a:gd name="adj2" fmla="val -951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can be a </a:t>
            </a:r>
            <a:r>
              <a:rPr lang="en-US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redirect</a:t>
            </a:r>
            <a:endParaRPr lang="en-US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576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automatically handle </a:t>
            </a:r>
            <a:r>
              <a:rPr lang="en-US" dirty="0">
                <a:solidFill>
                  <a:schemeClr val="accent1"/>
                </a:solidFill>
              </a:rPr>
              <a:t>external state</a:t>
            </a:r>
            <a:r>
              <a:rPr lang="en-US" dirty="0"/>
              <a:t> change</a:t>
            </a:r>
          </a:p>
          <a:p>
            <a:pPr>
              <a:spcBef>
                <a:spcPts val="27000"/>
              </a:spcBef>
            </a:pPr>
            <a:r>
              <a:rPr lang="en-US" dirty="0"/>
              <a:t>Similar to </a:t>
            </a:r>
            <a:r>
              <a:rPr lang="en-US" dirty="0">
                <a:solidFill>
                  <a:schemeClr val="accent1"/>
                </a:solidFill>
              </a:rPr>
              <a:t>Redux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State Management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1408112" y="2895600"/>
            <a:ext cx="2057400" cy="1600200"/>
          </a:xfrm>
          <a:prstGeom prst="flowChartMagneticDisk">
            <a:avLst/>
          </a:prstGeom>
          <a:solidFill>
            <a:srgbClr val="F3BE60">
              <a:alpha val="25098"/>
            </a:srgb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+mj-lt"/>
              </a:rPr>
              <a:t>Data Source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4532312" y="3048000"/>
            <a:ext cx="6248400" cy="1371600"/>
          </a:xfrm>
          <a:prstGeom prst="roundRect">
            <a:avLst>
              <a:gd name="adj" fmla="val 9394"/>
            </a:avLst>
          </a:prstGeom>
          <a:solidFill>
            <a:srgbClr val="F3BE60">
              <a:alpha val="25098"/>
            </a:srgb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getData()</a:t>
            </a:r>
          </a:p>
          <a:p>
            <a:pPr>
              <a:spcBef>
                <a:spcPts val="1200"/>
              </a:spcBef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handleChange()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8532812" y="3162543"/>
            <a:ext cx="2081100" cy="1142514"/>
          </a:xfrm>
          <a:prstGeom prst="roundRect">
            <a:avLst>
              <a:gd name="adj" fmla="val 10846"/>
            </a:avLst>
          </a:prstGeom>
          <a:solidFill>
            <a:srgbClr val="F3BE60">
              <a:alpha val="25098"/>
            </a:srgb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/>
                </a:solidFill>
                <a:latin typeface="+mj-lt"/>
              </a:rPr>
              <a:t>Component</a:t>
            </a:r>
          </a:p>
        </p:txBody>
      </p:sp>
      <p:cxnSp>
        <p:nvCxnSpPr>
          <p:cNvPr id="9" name="Connector: Elbow 8"/>
          <p:cNvCxnSpPr>
            <a:cxnSpLocks/>
            <a:endCxn id="7" idx="1"/>
          </p:cNvCxnSpPr>
          <p:nvPr/>
        </p:nvCxnSpPr>
        <p:spPr>
          <a:xfrm flipV="1">
            <a:off x="7694612" y="3733800"/>
            <a:ext cx="838200" cy="3048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3541712" y="3505200"/>
            <a:ext cx="12573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3656012" y="4038600"/>
            <a:ext cx="12192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25"/>
          <p:cNvSpPr>
            <a:spLocks noChangeArrowheads="1"/>
          </p:cNvSpPr>
          <p:nvPr/>
        </p:nvSpPr>
        <p:spPr bwMode="auto">
          <a:xfrm>
            <a:off x="5484812" y="2057400"/>
            <a:ext cx="3155980" cy="510778"/>
          </a:xfrm>
          <a:prstGeom prst="wedgeRoundRectCallout">
            <a:avLst>
              <a:gd name="adj1" fmla="val -38582"/>
              <a:gd name="adj2" fmla="val 1765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</a:t>
            </a:r>
            <a:r>
              <a:rPr lang="en-US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changes</a:t>
            </a:r>
            <a:endParaRPr lang="en-US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562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Conventions and Caveats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1600200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601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</a:t>
            </a:r>
            <a:r>
              <a:rPr lang="en-US" dirty="0">
                <a:solidFill>
                  <a:schemeClr val="accent1"/>
                </a:solidFill>
              </a:rPr>
              <a:t>overriding</a:t>
            </a:r>
            <a:r>
              <a:rPr lang="en-US" dirty="0"/>
              <a:t> methods</a:t>
            </a:r>
          </a:p>
          <a:p>
            <a:r>
              <a:rPr lang="en-US" dirty="0"/>
              <a:t>Pass </a:t>
            </a:r>
            <a:r>
              <a:rPr lang="en-US" dirty="0">
                <a:solidFill>
                  <a:schemeClr val="accent1"/>
                </a:solidFill>
              </a:rPr>
              <a:t>unrelated props </a:t>
            </a:r>
            <a:r>
              <a:rPr lang="en-US" dirty="0"/>
              <a:t>to the wrapped 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HOC Approaches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65212" y="2946052"/>
            <a:ext cx="10286585" cy="35309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render()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 {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extraProp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...passThroughProps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 = this.props;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 injectedProp = someStateOrInstanceMethod;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&lt;WrappedComponent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injectedProp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injectedProp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...passThroughProps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2894012" y="2590800"/>
            <a:ext cx="4756180" cy="510778"/>
          </a:xfrm>
          <a:prstGeom prst="wedgeRoundRectCallout">
            <a:avLst>
              <a:gd name="adj1" fmla="val -36211"/>
              <a:gd name="adj2" fmla="val 919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Extract</a:t>
            </a:r>
            <a:r>
              <a:rPr lang="en-US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props, related to the HOC</a:t>
            </a:r>
            <a:endParaRPr lang="en-US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2360612" y="5791200"/>
            <a:ext cx="3886200" cy="510778"/>
          </a:xfrm>
          <a:prstGeom prst="wedgeRoundRectCallout">
            <a:avLst>
              <a:gd name="adj1" fmla="val -30546"/>
              <a:gd name="adj2" fmla="val -1062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 through</a:t>
            </a:r>
            <a:r>
              <a:rPr lang="en-US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rest props</a:t>
            </a:r>
            <a:endParaRPr lang="en-US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6209637" y="4670822"/>
            <a:ext cx="2246975" cy="510778"/>
          </a:xfrm>
          <a:prstGeom prst="wedgeRoundRectCallout">
            <a:avLst>
              <a:gd name="adj1" fmla="val -63974"/>
              <a:gd name="adj2" fmla="val 136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 </a:t>
            </a:r>
            <a:r>
              <a:rPr lang="en-US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</a:t>
            </a:r>
            <a:endParaRPr lang="en-US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28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Maximize composability </a:t>
            </a:r>
            <a:r>
              <a:rPr lang="en-US" dirty="0"/>
              <a:t>with higher-order functions</a:t>
            </a:r>
          </a:p>
          <a:p>
            <a:r>
              <a:rPr lang="en-US" dirty="0"/>
              <a:t>Wrap the </a:t>
            </a:r>
            <a:r>
              <a:rPr lang="en-US" dirty="0">
                <a:solidFill>
                  <a:schemeClr val="accent1"/>
                </a:solidFill>
              </a:rPr>
              <a:t>display name </a:t>
            </a:r>
            <a:r>
              <a:rPr lang="en-US" dirty="0"/>
              <a:t>for easier debugging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HOC Approaches (2)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41412" y="2622886"/>
            <a:ext cx="9906000" cy="38541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withSubscription(WrappedComponent)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WithSubscription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extends React.Component {</a:t>
            </a:r>
            <a:r>
              <a:rPr lang="en-US" sz="2000" b="1" i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 … */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WithSubscription.displayName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`WithSubscription(${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getDisplayName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(WrappedComponent)})`;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WithSubscription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getDisplayName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(WrappedComponent)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WrappedComponent.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displayName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WrappedComponent.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'Component';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351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use HOCs inside the </a:t>
            </a:r>
            <a:r>
              <a:rPr lang="en-US" dirty="0">
                <a:solidFill>
                  <a:schemeClr val="accent1"/>
                </a:solidFill>
              </a:rPr>
              <a:t>render method </a:t>
            </a:r>
            <a:r>
              <a:rPr lang="en-US" dirty="0"/>
              <a:t>of a component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new class definition </a:t>
            </a:r>
            <a:r>
              <a:rPr lang="en-US" dirty="0"/>
              <a:t>will be created on </a:t>
            </a:r>
            <a:r>
              <a:rPr lang="en-US" dirty="0">
                <a:solidFill>
                  <a:schemeClr val="accent1"/>
                </a:solidFill>
              </a:rPr>
              <a:t>every</a:t>
            </a:r>
            <a:r>
              <a:rPr lang="en-US" dirty="0"/>
              <a:t> rendering</a:t>
            </a:r>
          </a:p>
          <a:p>
            <a:pPr>
              <a:spcBef>
                <a:spcPts val="2400"/>
              </a:spcBef>
            </a:pPr>
            <a:r>
              <a:rPr lang="en-US" dirty="0">
                <a:solidFill>
                  <a:schemeClr val="accent1"/>
                </a:solidFill>
              </a:rPr>
              <a:t>Static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methods</a:t>
            </a:r>
            <a:r>
              <a:rPr lang="en-US" dirty="0"/>
              <a:t> must be </a:t>
            </a:r>
            <a:r>
              <a:rPr lang="en-US" dirty="0">
                <a:solidFill>
                  <a:schemeClr val="accent1"/>
                </a:solidFill>
              </a:rPr>
              <a:t>copied</a:t>
            </a:r>
          </a:p>
          <a:p>
            <a:pPr lvl="1"/>
            <a:r>
              <a:rPr lang="en-US" dirty="0"/>
              <a:t>Or place them </a:t>
            </a:r>
            <a:r>
              <a:rPr lang="en-US" dirty="0">
                <a:solidFill>
                  <a:schemeClr val="accent1"/>
                </a:solidFill>
              </a:rPr>
              <a:t>outside</a:t>
            </a:r>
            <a:r>
              <a:rPr lang="en-US" dirty="0"/>
              <a:t> the 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41412" y="4267200"/>
            <a:ext cx="9906000" cy="22382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hoistNonReactStatic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from '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hoist-non-react-statics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enhance(WrappedComponent)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Enhance extends React.Component {</a:t>
            </a:r>
            <a:r>
              <a:rPr lang="en-US" sz="2000" b="1" i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/*...*/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hoistNonReactStatic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(Enhance, WrappedComponent);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Enhance;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7542212" y="3429000"/>
            <a:ext cx="3259577" cy="510778"/>
          </a:xfrm>
          <a:prstGeom prst="wedgeRoundRectCallout">
            <a:avLst>
              <a:gd name="adj1" fmla="val -35710"/>
              <a:gd name="adj2" fmla="val 1271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external library</a:t>
            </a:r>
            <a:endParaRPr lang="en-US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06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accent1"/>
                </a:solidFill>
              </a:rPr>
              <a:t>HOCs</a:t>
            </a:r>
            <a:r>
              <a:rPr lang="en-US" sz="3200" dirty="0"/>
              <a:t> can be used to </a:t>
            </a:r>
            <a:r>
              <a:rPr lang="en-US" sz="3200" dirty="0">
                <a:solidFill>
                  <a:schemeClr val="accent1"/>
                </a:solidFill>
              </a:rPr>
              <a:t>reduce boilerplate </a:t>
            </a:r>
            <a:r>
              <a:rPr lang="en-US" sz="3200" dirty="0"/>
              <a:t>code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Many libraries use HOCs for </a:t>
            </a:r>
            <a:r>
              <a:rPr lang="en-US" sz="3200" dirty="0">
                <a:solidFill>
                  <a:schemeClr val="accent1"/>
                </a:solidFill>
              </a:rPr>
              <a:t>cross-cutting concerns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Follow the </a:t>
            </a:r>
            <a:r>
              <a:rPr lang="en-US" sz="3200" dirty="0">
                <a:solidFill>
                  <a:schemeClr val="accent1"/>
                </a:solidFill>
              </a:rPr>
              <a:t>best practices </a:t>
            </a:r>
            <a:r>
              <a:rPr lang="en-US" sz="3200" dirty="0"/>
              <a:t>to avoid pitfalls</a:t>
            </a:r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Higher-Order Components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008812" y="1295400"/>
            <a:ext cx="5003176" cy="4767176"/>
            <a:chOff x="7274741" y="1783165"/>
            <a:chExt cx="4634157" cy="4415564"/>
          </a:xfrm>
        </p:grpSpPr>
        <p:pic>
          <p:nvPicPr>
            <p:cNvPr id="13" name="Picture 12">
              <a:hlinkClick r:id="rId4"/>
              <a:extLst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39815" y="1783165"/>
              <a:ext cx="2467918" cy="536932"/>
            </a:xfrm>
            <a:prstGeom prst="roundRect">
              <a:avLst>
                <a:gd name="adj" fmla="val 3250"/>
              </a:avLst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0"/>
            </a:effectLst>
          </p:spPr>
        </p:pic>
        <p:pic>
          <p:nvPicPr>
            <p:cNvPr id="14" name="Picture 13">
              <a:hlinkClick r:id="rId6"/>
              <a:extLst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4741" y="2448642"/>
              <a:ext cx="2801416" cy="653664"/>
            </a:xfrm>
            <a:prstGeom prst="roundRect">
              <a:avLst>
                <a:gd name="adj" fmla="val 4155"/>
              </a:avLst>
            </a:prstGeom>
          </p:spPr>
        </p:pic>
        <p:pic>
          <p:nvPicPr>
            <p:cNvPr id="15" name="Picture 14">
              <a:hlinkClick r:id="rId8"/>
              <a:extLst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6210" y="3230850"/>
              <a:ext cx="1721523" cy="722243"/>
            </a:xfrm>
            <a:prstGeom prst="roundRect">
              <a:avLst>
                <a:gd name="adj" fmla="val 2634"/>
              </a:avLst>
            </a:prstGeom>
          </p:spPr>
        </p:pic>
        <p:pic>
          <p:nvPicPr>
            <p:cNvPr id="16" name="Picture 15">
              <a:hlinkClick r:id="rId10"/>
              <a:extLst/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3230849"/>
              <a:ext cx="2801416" cy="722243"/>
            </a:xfrm>
            <a:prstGeom prst="roundRect">
              <a:avLst>
                <a:gd name="adj" fmla="val 5533"/>
              </a:avLst>
            </a:prstGeom>
          </p:spPr>
        </p:pic>
        <p:pic>
          <p:nvPicPr>
            <p:cNvPr id="17" name="Picture 16">
              <a:hlinkClick r:id="rId12"/>
              <a:extLst/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8024" y="2448641"/>
              <a:ext cx="1720874" cy="653664"/>
            </a:xfrm>
            <a:prstGeom prst="roundRect">
              <a:avLst>
                <a:gd name="adj" fmla="val 3568"/>
              </a:avLst>
            </a:prstGeom>
          </p:spPr>
        </p:pic>
        <p:pic>
          <p:nvPicPr>
            <p:cNvPr id="18" name="Picture 17">
              <a:hlinkClick r:id="rId14"/>
              <a:extLst/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1783165"/>
              <a:ext cx="2070634" cy="536932"/>
            </a:xfrm>
            <a:prstGeom prst="roundRect">
              <a:avLst>
                <a:gd name="adj" fmla="val 3378"/>
              </a:avLst>
            </a:prstGeom>
          </p:spPr>
        </p:pic>
        <p:pic>
          <p:nvPicPr>
            <p:cNvPr id="20" name="Picture 19">
              <a:hlinkClick r:id="rId16"/>
              <a:extLst/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6685" y="4851971"/>
              <a:ext cx="1792213" cy="1346758"/>
            </a:xfrm>
            <a:prstGeom prst="roundRect">
              <a:avLst>
                <a:gd name="adj" fmla="val 3461"/>
              </a:avLst>
            </a:prstGeom>
          </p:spPr>
        </p:pic>
        <p:pic>
          <p:nvPicPr>
            <p:cNvPr id="21" name="Picture 20">
              <a:extLst/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5439" y="4083176"/>
              <a:ext cx="1483459" cy="638712"/>
            </a:xfrm>
            <a:prstGeom prst="roundRect">
              <a:avLst>
                <a:gd name="adj" fmla="val 3586"/>
              </a:avLst>
            </a:prstGeom>
          </p:spPr>
        </p:pic>
        <p:pic>
          <p:nvPicPr>
            <p:cNvPr id="22" name="Picture 21">
              <a:hlinkClick r:id="rId19"/>
              <a:extLst/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6156" y="5604719"/>
              <a:ext cx="2705848" cy="594010"/>
            </a:xfrm>
            <a:prstGeom prst="roundRect">
              <a:avLst>
                <a:gd name="adj" fmla="val 5492"/>
              </a:avLst>
            </a:prstGeom>
          </p:spPr>
        </p:pic>
        <p:pic>
          <p:nvPicPr>
            <p:cNvPr id="24" name="Picture 23">
              <a:hlinkClick r:id="rId21"/>
              <a:extLst/>
            </p:cNvPr>
            <p:cNvPicPr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864468" y="4074432"/>
              <a:ext cx="1433578" cy="647455"/>
            </a:xfrm>
            <a:prstGeom prst="roundRect">
              <a:avLst>
                <a:gd name="adj" fmla="val 4755"/>
              </a:avLst>
            </a:prstGeom>
          </p:spPr>
        </p:pic>
        <p:pic>
          <p:nvPicPr>
            <p:cNvPr id="25" name="Picture 24">
              <a:hlinkClick r:id="rId23"/>
              <a:extLst/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4065688"/>
              <a:ext cx="1462334" cy="656199"/>
            </a:xfrm>
            <a:prstGeom prst="roundRect">
              <a:avLst>
                <a:gd name="adj" fmla="val 6970"/>
              </a:avLst>
            </a:prstGeom>
          </p:spPr>
        </p:pic>
        <p:pic>
          <p:nvPicPr>
            <p:cNvPr id="27" name="Picture 26">
              <a:hlinkClick r:id="rId25"/>
              <a:extLst/>
            </p:cNvPr>
            <p:cNvPicPr>
              <a:picLocks noChangeAspect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6156" y="4866298"/>
              <a:ext cx="2705848" cy="594010"/>
            </a:xfrm>
            <a:prstGeom prst="roundRect">
              <a:avLst>
                <a:gd name="adj" fmla="val 6594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65297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Higher-Order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HOC Overview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Practical Application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Best Practices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Components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 Composition and Decoration</a:t>
            </a:r>
            <a:endParaRPr lang="bg-BG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906" y="2374418"/>
            <a:ext cx="2157412" cy="1968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506" y="2374418"/>
            <a:ext cx="2157412" cy="1968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2438159"/>
            <a:ext cx="3273425" cy="1841500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Notched Right Arrow 25"/>
          <p:cNvSpPr/>
          <p:nvPr/>
        </p:nvSpPr>
        <p:spPr>
          <a:xfrm>
            <a:off x="3960812" y="3130309"/>
            <a:ext cx="609600" cy="457200"/>
          </a:xfrm>
          <a:prstGeom prst="notchedRightArrow">
            <a:avLst/>
          </a:prstGeom>
          <a:solidFill>
            <a:srgbClr val="00B050">
              <a:alpha val="50196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32" name="Notched Right Arrow 31"/>
          <p:cNvSpPr/>
          <p:nvPr/>
        </p:nvSpPr>
        <p:spPr>
          <a:xfrm>
            <a:off x="7542212" y="3130309"/>
            <a:ext cx="609600" cy="457200"/>
          </a:xfrm>
          <a:prstGeom prst="notchedRightArrow">
            <a:avLst/>
          </a:prstGeom>
          <a:solidFill>
            <a:srgbClr val="00B050">
              <a:alpha val="50196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3929353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higher-order functions</a:t>
            </a:r>
            <a:r>
              <a:rPr lang="en-US" dirty="0"/>
              <a:t>" mean?</a:t>
            </a:r>
          </a:p>
          <a:p>
            <a:pPr lvl="1"/>
            <a:r>
              <a:rPr lang="en-US" dirty="0"/>
              <a:t>Take other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functions as argument </a:t>
            </a:r>
            <a:r>
              <a:rPr lang="en-US" dirty="0"/>
              <a:t>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 a function </a:t>
            </a:r>
            <a:r>
              <a:rPr lang="en-US" dirty="0"/>
              <a:t>as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69446" y="2718940"/>
            <a:ext cx="10406566" cy="33770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invokeAll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(functionsArr) {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(let func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of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functionsArr)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func()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>
              <a:spcBef>
                <a:spcPts val="1800"/>
              </a:spcBef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let last = function() {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itchFamily="2" charset="2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console.error("last");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itchFamily="2" charset="2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>
              <a:spcBef>
                <a:spcPts val="1800"/>
              </a:spcBef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invokeAll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 =&gt; console.info('first'), () =&gt; console.warn('second'), last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8571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reducer</a:t>
            </a:r>
            <a:r>
              <a:rPr lang="en-US" dirty="0"/>
              <a:t> applies a function over a sequence of elements to produce a single result, a.k.a.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aggregate function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(</a:t>
            </a:r>
            <a:r>
              <a:rPr lang="en-US" dirty="0"/>
              <a:t>e.g.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max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Reducer Function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69446" y="2514600"/>
            <a:ext cx="10406566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reduce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(arr,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let result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[0];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(let nextElement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of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arr.slice(1))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result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(result, nextElement);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return result;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reduce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([5, 10, 20], (a,b) =&gt; a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b);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// 35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reduce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([5, 10, 20], (a,b) =&gt; a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*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b);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// 1000</a:t>
            </a:r>
          </a:p>
        </p:txBody>
      </p:sp>
    </p:spTree>
    <p:extLst>
      <p:ext uri="{BB962C8B-B14F-4D97-AF65-F5344CB8AC3E}">
        <p14:creationId xmlns:p14="http://schemas.microsoft.com/office/powerpoint/2010/main" val="61346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higher-order component </a:t>
            </a:r>
            <a:r>
              <a:rPr lang="en-US" dirty="0"/>
              <a:t>(HOC) is a function that </a:t>
            </a:r>
            <a:r>
              <a:rPr lang="en-US" dirty="0">
                <a:solidFill>
                  <a:schemeClr val="accent1"/>
                </a:solidFill>
              </a:rPr>
              <a:t>takes a component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returns</a:t>
            </a:r>
            <a:r>
              <a:rPr lang="en-US" dirty="0"/>
              <a:t> a new </a:t>
            </a:r>
            <a:r>
              <a:rPr lang="en-US" dirty="0">
                <a:solidFill>
                  <a:schemeClr val="accent1"/>
                </a:solidFill>
              </a:rPr>
              <a:t>enhanced component</a:t>
            </a:r>
          </a:p>
          <a:p>
            <a:pPr lvl="1"/>
            <a:r>
              <a:rPr lang="en-US" dirty="0"/>
              <a:t>An advanced </a:t>
            </a:r>
            <a:r>
              <a:rPr lang="en-US" dirty="0">
                <a:solidFill>
                  <a:schemeClr val="accent1"/>
                </a:solidFill>
              </a:rPr>
              <a:t>composition pattern</a:t>
            </a:r>
          </a:p>
          <a:p>
            <a:pPr lvl="1"/>
            <a:r>
              <a:rPr lang="en-US" dirty="0"/>
              <a:t>Used by most third-party libraries (</a:t>
            </a:r>
            <a:r>
              <a:rPr lang="en-US" dirty="0">
                <a:solidFill>
                  <a:schemeClr val="accent1"/>
                </a:solidFill>
              </a:rPr>
              <a:t>Redux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Relay</a:t>
            </a:r>
            <a:r>
              <a:rPr lang="en-US" dirty="0"/>
              <a:t>, etc.)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Components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4" y="4953110"/>
            <a:ext cx="5333998" cy="1295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951120" y="4114800"/>
            <a:ext cx="10286585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BoundForm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withBinding(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values);</a:t>
            </a:r>
          </a:p>
        </p:txBody>
      </p:sp>
    </p:spTree>
    <p:extLst>
      <p:ext uri="{BB962C8B-B14F-4D97-AF65-F5344CB8AC3E}">
        <p14:creationId xmlns:p14="http://schemas.microsoft.com/office/powerpoint/2010/main" val="391860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of component lifecycle events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HOC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69446" y="2179587"/>
            <a:ext cx="10558966" cy="39926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logged(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WrappedComponent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return class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extends React.Component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componentDidMount()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console.log(`${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WrappedComponent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.displayName} mounted`);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render()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return &lt;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WrappedComponent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{...this.props} /&gt;;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24605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Greater </a:t>
            </a:r>
            <a:r>
              <a:rPr lang="en-US" dirty="0">
                <a:solidFill>
                  <a:schemeClr val="accent1"/>
                </a:solidFill>
              </a:rPr>
              <a:t>code reuse</a:t>
            </a:r>
          </a:p>
          <a:p>
            <a:r>
              <a:rPr lang="en-US" dirty="0"/>
              <a:t>Reduced </a:t>
            </a:r>
            <a:r>
              <a:rPr lang="en-US" dirty="0">
                <a:solidFill>
                  <a:schemeClr val="accent1"/>
                </a:solidFill>
              </a:rPr>
              <a:t>boilerplate</a:t>
            </a:r>
          </a:p>
          <a:p>
            <a:r>
              <a:rPr lang="en-US" dirty="0"/>
              <a:t>Easily handle </a:t>
            </a:r>
            <a:r>
              <a:rPr lang="en-US" dirty="0">
                <a:solidFill>
                  <a:schemeClr val="accent1"/>
                </a:solidFill>
              </a:rPr>
              <a:t>cross-cutting concerns</a:t>
            </a:r>
          </a:p>
          <a:p>
            <a:pPr>
              <a:spcBef>
                <a:spcPts val="2400"/>
              </a:spcBef>
            </a:pPr>
            <a:r>
              <a:rPr lang="en-US" dirty="0"/>
              <a:t>Commonly used for:</a:t>
            </a:r>
          </a:p>
          <a:p>
            <a:pPr lvl="1"/>
            <a:r>
              <a:rPr lang="en-US" dirty="0"/>
              <a:t>Managing </a:t>
            </a:r>
            <a:r>
              <a:rPr lang="en-US" dirty="0">
                <a:solidFill>
                  <a:schemeClr val="accent1"/>
                </a:solidFill>
              </a:rPr>
              <a:t>form input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Binding</a:t>
            </a:r>
            <a:r>
              <a:rPr lang="en-US" dirty="0"/>
              <a:t> component props to </a:t>
            </a:r>
            <a:r>
              <a:rPr lang="en-US" dirty="0">
                <a:solidFill>
                  <a:schemeClr val="accent1"/>
                </a:solidFill>
              </a:rPr>
              <a:t>business logic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Automating</a:t>
            </a:r>
            <a:r>
              <a:rPr lang="en-US" dirty="0"/>
              <a:t> repetitive tasks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2" y="1600200"/>
            <a:ext cx="3011488" cy="1808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http://icons.iconarchive.com/icons/iconshock/real-vista-data/256/objects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812" y="3581400"/>
            <a:ext cx="2292717" cy="229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1956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1099</TotalTime>
  <Words>1213</Words>
  <Application>Microsoft Office PowerPoint</Application>
  <PresentationFormat>Custom</PresentationFormat>
  <Paragraphs>225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SoftUni 16x9</vt:lpstr>
      <vt:lpstr>Higher Order Components</vt:lpstr>
      <vt:lpstr>Table of Contents</vt:lpstr>
      <vt:lpstr>Have a Question?</vt:lpstr>
      <vt:lpstr>Higher-Order Components</vt:lpstr>
      <vt:lpstr>Higher-Order Functions </vt:lpstr>
      <vt:lpstr>Example: Reducer Function</vt:lpstr>
      <vt:lpstr>Higher-Order Components</vt:lpstr>
      <vt:lpstr>HOC Example</vt:lpstr>
      <vt:lpstr>Advantages</vt:lpstr>
      <vt:lpstr>Practical Application</vt:lpstr>
      <vt:lpstr>Composing Style – AJAX Preloader</vt:lpstr>
      <vt:lpstr>Composing Routing – Authorized Routes</vt:lpstr>
      <vt:lpstr>Composing State Management</vt:lpstr>
      <vt:lpstr>Best Practices</vt:lpstr>
      <vt:lpstr>HOC Approaches</vt:lpstr>
      <vt:lpstr>HOC Approaches (2)</vt:lpstr>
      <vt:lpstr>Caveats</vt:lpstr>
      <vt:lpstr>Summary</vt:lpstr>
      <vt:lpstr>Higher-Order Components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Higher-Order Components</dc:title>
  <dc:subject>Software Development Course</dc:subject>
  <dc:creator>Software University Foundation</dc:creator>
  <cp:keywords>SoftUni, Software University, programming, software development, software engineering, course, javascript, react, redux, web</cp:keywords>
  <dc:description>Software University Foundation - http://softuni.foundation/</dc:description>
  <cp:lastModifiedBy>Viktor Kostadinov</cp:lastModifiedBy>
  <cp:revision>73</cp:revision>
  <dcterms:created xsi:type="dcterms:W3CDTF">2014-01-02T17:00:34Z</dcterms:created>
  <dcterms:modified xsi:type="dcterms:W3CDTF">2018-07-02T17:28:13Z</dcterms:modified>
  <cp:category>programming; computer programming; software development, javascript, web, react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