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</p:sldMasterIdLst>
  <p:notesMasterIdLst>
    <p:notesMasterId r:id="rId30"/>
  </p:notesMasterIdLst>
  <p:handoutMasterIdLst>
    <p:handoutMasterId r:id="rId31"/>
  </p:handoutMasterIdLst>
  <p:sldIdLst>
    <p:sldId id="569" r:id="rId4"/>
    <p:sldId id="572" r:id="rId5"/>
    <p:sldId id="568" r:id="rId6"/>
    <p:sldId id="592" r:id="rId7"/>
    <p:sldId id="593" r:id="rId8"/>
    <p:sldId id="594" r:id="rId9"/>
    <p:sldId id="595" r:id="rId10"/>
    <p:sldId id="589" r:id="rId11"/>
    <p:sldId id="557" r:id="rId12"/>
    <p:sldId id="558" r:id="rId13"/>
    <p:sldId id="559" r:id="rId14"/>
    <p:sldId id="597" r:id="rId15"/>
    <p:sldId id="561" r:id="rId16"/>
    <p:sldId id="562" r:id="rId17"/>
    <p:sldId id="563" r:id="rId18"/>
    <p:sldId id="564" r:id="rId19"/>
    <p:sldId id="575" r:id="rId20"/>
    <p:sldId id="578" r:id="rId21"/>
    <p:sldId id="590" r:id="rId22"/>
    <p:sldId id="598" r:id="rId23"/>
    <p:sldId id="599" r:id="rId24"/>
    <p:sldId id="600" r:id="rId25"/>
    <p:sldId id="601" r:id="rId26"/>
    <p:sldId id="591" r:id="rId27"/>
    <p:sldId id="596" r:id="rId28"/>
    <p:sldId id="571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5C7F54C-F299-4DCF-AAB5-B9F6BD70EC36}">
          <p14:sldIdLst>
            <p14:sldId id="569"/>
            <p14:sldId id="572"/>
            <p14:sldId id="568"/>
          </p14:sldIdLst>
        </p14:section>
        <p14:section name="Templating Concepts" id="{74A4E8B0-DAFF-4E55-85E8-261A440D3AB9}">
          <p14:sldIdLst>
            <p14:sldId id="592"/>
            <p14:sldId id="593"/>
            <p14:sldId id="594"/>
            <p14:sldId id="595"/>
          </p14:sldIdLst>
        </p14:section>
        <p14:section name="View Engines" id="{F4DB921E-3ABD-4AB1-91F6-D0BD57F9994F}">
          <p14:sldIdLst>
            <p14:sldId id="589"/>
            <p14:sldId id="557"/>
            <p14:sldId id="558"/>
            <p14:sldId id="559"/>
            <p14:sldId id="597"/>
            <p14:sldId id="561"/>
            <p14:sldId id="562"/>
            <p14:sldId id="563"/>
            <p14:sldId id="564"/>
            <p14:sldId id="575"/>
            <p14:sldId id="578"/>
            <p14:sldId id="590"/>
            <p14:sldId id="598"/>
            <p14:sldId id="599"/>
            <p14:sldId id="600"/>
            <p14:sldId id="601"/>
          </p14:sldIdLst>
        </p14:section>
        <p14:section name="Summary" id="{409D853D-9C21-47FC-8CB9-74BBA9D0C917}">
          <p14:sldIdLst>
            <p14:sldId id="591"/>
            <p14:sldId id="596"/>
            <p14:sldId id="5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100" d="100"/>
          <a:sy n="100" d="100"/>
        </p:scale>
        <p:origin x="9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05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7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E4653-36E4-4D30-85AE-8D71114343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6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9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7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55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75003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573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131657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4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30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8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64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5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1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61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12189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3BE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Questions?</a:t>
            </a:r>
            <a:endParaRPr kumimoji="0" lang="en-US" sz="6600" b="1" i="0" u="none" strike="noStrike" kern="1200" cap="none" spc="150" normalizeH="0" baseline="0" noProof="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3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70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  <p:sldLayoutId id="2147483683" r:id="rId10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2788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s://www.liebherr.com/en/deu/start/start-page.html" TargetMode="External"/><Relationship Id="rId26" Type="http://schemas.openxmlformats.org/officeDocument/2006/relationships/hyperlink" Target="https://softuni.bg/trainings/courses/" TargetMode="External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png"/><Relationship Id="rId11" Type="http://schemas.openxmlformats.org/officeDocument/2006/relationships/hyperlink" Target="http://xs-software.com/" TargetMode="External"/><Relationship Id="rId24" Type="http://schemas.openxmlformats.org/officeDocument/2006/relationships/hyperlink" Target="http://smartit.bg/" TargetMode="External"/><Relationship Id="rId5" Type="http://schemas.openxmlformats.org/officeDocument/2006/relationships/hyperlink" Target="http://www.softwaregroup-bg.com/" TargetMode="External"/><Relationship Id="rId15" Type="http://schemas.openxmlformats.org/officeDocument/2006/relationships/hyperlink" Target="https://aeternity.com/" TargetMode="External"/><Relationship Id="rId23" Type="http://schemas.openxmlformats.org/officeDocument/2006/relationships/image" Target="../media/image39.png"/><Relationship Id="rId10" Type="http://schemas.openxmlformats.org/officeDocument/2006/relationships/image" Target="../media/image32.png"/><Relationship Id="rId19" Type="http://schemas.openxmlformats.org/officeDocument/2006/relationships/image" Target="../media/image37.jpeg"/><Relationship Id="rId4" Type="http://schemas.openxmlformats.org/officeDocument/2006/relationships/image" Target="../media/image29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4.png"/><Relationship Id="rId22" Type="http://schemas.openxmlformats.org/officeDocument/2006/relationships/hyperlink" Target="https://www.sbtech.com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View Engines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Generated HTML and Templating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887569" y="3963164"/>
            <a:ext cx="195290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latin typeface="Calibri"/>
              </a:rPr>
              <a:t>View Engines</a:t>
            </a:r>
            <a:endParaRPr kumimoji="0" lang="en-US" sz="2400" b="1" i="0" u="none" strike="noStrike" kern="1200" cap="none" spc="50" normalizeH="0" baseline="0" noProof="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7688" y="4038600"/>
            <a:ext cx="2908724" cy="2276894"/>
          </a:xfrm>
          <a:prstGeom prst="rect">
            <a:avLst/>
          </a:prstGeom>
        </p:spPr>
      </p:pic>
      <p:pic>
        <p:nvPicPr>
          <p:cNvPr id="21" name="Picture 20">
            <a:extLst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3" y="3011763"/>
            <a:ext cx="2393442" cy="23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Pug is a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  <a:r>
              <a:rPr lang="en-US" dirty="0"/>
              <a:t> view engine</a:t>
            </a:r>
          </a:p>
          <a:p>
            <a:pPr lvl="1"/>
            <a:r>
              <a:rPr lang="en-US" dirty="0"/>
              <a:t>Produces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as a result</a:t>
            </a:r>
          </a:p>
          <a:p>
            <a:pPr lvl="1"/>
            <a:r>
              <a:rPr lang="en-US" dirty="0"/>
              <a:t>Can be parsed: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Manually</a:t>
            </a:r>
            <a:r>
              <a:rPr lang="en-US" dirty="0"/>
              <a:t> (using CMD/Terminal commands)</a:t>
            </a:r>
          </a:p>
          <a:p>
            <a:pPr lvl="2"/>
            <a:r>
              <a:rPr lang="en-US" dirty="0"/>
              <a:t>Automatically using a </a:t>
            </a:r>
            <a:r>
              <a:rPr lang="en-US" dirty="0">
                <a:solidFill>
                  <a:schemeClr val="accent1"/>
                </a:solidFill>
              </a:rPr>
              <a:t>task runner </a:t>
            </a:r>
            <a:r>
              <a:rPr lang="en-US" dirty="0"/>
              <a:t>or </a:t>
            </a:r>
            <a:r>
              <a:rPr lang="en-US" dirty="0">
                <a:solidFill>
                  <a:schemeClr val="accent1"/>
                </a:solidFill>
              </a:rPr>
              <a:t>framework</a:t>
            </a:r>
            <a:r>
              <a:rPr lang="en-US" dirty="0"/>
              <a:t> like Express</a:t>
            </a:r>
          </a:p>
          <a:p>
            <a:r>
              <a:rPr lang="en-US" dirty="0"/>
              <a:t>Pug is more </a:t>
            </a:r>
            <a:r>
              <a:rPr lang="en-US" dirty="0">
                <a:solidFill>
                  <a:schemeClr val="accent1"/>
                </a:solidFill>
              </a:rPr>
              <a:t>expressive</a:t>
            </a:r>
            <a:r>
              <a:rPr lang="en-US" dirty="0"/>
              <a:t> and dynamic than HTML</a:t>
            </a:r>
          </a:p>
          <a:p>
            <a:pPr lvl="1"/>
            <a:r>
              <a:rPr lang="en-US" dirty="0"/>
              <a:t>Pug template can be </a:t>
            </a:r>
            <a:r>
              <a:rPr lang="en-US" dirty="0">
                <a:solidFill>
                  <a:schemeClr val="accent1"/>
                </a:solidFill>
              </a:rPr>
              <a:t>parsed</a:t>
            </a:r>
            <a:r>
              <a:rPr lang="en-US" dirty="0"/>
              <a:t> based on JS models or conditionals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Pug Template Engine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3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Install Pug with Node.js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Pug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30509" y="2545108"/>
            <a:ext cx="507810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</a:rPr>
              <a:t>npm </a:t>
            </a:r>
            <a:r>
              <a:rPr lang="en-US" sz="2200" noProof="1">
                <a:solidFill>
                  <a:schemeClr val="tx1"/>
                </a:solidFill>
              </a:rPr>
              <a:t>install</a:t>
            </a:r>
            <a:r>
              <a:rPr lang="en-US" noProof="1">
                <a:solidFill>
                  <a:schemeClr val="tx1"/>
                </a:solidFill>
              </a:rPr>
              <a:t> pug -g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30508" y="4905850"/>
            <a:ext cx="507810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sv-SE" sz="2200" dirty="0">
                <a:solidFill>
                  <a:schemeClr val="tx1"/>
                </a:solidFill>
              </a:rPr>
              <a:t>ul</a:t>
            </a:r>
          </a:p>
          <a:p>
            <a:r>
              <a:rPr lang="sv-SE" sz="2200" dirty="0">
                <a:solidFill>
                  <a:schemeClr val="tx1"/>
                </a:solidFill>
              </a:rPr>
              <a:t>  </a:t>
            </a:r>
            <a:r>
              <a:rPr lang="sv-SE" sz="2200" dirty="0">
                <a:solidFill>
                  <a:schemeClr val="accent1"/>
                </a:solidFill>
              </a:rPr>
              <a:t>each</a:t>
            </a:r>
            <a:r>
              <a:rPr lang="sv-SE" sz="2200" dirty="0">
                <a:solidFill>
                  <a:schemeClr val="tx1"/>
                </a:solidFill>
              </a:rPr>
              <a:t> val </a:t>
            </a:r>
            <a:r>
              <a:rPr lang="sv-SE" sz="2200" dirty="0">
                <a:solidFill>
                  <a:schemeClr val="accent1"/>
                </a:solidFill>
              </a:rPr>
              <a:t>in</a:t>
            </a:r>
            <a:r>
              <a:rPr lang="sv-SE" sz="2200" dirty="0">
                <a:solidFill>
                  <a:schemeClr val="tx1"/>
                </a:solidFill>
              </a:rPr>
              <a:t> [1, 2, 3, 4, 5]</a:t>
            </a:r>
          </a:p>
          <a:p>
            <a:r>
              <a:rPr lang="sv-SE" sz="2200" dirty="0">
                <a:solidFill>
                  <a:schemeClr val="tx1"/>
                </a:solidFill>
              </a:rPr>
              <a:t>    </a:t>
            </a:r>
            <a:r>
              <a:rPr lang="sv-SE" sz="2200" dirty="0">
                <a:solidFill>
                  <a:schemeClr val="accent1"/>
                </a:solidFill>
              </a:rPr>
              <a:t>li=</a:t>
            </a:r>
            <a:r>
              <a:rPr lang="sv-SE" sz="2200" dirty="0">
                <a:solidFill>
                  <a:schemeClr val="tx1"/>
                </a:solidFill>
              </a:rPr>
              <a:t> 'Item ' + val</a:t>
            </a:r>
            <a:endParaRPr lang="it-IT" sz="2200" dirty="0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30509" y="3078932"/>
            <a:ext cx="507810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</a:rPr>
              <a:t>npm </a:t>
            </a:r>
            <a:r>
              <a:rPr lang="en-US" sz="2200" noProof="1">
                <a:solidFill>
                  <a:schemeClr val="tx1"/>
                </a:solidFill>
              </a:rPr>
              <a:t>install</a:t>
            </a:r>
            <a:r>
              <a:rPr lang="en-US" noProof="1">
                <a:solidFill>
                  <a:schemeClr val="tx1"/>
                </a:solidFill>
              </a:rPr>
              <a:t> pug-cli -g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478257" y="4167187"/>
            <a:ext cx="50781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tx1"/>
                </a:solidFill>
              </a:rPr>
              <a:t>&lt;ul&gt;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1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2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3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4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5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&lt;/ul&gt;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478256" y="2545108"/>
            <a:ext cx="507810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pug </a:t>
            </a:r>
            <a:r>
              <a:rPr lang="en-US" sz="2200" noProof="1">
                <a:solidFill>
                  <a:schemeClr val="tx1"/>
                </a:solidFill>
              </a:rPr>
              <a:t>index</a:t>
            </a:r>
            <a:r>
              <a:rPr lang="en-US" noProof="1">
                <a:solidFill>
                  <a:schemeClr val="tx1"/>
                </a:solidFill>
              </a:rPr>
              <a:t>.pug 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970212" y="1918517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Install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PUG</a:t>
            </a:r>
            <a:endParaRPr lang="bg-BG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955729" y="4315411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index.pug</a:t>
            </a:r>
            <a:endParaRPr lang="en-US" noProof="1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031543" y="1874815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endParaRPr lang="en-US" noProof="1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031543" y="3589356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endParaRPr lang="en-US" noProof="1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3" grpId="0" animBg="1"/>
      <p:bldP spid="9" grpId="0" animBg="1"/>
      <p:bldP spid="12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Omit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opening</a:t>
            </a:r>
            <a:r>
              <a:rPr lang="en-US" dirty="0"/>
              <a:t> and closing </a:t>
            </a:r>
            <a:r>
              <a:rPr lang="en-US" dirty="0">
                <a:solidFill>
                  <a:schemeClr val="accent1"/>
                </a:solidFill>
              </a:rPr>
              <a:t>tags </a:t>
            </a:r>
            <a:r>
              <a:rPr lang="en-US" dirty="0"/>
              <a:t>and their </a:t>
            </a:r>
            <a:r>
              <a:rPr lang="en-US" dirty="0">
                <a:solidFill>
                  <a:schemeClr val="accent1"/>
                </a:solidFill>
              </a:rPr>
              <a:t>brackets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IDs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classes</a:t>
            </a:r>
            <a:r>
              <a:rPr lang="en-US" dirty="0"/>
              <a:t> are set as in </a:t>
            </a:r>
            <a:r>
              <a:rPr lang="en-US" dirty="0">
                <a:solidFill>
                  <a:schemeClr val="accent1"/>
                </a:solidFill>
              </a:rPr>
              <a:t>CSS</a:t>
            </a:r>
            <a:r>
              <a:rPr lang="en-US" dirty="0"/>
              <a:t> selectors #id and .class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Pug Tags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5531" y="3175576"/>
            <a:ext cx="365159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accent1"/>
                </a:solidFill>
              </a:rPr>
              <a:t>#wrapper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table</a:t>
            </a:r>
            <a:r>
              <a:rPr lang="it-IT" sz="2200" dirty="0">
                <a:solidFill>
                  <a:schemeClr val="accent1"/>
                </a:solidFill>
              </a:rPr>
              <a:t>.special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tr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th Header 1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th Header 2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tr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td Data 1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td Data 2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160771" y="2590800"/>
            <a:ext cx="526919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100" dirty="0">
                <a:solidFill>
                  <a:schemeClr val="tx1"/>
                </a:solidFill>
              </a:rPr>
              <a:t>&lt;div </a:t>
            </a:r>
            <a:r>
              <a:rPr lang="it-IT" sz="2100" dirty="0">
                <a:solidFill>
                  <a:schemeClr val="accent1"/>
                </a:solidFill>
              </a:rPr>
              <a:t>id</a:t>
            </a:r>
            <a:r>
              <a:rPr lang="it-IT" sz="2100" dirty="0">
                <a:solidFill>
                  <a:schemeClr val="tx1"/>
                </a:solidFill>
              </a:rPr>
              <a:t>="</a:t>
            </a:r>
            <a:r>
              <a:rPr lang="it-IT" sz="2100" dirty="0">
                <a:solidFill>
                  <a:schemeClr val="accent1"/>
                </a:solidFill>
              </a:rPr>
              <a:t>wrapper</a:t>
            </a:r>
            <a:r>
              <a:rPr lang="it-IT" sz="2100" dirty="0">
                <a:solidFill>
                  <a:schemeClr val="tx1"/>
                </a:solidFill>
              </a:rPr>
              <a:t>"&gt;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&lt;table </a:t>
            </a:r>
            <a:r>
              <a:rPr lang="it-IT" sz="2100" dirty="0">
                <a:solidFill>
                  <a:schemeClr val="accent1"/>
                </a:solidFill>
              </a:rPr>
              <a:t>class</a:t>
            </a:r>
            <a:r>
              <a:rPr lang="it-IT" sz="2100" dirty="0">
                <a:solidFill>
                  <a:schemeClr val="tx1"/>
                </a:solidFill>
              </a:rPr>
              <a:t>="</a:t>
            </a:r>
            <a:r>
              <a:rPr lang="it-IT" sz="2100" dirty="0">
                <a:solidFill>
                  <a:schemeClr val="accent1"/>
                </a:solidFill>
              </a:rPr>
              <a:t>special</a:t>
            </a:r>
            <a:r>
              <a:rPr lang="it-IT" sz="2100" dirty="0">
                <a:solidFill>
                  <a:schemeClr val="tx1"/>
                </a:solidFill>
              </a:rPr>
              <a:t>"&gt;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&lt;tr&gt;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  &lt;th&gt;Header 1&lt;/th&gt;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  &lt;th&gt;Header 2&lt;/th&gt;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&lt;/tr&gt;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&lt;tr&gt;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  &lt;td&gt;Data 1&lt;/td&gt;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  &lt;td&gt;Data 2&lt;/td&gt;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&lt;/tr&gt;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&lt;/table&gt;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570760" y="4423559"/>
            <a:ext cx="1447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Pug Attributes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5612" y="2601248"/>
            <a:ext cx="4495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tx1"/>
                </a:solidFill>
              </a:rPr>
              <a:t>#wrapper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h1#logo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a</a:t>
            </a:r>
            <a:r>
              <a:rPr lang="it-IT" sz="2200" dirty="0">
                <a:solidFill>
                  <a:schemeClr val="accent1"/>
                </a:solidFill>
              </a:rPr>
              <a:t>(href='</a:t>
            </a:r>
            <a:r>
              <a:rPr lang="en-US" sz="2200" noProof="1">
                <a:solidFill>
                  <a:schemeClr val="accent1"/>
                </a:solidFill>
              </a:rPr>
              <a:t>…</a:t>
            </a:r>
            <a:r>
              <a:rPr lang="it-IT" sz="2200" dirty="0">
                <a:solidFill>
                  <a:schemeClr val="accent1"/>
                </a:solidFill>
              </a:rPr>
              <a:t>')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noProof="1">
                <a:solidFill>
                  <a:schemeClr val="tx1"/>
                </a:solidFill>
              </a:rPr>
              <a:t>img</a:t>
            </a:r>
            <a:r>
              <a:rPr lang="en-US" sz="2200" noProof="1">
                <a:solidFill>
                  <a:schemeClr val="accent1"/>
                </a:solidFill>
              </a:rPr>
              <a:t>(src='…', alt='…')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nav#main-nav: ul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li.nav-item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noProof="1">
                <a:solidFill>
                  <a:schemeClr val="tx1"/>
                </a:solidFill>
              </a:rPr>
              <a:t>a</a:t>
            </a:r>
            <a:r>
              <a:rPr lang="en-US" sz="2200" noProof="1">
                <a:solidFill>
                  <a:schemeClr val="accent1"/>
                </a:solidFill>
              </a:rPr>
              <a:t>(href='…')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704012" y="1416308"/>
            <a:ext cx="504096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tx1"/>
                </a:solidFill>
              </a:rPr>
              <a:t>&lt;div id="wrapper"&gt;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&lt;h1 id="logo"&gt;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&lt;a </a:t>
            </a:r>
            <a:r>
              <a:rPr lang="it-IT" sz="2200" dirty="0">
                <a:solidFill>
                  <a:schemeClr val="accent1"/>
                </a:solidFill>
              </a:rPr>
              <a:t>href="..."</a:t>
            </a:r>
            <a:r>
              <a:rPr lang="it-IT" sz="2200" dirty="0">
                <a:solidFill>
                  <a:schemeClr val="tx1"/>
                </a:solidFill>
              </a:rPr>
              <a:t>&gt;       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&lt;img </a:t>
            </a:r>
            <a:r>
              <a:rPr lang="it-IT" sz="2200" dirty="0">
                <a:solidFill>
                  <a:schemeClr val="accent1"/>
                </a:solidFill>
              </a:rPr>
              <a:t>src="..."</a:t>
            </a:r>
            <a:r>
              <a:rPr lang="it-IT" sz="2200" dirty="0">
                <a:solidFill>
                  <a:schemeClr val="tx1"/>
                </a:solidFill>
              </a:rPr>
              <a:t>/&gt;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&lt;/a&gt;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&lt;/h1&gt;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&lt;nav id="main-nav"&gt;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&lt;ul&gt;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&lt;li class="nav-item"&gt;  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  &lt;a </a:t>
            </a:r>
            <a:r>
              <a:rPr lang="it-IT" sz="2200" dirty="0">
                <a:solidFill>
                  <a:schemeClr val="accent1"/>
                </a:solidFill>
              </a:rPr>
              <a:t>href="..."</a:t>
            </a:r>
            <a:r>
              <a:rPr lang="it-IT" sz="2200" dirty="0">
                <a:solidFill>
                  <a:schemeClr val="tx1"/>
                </a:solidFill>
              </a:rPr>
              <a:t>&gt;...&lt;/a&gt;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&lt;/ul&gt;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&lt;/nav&gt;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103812" y="3679954"/>
            <a:ext cx="1447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370012" y="1715555"/>
            <a:ext cx="4267200" cy="479355"/>
          </a:xfrm>
          <a:prstGeom prst="wedgeRoundRectCallout">
            <a:avLst>
              <a:gd name="adj1" fmla="val -17999"/>
              <a:gd name="adj2" fmla="val 2761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Surrounded by </a:t>
            </a:r>
            <a:r>
              <a:rPr lang="en-US" sz="2800" b="1" dirty="0">
                <a:solidFill>
                  <a:schemeClr val="accent1"/>
                </a:solidFill>
              </a:rPr>
              <a:t>brackets</a:t>
            </a:r>
            <a:endParaRPr lang="bg-BG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1630831" y="5640943"/>
            <a:ext cx="3745562" cy="578882"/>
          </a:xfrm>
          <a:prstGeom prst="wedgeRoundRectCallout">
            <a:avLst>
              <a:gd name="adj1" fmla="val 17395"/>
              <a:gd name="adj2" fmla="val -318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Separate by </a:t>
            </a:r>
            <a:r>
              <a:rPr lang="en-US" sz="2800" b="1" dirty="0">
                <a:solidFill>
                  <a:schemeClr val="accent1"/>
                </a:solidFill>
              </a:rPr>
              <a:t>comma</a:t>
            </a:r>
            <a:endParaRPr lang="bg-BG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0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3" y="758544"/>
            <a:ext cx="8824404" cy="1297037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Pug can </a:t>
            </a:r>
            <a:r>
              <a:rPr lang="en-US" dirty="0">
                <a:solidFill>
                  <a:schemeClr val="accent1"/>
                </a:solidFill>
              </a:rPr>
              <a:t>generate</a:t>
            </a:r>
            <a:r>
              <a:rPr lang="en-US" dirty="0"/>
              <a:t> markup, using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i.e. given an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/>
              <a:t> of items, put them into a </a:t>
            </a:r>
            <a:r>
              <a:rPr lang="en-US" dirty="0">
                <a:solidFill>
                  <a:schemeClr val="accent1"/>
                </a:solidFill>
              </a:rPr>
              <a:t>table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Pug Models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78345" y="3124200"/>
            <a:ext cx="426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000" dirty="0">
                <a:solidFill>
                  <a:schemeClr val="tx1"/>
                </a:solidFill>
              </a:rPr>
              <a:t>#wrapper</a:t>
            </a:r>
          </a:p>
          <a:p>
            <a:r>
              <a:rPr lang="it-IT" sz="2000" dirty="0">
                <a:solidFill>
                  <a:schemeClr val="tx1"/>
                </a:solidFill>
              </a:rPr>
              <a:t>h1#logo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a(href='...')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</a:t>
            </a:r>
            <a:r>
              <a:rPr lang="it-IT" sz="2000" dirty="0">
                <a:solidFill>
                  <a:schemeClr val="accent1"/>
                </a:solidFill>
              </a:rPr>
              <a:t>= title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nav#main-nav: ul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each item in nav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li.nav-item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  a(href= </a:t>
            </a:r>
            <a:r>
              <a:rPr lang="it-IT" sz="2000" dirty="0">
                <a:solidFill>
                  <a:schemeClr val="accent1"/>
                </a:solidFill>
              </a:rPr>
              <a:t>item.url</a:t>
            </a:r>
            <a:r>
              <a:rPr lang="it-IT" sz="2000" dirty="0">
                <a:solidFill>
                  <a:schemeClr val="tx1"/>
                </a:solidFill>
              </a:rPr>
              <a:t>) 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    = </a:t>
            </a:r>
            <a:r>
              <a:rPr lang="it-IT" sz="2000" dirty="0">
                <a:solidFill>
                  <a:schemeClr val="accent1"/>
                </a:solidFill>
              </a:rPr>
              <a:t>item.title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362110" y="1981200"/>
            <a:ext cx="5421369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000" dirty="0">
                <a:solidFill>
                  <a:schemeClr val="tx1"/>
                </a:solidFill>
              </a:rPr>
              <a:t>&lt;div id="wrapper"&gt;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&lt;h1 id="logo"&gt;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&lt;a href="..."&gt;</a:t>
            </a:r>
            <a:r>
              <a:rPr lang="it-IT" sz="2000" dirty="0">
                <a:solidFill>
                  <a:schemeClr val="accent1"/>
                </a:solidFill>
              </a:rPr>
              <a:t>Lorem ipsum</a:t>
            </a:r>
            <a:r>
              <a:rPr lang="it-IT" sz="2000" dirty="0">
                <a:solidFill>
                  <a:schemeClr val="tx1"/>
                </a:solidFill>
              </a:rPr>
              <a:t>&lt;/a&gt;   &lt;/h1&gt;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&lt;nav id="main-nav"&gt;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&lt;ul&gt;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&lt;li class="nav-item"&gt;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&lt;a href="</a:t>
            </a:r>
            <a:r>
              <a:rPr lang="it-IT" sz="2000" dirty="0">
                <a:solidFill>
                  <a:schemeClr val="accent1"/>
                </a:solidFill>
              </a:rPr>
              <a:t>#home</a:t>
            </a:r>
            <a:r>
              <a:rPr lang="it-IT" sz="2000" dirty="0">
                <a:solidFill>
                  <a:schemeClr val="tx1"/>
                </a:solidFill>
              </a:rPr>
              <a:t>"&gt;</a:t>
            </a:r>
            <a:r>
              <a:rPr lang="it-IT" sz="2000" dirty="0">
                <a:solidFill>
                  <a:schemeClr val="accent1"/>
                </a:solidFill>
              </a:rPr>
              <a:t>Home</a:t>
            </a:r>
            <a:r>
              <a:rPr lang="it-IT" sz="2000" dirty="0">
                <a:solidFill>
                  <a:schemeClr val="tx1"/>
                </a:solidFill>
              </a:rPr>
              <a:t>&lt;/a&gt;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&lt;li class="nav-item"&gt;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&lt;a href="</a:t>
            </a:r>
            <a:r>
              <a:rPr lang="it-IT" sz="2000" dirty="0">
                <a:solidFill>
                  <a:schemeClr val="accent1"/>
                </a:solidFill>
              </a:rPr>
              <a:t>#about</a:t>
            </a:r>
            <a:r>
              <a:rPr lang="it-IT" sz="2000" dirty="0">
                <a:solidFill>
                  <a:schemeClr val="tx1"/>
                </a:solidFill>
              </a:rPr>
              <a:t>"&gt;</a:t>
            </a:r>
            <a:r>
              <a:rPr lang="it-IT" sz="2000" dirty="0">
                <a:solidFill>
                  <a:schemeClr val="accent1"/>
                </a:solidFill>
              </a:rPr>
              <a:t>About</a:t>
            </a:r>
            <a:r>
              <a:rPr lang="it-IT" sz="2000" dirty="0">
                <a:solidFill>
                  <a:schemeClr val="tx1"/>
                </a:solidFill>
              </a:rPr>
              <a:t>&lt;/a&gt;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&lt;/ul&gt;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&lt;/nav&gt;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103812" y="4648200"/>
            <a:ext cx="118138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4" y="841121"/>
            <a:ext cx="9182197" cy="6529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Pug can contain </a:t>
            </a:r>
            <a:r>
              <a:rPr lang="en-US" dirty="0">
                <a:solidFill>
                  <a:schemeClr val="accent1"/>
                </a:solidFill>
              </a:rPr>
              <a:t>conditionals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loops</a:t>
            </a:r>
            <a:r>
              <a:rPr lang="en-US" dirty="0"/>
              <a:t>, </a:t>
            </a:r>
            <a:r>
              <a:rPr lang="en-US" noProof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Script in Pug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79612" y="1600200"/>
            <a:ext cx="8077200" cy="4927652"/>
            <a:chOff x="2211078" y="2113248"/>
            <a:chExt cx="7329347" cy="4303907"/>
          </a:xfrm>
        </p:grpSpPr>
        <p:sp>
          <p:nvSpPr>
            <p:cNvPr id="6" name="Text Placeholder 2"/>
            <p:cNvSpPr txBox="1">
              <a:spLocks/>
            </p:cNvSpPr>
            <p:nvPr/>
          </p:nvSpPr>
          <p:spPr>
            <a:xfrm>
              <a:off x="4123569" y="2113248"/>
              <a:ext cx="3568824" cy="18172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if </a:t>
              </a:r>
              <a:r>
                <a:rPr lang="it-IT" sz="2200" dirty="0">
                  <a:solidFill>
                    <a:schemeClr val="accent1"/>
                  </a:solidFill>
                </a:rPr>
                <a:t>condition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h1.</a:t>
              </a:r>
              <a:r>
                <a:rPr lang="it-IT" sz="2200" dirty="0">
                  <a:solidFill>
                    <a:schemeClr val="accent1"/>
                  </a:solidFill>
                </a:rPr>
                <a:t>success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  |</a:t>
              </a:r>
              <a:r>
                <a:rPr lang="bg-BG" sz="2200" dirty="0">
                  <a:solidFill>
                    <a:schemeClr val="tx1"/>
                  </a:solidFill>
                </a:rPr>
                <a:t> </a:t>
              </a:r>
              <a:r>
                <a:rPr lang="en-US" sz="2200" dirty="0">
                  <a:solidFill>
                    <a:schemeClr val="tx1"/>
                  </a:solidFill>
                </a:rPr>
                <a:t>F</a:t>
              </a:r>
              <a:r>
                <a:rPr lang="it-IT" sz="2200" dirty="0">
                  <a:solidFill>
                    <a:schemeClr val="tx1"/>
                  </a:solidFill>
                </a:rPr>
                <a:t>ulfilled! </a:t>
              </a:r>
            </a:p>
            <a:p>
              <a:r>
                <a:rPr lang="it-IT" sz="2200" dirty="0">
                  <a:solidFill>
                    <a:schemeClr val="accent1"/>
                  </a:solidFill>
                </a:rPr>
                <a:t>else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h1.</a:t>
              </a:r>
              <a:r>
                <a:rPr lang="it-IT" sz="2200" dirty="0">
                  <a:solidFill>
                    <a:schemeClr val="accent1"/>
                  </a:solidFill>
                </a:rPr>
                <a:t>error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  | Not fullfilled   </a:t>
              </a:r>
            </a:p>
          </p:txBody>
        </p:sp>
        <p:sp>
          <p:nvSpPr>
            <p:cNvPr id="7" name="Text Placeholder 2"/>
            <p:cNvSpPr txBox="1">
              <a:spLocks/>
            </p:cNvSpPr>
            <p:nvPr/>
          </p:nvSpPr>
          <p:spPr>
            <a:xfrm>
              <a:off x="3134356" y="4182160"/>
              <a:ext cx="2587194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model = {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condition: </a:t>
              </a:r>
              <a:r>
                <a:rPr lang="it-IT" sz="2200" dirty="0">
                  <a:solidFill>
                    <a:schemeClr val="accent1"/>
                  </a:solidFill>
                </a:rPr>
                <a:t>true</a:t>
              </a:r>
              <a:br>
                <a:rPr lang="it-IT" sz="2200" dirty="0">
                  <a:solidFill>
                    <a:schemeClr val="tx1"/>
                  </a:solidFill>
                </a:rPr>
              </a:br>
              <a:r>
                <a:rPr lang="it-IT" sz="22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8" name="Text Placeholder 2"/>
            <p:cNvSpPr txBox="1">
              <a:spLocks/>
            </p:cNvSpPr>
            <p:nvPr/>
          </p:nvSpPr>
          <p:spPr>
            <a:xfrm>
              <a:off x="2211078" y="5449409"/>
              <a:ext cx="3510472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&lt;h1 class="</a:t>
              </a:r>
              <a:r>
                <a:rPr lang="it-IT" sz="2200" dirty="0">
                  <a:solidFill>
                    <a:schemeClr val="accent1"/>
                  </a:solidFill>
                </a:rPr>
                <a:t>success</a:t>
              </a:r>
              <a:r>
                <a:rPr lang="it-IT" sz="2200" dirty="0">
                  <a:solidFill>
                    <a:schemeClr val="tx1"/>
                  </a:solidFill>
                </a:rPr>
                <a:t>"&gt;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Fulfilled! 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&lt;/h1&gt;</a:t>
              </a:r>
            </a:p>
          </p:txBody>
        </p:sp>
        <p:sp>
          <p:nvSpPr>
            <p:cNvPr id="9" name="Text Placeholder 2"/>
            <p:cNvSpPr txBox="1">
              <a:spLocks/>
            </p:cNvSpPr>
            <p:nvPr/>
          </p:nvSpPr>
          <p:spPr>
            <a:xfrm>
              <a:off x="6029953" y="4206093"/>
              <a:ext cx="2762395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model = {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condition: </a:t>
              </a:r>
              <a:r>
                <a:rPr lang="it-IT" sz="2200" dirty="0">
                  <a:solidFill>
                    <a:schemeClr val="accent1"/>
                  </a:solidFill>
                </a:rPr>
                <a:t>false</a:t>
              </a:r>
              <a:br>
                <a:rPr lang="it-IT" sz="2200" dirty="0">
                  <a:solidFill>
                    <a:schemeClr val="tx1"/>
                  </a:solidFill>
                </a:rPr>
              </a:br>
              <a:r>
                <a:rPr lang="it-IT" sz="22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8" name="Bent Arrow 17"/>
            <p:cNvSpPr/>
            <p:nvPr/>
          </p:nvSpPr>
          <p:spPr>
            <a:xfrm rot="5400000" flipV="1">
              <a:off x="3383911" y="3430630"/>
              <a:ext cx="820413" cy="658905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>
              <a:off x="7599770" y="3430632"/>
              <a:ext cx="844153" cy="658905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Bent Arrow 19"/>
            <p:cNvSpPr/>
            <p:nvPr/>
          </p:nvSpPr>
          <p:spPr>
            <a:xfrm rot="5400000">
              <a:off x="8711595" y="4709750"/>
              <a:ext cx="820412" cy="658907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Bent Arrow 21"/>
            <p:cNvSpPr/>
            <p:nvPr/>
          </p:nvSpPr>
          <p:spPr>
            <a:xfrm rot="5400000" flipV="1">
              <a:off x="2394698" y="4709751"/>
              <a:ext cx="820413" cy="658905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Placeholder 2"/>
            <p:cNvSpPr txBox="1">
              <a:spLocks/>
            </p:cNvSpPr>
            <p:nvPr/>
          </p:nvSpPr>
          <p:spPr>
            <a:xfrm>
              <a:off x="6029953" y="5449410"/>
              <a:ext cx="3510472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&lt;h1 class="</a:t>
              </a:r>
              <a:r>
                <a:rPr lang="it-IT" sz="2200" dirty="0">
                  <a:solidFill>
                    <a:schemeClr val="accent1"/>
                  </a:solidFill>
                </a:rPr>
                <a:t>error</a:t>
              </a:r>
              <a:r>
                <a:rPr lang="it-IT" sz="2200" dirty="0">
                  <a:solidFill>
                    <a:schemeClr val="tx1"/>
                  </a:solidFill>
                </a:rPr>
                <a:t>"&gt;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Not fulfilled! 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&lt;/h1&gt;</a:t>
              </a:r>
            </a:p>
          </p:txBody>
        </p:sp>
      </p:grp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74" y="843050"/>
            <a:ext cx="8686800" cy="60149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Just set the view </a:t>
            </a:r>
            <a:r>
              <a:rPr lang="en-US" sz="3000" dirty="0">
                <a:solidFill>
                  <a:schemeClr val="accent1"/>
                </a:solidFill>
              </a:rPr>
              <a:t>engine</a:t>
            </a:r>
            <a:r>
              <a:rPr lang="en-US" sz="3000" dirty="0"/>
              <a:t> and views </a:t>
            </a:r>
            <a:r>
              <a:rPr lang="en-US" sz="3000" dirty="0">
                <a:solidFill>
                  <a:schemeClr val="accent1"/>
                </a:solidFill>
              </a:rPr>
              <a:t>location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1"/>
                </a:solidFill>
              </a:rPr>
              <a:t>Pug</a:t>
            </a:r>
            <a:r>
              <a:rPr lang="en-US" dirty="0"/>
              <a:t> With Express.js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8012" y="1522943"/>
            <a:ext cx="842713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set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view engine</a:t>
            </a:r>
            <a:r>
              <a:rPr lang="en-US" sz="2200" noProof="1">
                <a:solidFill>
                  <a:schemeClr val="tx1"/>
                </a:solidFill>
              </a:rPr>
              <a:t>', '</a:t>
            </a:r>
            <a:r>
              <a:rPr lang="en-US" sz="2200" noProof="1">
                <a:solidFill>
                  <a:schemeClr val="accent1"/>
                </a:solidFill>
              </a:rPr>
              <a:t>pug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set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views</a:t>
            </a:r>
            <a:r>
              <a:rPr lang="en-US" sz="2200" noProof="1">
                <a:solidFill>
                  <a:schemeClr val="tx1"/>
                </a:solidFill>
              </a:rPr>
              <a:t>', path.join(__dirname, '/</a:t>
            </a:r>
            <a:r>
              <a:rPr lang="en-US" sz="2200" noProof="1">
                <a:solidFill>
                  <a:schemeClr val="accent1"/>
                </a:solidFill>
              </a:rPr>
              <a:t>yourpath</a:t>
            </a:r>
            <a:r>
              <a:rPr lang="en-US" sz="2200" noProof="1">
                <a:solidFill>
                  <a:schemeClr val="tx1"/>
                </a:solidFill>
              </a:rPr>
              <a:t>'))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('/initial',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</a:t>
            </a:r>
            <a:r>
              <a:rPr lang="en-US" sz="2200" noProof="1">
                <a:solidFill>
                  <a:schemeClr val="accent1"/>
                </a:solidFill>
              </a:rPr>
              <a:t>render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index</a:t>
            </a:r>
            <a:r>
              <a:rPr lang="en-US" sz="2200" noProof="1">
                <a:solidFill>
                  <a:schemeClr val="tx1"/>
                </a:solidFill>
              </a:rPr>
              <a:t>', </a:t>
            </a:r>
            <a:r>
              <a:rPr lang="en-US" sz="2200" noProof="1">
                <a:solidFill>
                  <a:schemeClr val="accent1"/>
                </a:solidFill>
              </a:rPr>
              <a:t>{</a:t>
            </a:r>
            <a:r>
              <a:rPr lang="en-US" sz="2200" noProof="1">
                <a:solidFill>
                  <a:schemeClr val="tx1"/>
                </a:solidFill>
              </a:rPr>
              <a:t> myArray: [1, 3, 5, 7] </a:t>
            </a:r>
            <a:r>
              <a:rPr lang="en-US" sz="2200" noProof="1">
                <a:solidFill>
                  <a:schemeClr val="accent1"/>
                </a:solidFill>
              </a:rPr>
              <a:t>}</a:t>
            </a:r>
            <a:r>
              <a:rPr lang="en-US" sz="22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08012" y="4164019"/>
            <a:ext cx="842713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html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head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body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div</a:t>
            </a:r>
            <a:r>
              <a:rPr lang="en-US" sz="2200" noProof="1">
                <a:solidFill>
                  <a:schemeClr val="accent1"/>
                </a:solidFill>
              </a:rPr>
              <a:t>.test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</a:t>
            </a:r>
            <a:r>
              <a:rPr lang="en-US" sz="2200" noProof="1">
                <a:solidFill>
                  <a:schemeClr val="accent1"/>
                </a:solidFill>
              </a:rPr>
              <a:t>each</a:t>
            </a:r>
            <a:r>
              <a:rPr lang="en-US" sz="2200" noProof="1">
                <a:solidFill>
                  <a:schemeClr val="tx1"/>
                </a:solidFill>
              </a:rPr>
              <a:t> val in </a:t>
            </a:r>
            <a:r>
              <a:rPr lang="en-US" sz="2200" noProof="1">
                <a:solidFill>
                  <a:schemeClr val="accent1"/>
                </a:solidFill>
              </a:rPr>
              <a:t>myArray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  li= 'Test ' + val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9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Templating with Handlebars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and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45E41-0125-4A12-A492-4B8170B0E6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2E29BB-80BC-4C7E-9685-5DE9714AC97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37" y="1809750"/>
            <a:ext cx="3257550" cy="2457450"/>
          </a:xfrm>
        </p:spPr>
      </p:pic>
    </p:spTree>
    <p:extLst>
      <p:ext uri="{BB962C8B-B14F-4D97-AF65-F5344CB8AC3E}">
        <p14:creationId xmlns:p14="http://schemas.microsoft.com/office/powerpoint/2010/main" val="293878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8CED24-3BEF-4B07-92D7-12E882374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CD35-2944-4AF4-B502-539BA9A1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</a:t>
            </a:r>
            <a:r>
              <a:rPr lang="en-US" dirty="0">
                <a:solidFill>
                  <a:schemeClr val="accent1"/>
                </a:solidFill>
              </a:rPr>
              <a:t>Mustache</a:t>
            </a:r>
            <a:r>
              <a:rPr lang="en-US" dirty="0"/>
              <a:t> specification</a:t>
            </a:r>
          </a:p>
          <a:p>
            <a:r>
              <a:rPr lang="en-US" dirty="0"/>
              <a:t>Expressions are </a:t>
            </a:r>
            <a:r>
              <a:rPr lang="en-US" dirty="0">
                <a:solidFill>
                  <a:schemeClr val="accent1"/>
                </a:solidFill>
              </a:rPr>
              <a:t>initialized</a:t>
            </a:r>
            <a:r>
              <a:rPr lang="en-US" dirty="0"/>
              <a:t> with ' </a:t>
            </a:r>
            <a:r>
              <a:rPr lang="en-US" dirty="0">
                <a:solidFill>
                  <a:schemeClr val="accent1"/>
                </a:solidFill>
              </a:rPr>
              <a:t>{{</a:t>
            </a:r>
            <a:r>
              <a:rPr lang="en-US" dirty="0"/>
              <a:t> ' and finishes  with '</a:t>
            </a:r>
            <a:r>
              <a:rPr lang="en-US" dirty="0">
                <a:solidFill>
                  <a:schemeClr val="accent1"/>
                </a:solidFill>
              </a:rPr>
              <a:t>}}</a:t>
            </a:r>
            <a:r>
              <a:rPr lang="en-US" dirty="0"/>
              <a:t>'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DA3E1F-1A63-404C-97F0-E4B93A7C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</a:t>
            </a:r>
            <a:endParaRPr lang="bg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92E8D-4243-4D5C-B99F-8589284B1047}"/>
              </a:ext>
            </a:extLst>
          </p:cNvPr>
          <p:cNvSpPr txBox="1">
            <a:spLocks/>
          </p:cNvSpPr>
          <p:nvPr/>
        </p:nvSpPr>
        <p:spPr>
          <a:xfrm>
            <a:off x="496032" y="3308344"/>
            <a:ext cx="4953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&lt;div class="entry"&gt; </a:t>
            </a:r>
          </a:p>
          <a:p>
            <a:r>
              <a:rPr lang="en-US" noProof="1">
                <a:solidFill>
                  <a:schemeClr val="tx1"/>
                </a:solidFill>
              </a:rPr>
              <a:t> &lt;h1&gt;{{</a:t>
            </a:r>
            <a:r>
              <a:rPr lang="en-US" noProof="1">
                <a:solidFill>
                  <a:schemeClr val="accent1"/>
                </a:solidFill>
              </a:rPr>
              <a:t>title</a:t>
            </a:r>
            <a:r>
              <a:rPr lang="en-US" noProof="1">
                <a:solidFill>
                  <a:schemeClr val="tx1"/>
                </a:solidFill>
              </a:rPr>
              <a:t>}}&lt;/h1&gt; </a:t>
            </a:r>
          </a:p>
          <a:p>
            <a:r>
              <a:rPr lang="en-US" noProof="1">
                <a:solidFill>
                  <a:schemeClr val="tx1"/>
                </a:solidFill>
              </a:rPr>
              <a:t>  &lt;div class="body"&gt; </a:t>
            </a:r>
          </a:p>
          <a:p>
            <a:r>
              <a:rPr lang="en-US" noProof="1">
                <a:solidFill>
                  <a:schemeClr val="tx1"/>
                </a:solidFill>
              </a:rPr>
              <a:t>   {{</a:t>
            </a:r>
            <a:r>
              <a:rPr lang="en-US" noProof="1">
                <a:solidFill>
                  <a:schemeClr val="accent1"/>
                </a:solidFill>
              </a:rPr>
              <a:t>body</a:t>
            </a:r>
            <a:r>
              <a:rPr lang="en-US" noProof="1">
                <a:solidFill>
                  <a:schemeClr val="tx1"/>
                </a:solidFill>
              </a:rPr>
              <a:t>}} </a:t>
            </a:r>
          </a:p>
          <a:p>
            <a:r>
              <a:rPr lang="en-US" noProof="1">
                <a:solidFill>
                  <a:schemeClr val="tx1"/>
                </a:solidFill>
              </a:rPr>
              <a:t>  &lt;/div&gt; </a:t>
            </a:r>
          </a:p>
          <a:p>
            <a:r>
              <a:rPr lang="en-US" noProof="1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691931" y="3318260"/>
            <a:ext cx="5072064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 New Post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my first post!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0" name="Arrow: Right 13"/>
          <p:cNvSpPr/>
          <p:nvPr/>
        </p:nvSpPr>
        <p:spPr>
          <a:xfrm>
            <a:off x="5822972" y="4081506"/>
            <a:ext cx="495019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495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Express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682439" y="1611434"/>
            <a:ext cx="85742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800" noProof="1">
                <a:solidFill>
                  <a:schemeClr val="tx1"/>
                </a:solidFill>
              </a:rPr>
              <a:t>npm </a:t>
            </a:r>
            <a:r>
              <a:rPr lang="en-US" noProof="1">
                <a:solidFill>
                  <a:schemeClr val="tx1"/>
                </a:solidFill>
              </a:rPr>
              <a:t>install</a:t>
            </a:r>
            <a:r>
              <a:rPr lang="en-US" sz="2800" noProof="1">
                <a:solidFill>
                  <a:schemeClr val="tx1"/>
                </a:solidFill>
              </a:rPr>
              <a:t> </a:t>
            </a:r>
            <a:r>
              <a:rPr lang="en-US" sz="2800" noProof="1">
                <a:solidFill>
                  <a:schemeClr val="accent1"/>
                </a:solidFill>
              </a:rPr>
              <a:t>handlebars</a:t>
            </a:r>
            <a:endParaRPr lang="en-US" sz="2800" noProof="1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82439" y="2524780"/>
            <a:ext cx="85742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800" noProof="1">
                <a:solidFill>
                  <a:schemeClr val="tx1"/>
                </a:solidFill>
              </a:rPr>
              <a:t>npm </a:t>
            </a:r>
            <a:r>
              <a:rPr lang="en-US" noProof="1">
                <a:solidFill>
                  <a:schemeClr val="tx1"/>
                </a:solidFill>
              </a:rPr>
              <a:t>install</a:t>
            </a:r>
            <a:r>
              <a:rPr lang="en-US" sz="2800" noProof="1">
                <a:solidFill>
                  <a:schemeClr val="tx1"/>
                </a:solidFill>
              </a:rPr>
              <a:t> </a:t>
            </a:r>
            <a:r>
              <a:rPr lang="en-US" sz="2800" noProof="1">
                <a:solidFill>
                  <a:schemeClr val="accent1"/>
                </a:solidFill>
              </a:rPr>
              <a:t>express-handlebars</a:t>
            </a:r>
            <a:endParaRPr lang="en-US" sz="2800" noProof="1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4B2BBB6-333E-4FF3-8FA9-3CD0795B6A7D}"/>
              </a:ext>
            </a:extLst>
          </p:cNvPr>
          <p:cNvSpPr txBox="1">
            <a:spLocks/>
          </p:cNvSpPr>
          <p:nvPr/>
        </p:nvSpPr>
        <p:spPr>
          <a:xfrm>
            <a:off x="1688976" y="3657600"/>
            <a:ext cx="8520236" cy="25391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</a:rPr>
              <a:t>const app = </a:t>
            </a:r>
            <a:r>
              <a:rPr lang="en-US" noProof="1">
                <a:solidFill>
                  <a:schemeClr val="tx2"/>
                </a:solidFill>
              </a:rPr>
              <a:t>require('express')</a:t>
            </a:r>
            <a:r>
              <a:rPr lang="en-US" noProof="1">
                <a:solidFill>
                  <a:schemeClr val="tx2"/>
                </a:solidFill>
              </a:rPr>
              <a:t>()</a:t>
            </a:r>
          </a:p>
          <a:p>
            <a:r>
              <a:rPr lang="en-US" noProof="1">
                <a:solidFill>
                  <a:schemeClr val="tx2"/>
                </a:solidFill>
              </a:rPr>
              <a:t>const </a:t>
            </a:r>
            <a:r>
              <a:rPr lang="en-US" noProof="1">
                <a:solidFill>
                  <a:schemeClr val="accent1"/>
                </a:solidFill>
              </a:rPr>
              <a:t>handlebars</a:t>
            </a:r>
            <a:r>
              <a:rPr lang="en-US" noProof="1">
                <a:solidFill>
                  <a:schemeClr val="tx2"/>
                </a:solidFill>
              </a:rPr>
              <a:t> = require('</a:t>
            </a:r>
            <a:r>
              <a:rPr lang="en-US" noProof="1">
                <a:solidFill>
                  <a:schemeClr val="accent1"/>
                </a:solidFill>
              </a:rPr>
              <a:t>express-handlebars</a:t>
            </a:r>
            <a:r>
              <a:rPr lang="en-US" noProof="1">
                <a:solidFill>
                  <a:schemeClr val="tx2"/>
                </a:solidFill>
              </a:rPr>
              <a:t>')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</a:rPr>
              <a:t>app.</a:t>
            </a:r>
            <a:r>
              <a:rPr lang="en-US" noProof="1">
                <a:solidFill>
                  <a:schemeClr val="accent1"/>
                </a:solidFill>
              </a:rPr>
              <a:t>engine</a:t>
            </a:r>
            <a:r>
              <a:rPr lang="en-US" noProof="1">
                <a:solidFill>
                  <a:schemeClr val="tx2"/>
                </a:solidFill>
              </a:rPr>
              <a:t>('.hbs', </a:t>
            </a:r>
            <a:r>
              <a:rPr lang="en-US" noProof="1">
                <a:solidFill>
                  <a:schemeClr val="accent1"/>
                </a:solidFill>
              </a:rPr>
              <a:t>handlebars</a:t>
            </a:r>
            <a:r>
              <a:rPr lang="en-US" noProof="1">
                <a:solidFill>
                  <a:schemeClr val="tx2"/>
                </a:solidFill>
              </a:rPr>
              <a:t>({</a:t>
            </a:r>
          </a:p>
          <a:p>
            <a:r>
              <a:rPr lang="en-US" noProof="1">
                <a:solidFill>
                  <a:schemeClr val="tx2"/>
                </a:solidFill>
              </a:rPr>
              <a:t>  extname: '.hbs'</a:t>
            </a:r>
          </a:p>
          <a:p>
            <a:r>
              <a:rPr lang="en-US" noProof="1">
                <a:solidFill>
                  <a:schemeClr val="tx2"/>
                </a:solidFill>
              </a:rPr>
              <a:t>}))</a:t>
            </a:r>
          </a:p>
          <a:p>
            <a:r>
              <a:rPr lang="en-US" noProof="1">
                <a:solidFill>
                  <a:schemeClr val="tx2"/>
                </a:solidFill>
              </a:rPr>
              <a:t>app.set('view engine', '.hbs');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585004" y="5105400"/>
            <a:ext cx="3100208" cy="578882"/>
          </a:xfrm>
          <a:prstGeom prst="wedgeRoundRectCallout">
            <a:avLst>
              <a:gd name="adj1" fmla="val -78145"/>
              <a:gd name="adj2" fmla="val -270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88000" tIns="45720" rIns="288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file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230771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Templating Concepts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View Engines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Pug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Handlebars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template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repeated</a:t>
            </a:r>
            <a:r>
              <a:rPr lang="en-US" dirty="0"/>
              <a:t> for every entry in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4339" y="4395928"/>
            <a:ext cx="976014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id="contacts"&gt;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&lt;li&gt;{{name}}: {{email}}&lt;/li&gt;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14339" y="1829602"/>
            <a:ext cx="9760146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context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contacts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[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name: 'Ivan Ivanov', email: 'i.ivanov@gmail.com'},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name: 'Maria Petrova', email: 'mar4eto@abv.bg'},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name: 'Jordan Kirov', email: 'jordk@gmail.com'}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]};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817773" y="4724400"/>
            <a:ext cx="3848639" cy="1532334"/>
          </a:xfrm>
          <a:prstGeom prst="wedgeRoundRectCallout">
            <a:avLst>
              <a:gd name="adj1" fmla="val -88418"/>
              <a:gd name="adj2" fmla="val 5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88000" tIns="45720" rIns="288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expression inside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loop uses each</a:t>
            </a:r>
          </a:p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entry as context</a:t>
            </a:r>
          </a:p>
        </p:txBody>
      </p:sp>
    </p:spTree>
    <p:extLst>
      <p:ext uri="{BB962C8B-B14F-4D97-AF65-F5344CB8AC3E}">
        <p14:creationId xmlns:p14="http://schemas.microsoft.com/office/powerpoint/2010/main" val="345808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0612" y="1132134"/>
            <a:ext cx="74676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sunny}}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The sky is clear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The sky is overcast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018212" y="990600"/>
            <a:ext cx="3157421" cy="1055608"/>
          </a:xfrm>
          <a:prstGeom prst="wedgeRoundRectCallout">
            <a:avLst>
              <a:gd name="adj1" fmla="val -88940"/>
              <a:gd name="adj2" fmla="val -124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88000" tIns="45720" rIns="288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to check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truthiness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60612" y="3581400"/>
            <a:ext cx="7467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id="contacts"&gt;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&lt;li&gt;{{name}}: {{email}}&lt;/li&gt;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&lt;i&gt;(empty)&lt;i&gt;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231608" y="5116592"/>
            <a:ext cx="3305745" cy="1055608"/>
          </a:xfrm>
          <a:prstGeom prst="wedgeRoundRectCallout">
            <a:avLst>
              <a:gd name="adj1" fmla="val -72995"/>
              <a:gd name="adj2" fmla="val -327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88000" tIns="45720" rIns="288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shown if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array is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130284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Partials</a:t>
            </a:r>
            <a:r>
              <a:rPr lang="en-US" dirty="0"/>
              <a:t> are templates that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inserted into </a:t>
            </a:r>
            <a:r>
              <a:rPr lang="en-US" dirty="0"/>
              <a:t>other templates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07893" y="2667000"/>
            <a:ext cx="837752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id="contacts"&gt;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contact}}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&lt;i&gt;(empty)&lt;i&gt;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840930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any strings that are evaluated will be </a:t>
            </a:r>
            <a:r>
              <a:rPr lang="en-US" dirty="0">
                <a:solidFill>
                  <a:schemeClr val="accent1"/>
                </a:solidFill>
              </a:rPr>
              <a:t>HTML-escaped</a:t>
            </a:r>
          </a:p>
          <a:p>
            <a:r>
              <a:rPr lang="en-US" dirty="0"/>
              <a:t>To prevent this, use the "</a:t>
            </a:r>
            <a:r>
              <a:rPr lang="en-US" dirty="0">
                <a:solidFill>
                  <a:schemeClr val="accent1"/>
                </a:solidFill>
              </a:rPr>
              <a:t>triple-stash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Escaping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4212" y="3840091"/>
            <a:ext cx="3689104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84212" y="2589705"/>
            <a:ext cx="108204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title: "All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Tags"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a post about &amp;lt;p&amp;gt; tags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4609206" y="4692294"/>
            <a:ext cx="588269" cy="656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433366" y="3716981"/>
            <a:ext cx="607124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&lt;h1&gt;All About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&amp;lt;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&amp;gt;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Tags&lt;/h1&gt;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post about &amp;lt;p&amp;gt; tags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19362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9028199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Templates </a:t>
            </a:r>
            <a:r>
              <a:rPr lang="en-US" sz="3200" dirty="0">
                <a:solidFill>
                  <a:schemeClr val="accent1"/>
                </a:solidFill>
              </a:rPr>
              <a:t>speed up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accent1"/>
                </a:solidFill>
              </a:rPr>
              <a:t>simplify</a:t>
            </a:r>
            <a:r>
              <a:rPr lang="en-US" sz="3200" dirty="0"/>
              <a:t> development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View Engines </a:t>
            </a:r>
            <a:r>
              <a:rPr lang="en-US" sz="3200" dirty="0">
                <a:solidFill>
                  <a:schemeClr val="accent1"/>
                </a:solidFill>
              </a:rPr>
              <a:t>render templates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Handlebars</a:t>
            </a:r>
            <a:r>
              <a:rPr lang="en-US" sz="3200" dirty="0"/>
              <a:t> offers effective templates and simple helper functions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32256" y="3886200"/>
            <a:ext cx="342604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title }}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body 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863826" y="3886200"/>
            <a:ext cx="3881048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 New Post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my first post!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4212244" y="4501233"/>
            <a:ext cx="495019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6567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Engines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3"/>
              <a:extLst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5"/>
              <a:extLst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7"/>
              <a:extLst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9"/>
              <a:extLst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1"/>
              <a:extLst/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3"/>
              <a:extLst/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5"/>
              <a:extLst/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8"/>
              <a:extLst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0"/>
              <a:extLst/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2"/>
              <a:extLst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4"/>
              <a:extLst/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  <p:sp>
        <p:nvSpPr>
          <p:cNvPr id="2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26"/>
              </a:rPr>
              <a:t>https://softuni.bg/trainings/courses/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19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0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and Uses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36" y="1219200"/>
            <a:ext cx="352615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6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 allow similar content to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replicated</a:t>
            </a:r>
            <a:r>
              <a:rPr lang="en-US" dirty="0"/>
              <a:t> in a web page,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without repeating </a:t>
            </a:r>
            <a:r>
              <a:rPr lang="en-US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7510" y="2451232"/>
            <a:ext cx="11148902" cy="4101968"/>
            <a:chOff x="417510" y="2451232"/>
            <a:chExt cx="11148902" cy="4101968"/>
          </a:xfrm>
        </p:grpSpPr>
        <p:sp>
          <p:nvSpPr>
            <p:cNvPr id="6" name="Rectangle: Folded Corner 5"/>
            <p:cNvSpPr/>
            <p:nvPr/>
          </p:nvSpPr>
          <p:spPr>
            <a:xfrm rot="10800000">
              <a:off x="1065213" y="3011226"/>
              <a:ext cx="1600199" cy="1371600"/>
            </a:xfrm>
            <a:prstGeom prst="foldedCorner">
              <a:avLst>
                <a:gd name="adj" fmla="val 252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1474" y="3289924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&lt;div&gt;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&lt;span&gt;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212" y="2451232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HTML</a:t>
              </a:r>
            </a:p>
          </p:txBody>
        </p:sp>
        <p:sp>
          <p:nvSpPr>
            <p:cNvPr id="9" name="Rectangle: Folded Corner 8"/>
            <p:cNvSpPr/>
            <p:nvPr/>
          </p:nvSpPr>
          <p:spPr>
            <a:xfrm rot="10800000">
              <a:off x="1065212" y="5181600"/>
              <a:ext cx="1600199" cy="1371600"/>
            </a:xfrm>
            <a:prstGeom prst="foldedCorner">
              <a:avLst>
                <a:gd name="adj" fmla="val 252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31473" y="5460298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Ivan,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Maria,</a:t>
              </a:r>
            </a:p>
            <a:p>
              <a:r>
                <a:rPr lang="en-US" sz="20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Jordan, …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7510" y="4621606"/>
              <a:ext cx="289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Dynamic Content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549146" y="3988133"/>
              <a:ext cx="2724150" cy="1859756"/>
              <a:chOff x="4549146" y="3835733"/>
              <a:chExt cx="2724150" cy="185975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19979">
                <a:off x="4549146" y="3835733"/>
                <a:ext cx="2724150" cy="1859756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673721" y="4016066"/>
                <a:ext cx="2475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View Engine</a:t>
                </a:r>
              </a:p>
            </p:txBody>
          </p:sp>
        </p:grp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825612" y="3697026"/>
              <a:ext cx="1440000" cy="850349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825612" y="5029200"/>
              <a:ext cx="1440000" cy="850349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965355" y="3466483"/>
              <a:ext cx="3601057" cy="2604294"/>
              <a:chOff x="4341812" y="1447800"/>
              <a:chExt cx="3601057" cy="2604294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/>
              <a:srcRect l="886" t="2351" r="823" b="2816"/>
              <a:stretch/>
            </p:blipFill>
            <p:spPr>
              <a:xfrm>
                <a:off x="4341812" y="1447800"/>
                <a:ext cx="2880000" cy="971446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4"/>
              <a:srcRect l="1088" t="3034" r="1334" b="3459"/>
              <a:stretch/>
            </p:blipFill>
            <p:spPr>
              <a:xfrm>
                <a:off x="4702340" y="2269948"/>
                <a:ext cx="2880000" cy="968104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5"/>
              <a:srcRect l="910" t="2669" r="1039" b="2809"/>
              <a:stretch/>
            </p:blipFill>
            <p:spPr>
              <a:xfrm>
                <a:off x="5062869" y="3088754"/>
                <a:ext cx="2880000" cy="963340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7389812" y="4768630"/>
              <a:ext cx="762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78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static parts </a:t>
            </a:r>
            <a:r>
              <a:rPr lang="en-US" dirty="0"/>
              <a:t>of a webpage are stored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templates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dynamic content </a:t>
            </a:r>
            <a:r>
              <a:rPr lang="en-US" dirty="0"/>
              <a:t>is kept separately (e.g.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database</a:t>
            </a:r>
            <a:r>
              <a:rPr lang="en-US" dirty="0"/>
              <a:t>)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 engine </a:t>
            </a:r>
            <a:r>
              <a:rPr lang="en-US" dirty="0"/>
              <a:t>combines the two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Productivity</a:t>
            </a:r>
            <a:r>
              <a:rPr lang="en-US" dirty="0"/>
              <a:t> – avoid writing the same markup over and over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Easier upkeep </a:t>
            </a:r>
            <a:r>
              <a:rPr lang="en-US" dirty="0"/>
              <a:t>– only change the code in one place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Composability</a:t>
            </a:r>
            <a:r>
              <a:rPr lang="en-US" dirty="0"/>
              <a:t> – a single element can be used on multiple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</p:spTree>
    <p:extLst>
      <p:ext uri="{BB962C8B-B14F-4D97-AF65-F5344CB8AC3E}">
        <p14:creationId xmlns:p14="http://schemas.microsoft.com/office/powerpoint/2010/main" val="32337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2"/>
            <a:ext cx="5562681" cy="2874030"/>
          </a:xfrm>
        </p:spPr>
        <p:txBody>
          <a:bodyPr/>
          <a:lstStyle/>
          <a:p>
            <a:r>
              <a:rPr lang="en-US" dirty="0"/>
              <a:t>Display articles in a blog</a:t>
            </a:r>
          </a:p>
          <a:p>
            <a:r>
              <a:rPr lang="en-US" dirty="0"/>
              <a:t>Display a gallery of photos</a:t>
            </a:r>
          </a:p>
          <a:p>
            <a:r>
              <a:rPr lang="en-US" dirty="0"/>
              <a:t>Visualize user profiles</a:t>
            </a:r>
          </a:p>
          <a:p>
            <a:r>
              <a:rPr lang="en-US" dirty="0"/>
              <a:t>Show items in a catalog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686" y="4168100"/>
            <a:ext cx="2209800" cy="2220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38" y="4174012"/>
            <a:ext cx="2203915" cy="2214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26" y="4179924"/>
            <a:ext cx="2209800" cy="22208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199" y="4179924"/>
            <a:ext cx="2203915" cy="22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9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HTML Pages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19" y="2755798"/>
            <a:ext cx="2081836" cy="2081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28" y="1239858"/>
            <a:ext cx="2458474" cy="2458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06307">
            <a:off x="3968829" y="3201020"/>
            <a:ext cx="1927626" cy="12341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40080" t="23762" r="38427" b="30918"/>
          <a:stretch/>
        </p:blipFill>
        <p:spPr>
          <a:xfrm rot="16905963">
            <a:off x="7254818" y="2968812"/>
            <a:ext cx="547501" cy="1600389"/>
          </a:xfrm>
          <a:prstGeom prst="roundRect">
            <a:avLst/>
          </a:prstGeom>
          <a:solidFill>
            <a:schemeClr val="tx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35" t="-6176" r="-27503" b="-4686"/>
          <a:stretch/>
        </p:blipFill>
        <p:spPr>
          <a:xfrm rot="20845255">
            <a:off x="4229249" y="1527733"/>
            <a:ext cx="1763412" cy="948174"/>
          </a:xfrm>
          <a:prstGeom prst="roundRect">
            <a:avLst>
              <a:gd name="adj" fmla="val 6979"/>
            </a:avLst>
          </a:prstGeom>
          <a:solidFill>
            <a:srgbClr val="F0A22E">
              <a:lumMod val="7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96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88814" y="1151121"/>
            <a:ext cx="11391997" cy="5402079"/>
          </a:xfrm>
        </p:spPr>
        <p:txBody>
          <a:bodyPr/>
          <a:lstStyle/>
          <a:p>
            <a:r>
              <a:rPr lang="en-US" dirty="0"/>
              <a:t>Server view engines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ready-to-use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to the </a:t>
            </a:r>
            <a:r>
              <a:rPr lang="en-US" dirty="0">
                <a:solidFill>
                  <a:schemeClr val="accent1"/>
                </a:solidFill>
              </a:rPr>
              <a:t>client</a:t>
            </a:r>
            <a:r>
              <a:rPr lang="en-US" dirty="0"/>
              <a:t> (the browser)</a:t>
            </a:r>
          </a:p>
          <a:p>
            <a:pPr lvl="1"/>
            <a:r>
              <a:rPr lang="en-US" dirty="0"/>
              <a:t>They parse the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on the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/>
            <a:r>
              <a:rPr lang="en-US" dirty="0"/>
              <a:t>Web applications, created with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  <a:r>
              <a:rPr lang="en-US" dirty="0"/>
              <a:t> view engines are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real </a:t>
            </a:r>
            <a:r>
              <a:rPr lang="en-US" dirty="0">
                <a:solidFill>
                  <a:schemeClr val="accent1"/>
                </a:solidFill>
              </a:rPr>
              <a:t>SPA</a:t>
            </a:r>
            <a:r>
              <a:rPr lang="en-US" dirty="0"/>
              <a:t> apps (In </a:t>
            </a:r>
            <a:r>
              <a:rPr lang="en-US" dirty="0">
                <a:solidFill>
                  <a:schemeClr val="accent1"/>
                </a:solidFill>
              </a:rPr>
              <a:t>most</a:t>
            </a:r>
            <a:r>
              <a:rPr lang="en-US" dirty="0"/>
              <a:t> cases)</a:t>
            </a:r>
          </a:p>
          <a:p>
            <a:r>
              <a:rPr lang="en-US" dirty="0"/>
              <a:t>Famous View Engines</a:t>
            </a:r>
          </a:p>
          <a:p>
            <a:pPr lvl="1"/>
            <a:r>
              <a:rPr lang="en-US" dirty="0"/>
              <a:t>Pug, Mustache, Handlebars, EJS, </a:t>
            </a:r>
            <a:r>
              <a:rPr lang="en-US" noProof="1"/>
              <a:t>Vash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View Engines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3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1744</Words>
  <Application>Microsoft Office PowerPoint</Application>
  <PresentationFormat>Custom</PresentationFormat>
  <Paragraphs>333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View Engines</vt:lpstr>
      <vt:lpstr>Table of Contents</vt:lpstr>
      <vt:lpstr>Have a Question?</vt:lpstr>
      <vt:lpstr>Templating Concepts</vt:lpstr>
      <vt:lpstr>What is Templating?</vt:lpstr>
      <vt:lpstr>Templating Concepts</vt:lpstr>
      <vt:lpstr>Examples</vt:lpstr>
      <vt:lpstr>View Engines</vt:lpstr>
      <vt:lpstr>Server View Engines</vt:lpstr>
      <vt:lpstr>Pug Template Engine</vt:lpstr>
      <vt:lpstr>Using Pug</vt:lpstr>
      <vt:lpstr>Pug Tags</vt:lpstr>
      <vt:lpstr>Pug Attributes</vt:lpstr>
      <vt:lpstr>Pug Models</vt:lpstr>
      <vt:lpstr>Running Script in Pug</vt:lpstr>
      <vt:lpstr>Using Pug With Express.js</vt:lpstr>
      <vt:lpstr>Templating with Handlebars</vt:lpstr>
      <vt:lpstr>Handlebars</vt:lpstr>
      <vt:lpstr>Integration in Express</vt:lpstr>
      <vt:lpstr>For-Loops</vt:lpstr>
      <vt:lpstr>Conditional Statements</vt:lpstr>
      <vt:lpstr>Partials</vt:lpstr>
      <vt:lpstr>HTML Escaping</vt:lpstr>
      <vt:lpstr>Summary</vt:lpstr>
      <vt:lpstr>View Engines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"ExpressJS Fundamentals" course @ SoftUni</dc:title>
  <dc:subject>Software Development Course</dc:subject>
  <dc:creator/>
  <cp:keywords>Web, Javascript, NodeJS, ExpressJS, MongoDB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2018-06-04T16:06:39Z</dcterms:modified>
  <cp:category>ExpressJS Fundamentals @ SoftUni - https://softuni.bg/opencourses/express-js-fundamentals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