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90" r:id="rId3"/>
    <p:sldId id="261" r:id="rId4"/>
    <p:sldId id="281" r:id="rId5"/>
    <p:sldId id="282" r:id="rId6"/>
    <p:sldId id="272" r:id="rId7"/>
    <p:sldId id="271" r:id="rId8"/>
    <p:sldId id="287" r:id="rId9"/>
    <p:sldId id="283" r:id="rId10"/>
    <p:sldId id="289" r:id="rId11"/>
    <p:sldId id="285" r:id="rId12"/>
    <p:sldId id="292" r:id="rId13"/>
    <p:sldId id="291" r:id="rId14"/>
    <p:sldId id="278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316BC-E6F9-4C12-BB47-AF2563FA8D3D}">
  <a:tblStyle styleId="{A70316BC-E6F9-4C12-BB47-AF2563FA8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nley%20Lo\Dropbox\NSERC%20Jupyter%20Notebook\EXPERIMENTS%20v9%20-%20gohlab\simulationsv9-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nley%20Lo\Dropbox\NSERC%20Jupyter%20Notebook\EXPERIMENTS%20v9%20-%20gohlab\simulationsv9-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3</a:t>
            </a:r>
            <a:r>
              <a:rPr lang="en-CA" baseline="0"/>
              <a:t> Period Moving Average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histogram!$D$2</c:f>
              <c:strCache>
                <c:ptCount val="1"/>
                <c:pt idx="0">
                  <c:v>single</c:v>
                </c:pt>
              </c:strCache>
            </c:strRef>
          </c:tx>
          <c:spPr>
            <a:ln w="25400" cap="rnd" cmpd="sng" algn="ctr">
              <a:noFill/>
              <a:round/>
            </a:ln>
            <a:effectLst/>
          </c:spPr>
          <c:marker>
            <c:symbol val="circle"/>
            <c:size val="4"/>
            <c:spPr>
              <a:noFill/>
              <a:ln w="9525" cap="flat" cmpd="sng" algn="ctr">
                <a:noFill/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movingAvg"/>
            <c:period val="3"/>
            <c:dispRSqr val="0"/>
            <c:dispEq val="0"/>
          </c:trendline>
          <c:xVal>
            <c:numRef>
              <c:f>histogram!$A$3:$A$22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xVal>
          <c:yVal>
            <c:numRef>
              <c:f>histogram!$D$3:$D$22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11</c:v>
                </c:pt>
                <c:pt idx="3">
                  <c:v>16</c:v>
                </c:pt>
                <c:pt idx="4">
                  <c:v>19</c:v>
                </c:pt>
                <c:pt idx="5">
                  <c:v>27</c:v>
                </c:pt>
                <c:pt idx="6">
                  <c:v>22</c:v>
                </c:pt>
                <c:pt idx="7">
                  <c:v>21</c:v>
                </c:pt>
                <c:pt idx="8">
                  <c:v>16</c:v>
                </c:pt>
                <c:pt idx="9">
                  <c:v>6</c:v>
                </c:pt>
                <c:pt idx="10">
                  <c:v>3</c:v>
                </c:pt>
                <c:pt idx="11">
                  <c:v>3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59-451C-9FDC-B78A467F7A8C}"/>
            </c:ext>
          </c:extLst>
        </c:ser>
        <c:ser>
          <c:idx val="1"/>
          <c:order val="1"/>
          <c:tx>
            <c:strRef>
              <c:f>histogram!$E$2</c:f>
              <c:strCache>
                <c:ptCount val="1"/>
                <c:pt idx="0">
                  <c:v>diamond</c:v>
                </c:pt>
              </c:strCache>
            </c:strRef>
          </c:tx>
          <c:spPr>
            <a:ln w="25400" cap="rnd" cmpd="sng" algn="ctr">
              <a:noFill/>
              <a:round/>
            </a:ln>
            <a:effectLst/>
          </c:spPr>
          <c:marker>
            <c:symbol val="circle"/>
            <c:size val="4"/>
            <c:spPr>
              <a:noFill/>
              <a:ln w="9525" cap="flat" cmpd="sng" algn="ctr">
                <a:noFill/>
                <a:round/>
              </a:ln>
              <a:effectLst/>
            </c:spPr>
          </c:marker>
          <c:trendline>
            <c:spPr>
              <a:ln w="9525" cap="rnd">
                <a:solidFill>
                  <a:srgbClr val="FF0000"/>
                </a:solidFill>
              </a:ln>
              <a:effectLst/>
            </c:spPr>
            <c:trendlineType val="movingAvg"/>
            <c:period val="3"/>
            <c:dispRSqr val="0"/>
            <c:dispEq val="0"/>
          </c:trendline>
          <c:xVal>
            <c:numRef>
              <c:f>histogram!$A$3:$A$22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xVal>
          <c:yVal>
            <c:numRef>
              <c:f>histogram!$E$3:$E$22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14</c:v>
                </c:pt>
                <c:pt idx="4">
                  <c:v>26</c:v>
                </c:pt>
                <c:pt idx="5">
                  <c:v>34</c:v>
                </c:pt>
                <c:pt idx="6">
                  <c:v>23</c:v>
                </c:pt>
                <c:pt idx="7">
                  <c:v>17</c:v>
                </c:pt>
                <c:pt idx="8">
                  <c:v>8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E59-451C-9FDC-B78A467F7A8C}"/>
            </c:ext>
          </c:extLst>
        </c:ser>
        <c:ser>
          <c:idx val="2"/>
          <c:order val="2"/>
          <c:tx>
            <c:strRef>
              <c:f>histogram!$F$2</c:f>
              <c:strCache>
                <c:ptCount val="1"/>
                <c:pt idx="0">
                  <c:v>small</c:v>
                </c:pt>
              </c:strCache>
            </c:strRef>
          </c:tx>
          <c:spPr>
            <a:ln w="25400" cap="rnd" cmpd="sng" algn="ctr">
              <a:noFill/>
              <a:round/>
            </a:ln>
            <a:effectLst/>
          </c:spPr>
          <c:marker>
            <c:symbol val="circle"/>
            <c:size val="4"/>
            <c:spPr>
              <a:noFill/>
              <a:ln w="9525" cap="flat" cmpd="sng" algn="ctr">
                <a:noFill/>
                <a:round/>
              </a:ln>
              <a:effectLst/>
            </c:spPr>
          </c:marker>
          <c:trendline>
            <c:spPr>
              <a:ln w="9525" cap="rnd">
                <a:solidFill>
                  <a:srgbClr val="00B050"/>
                </a:solidFill>
              </a:ln>
              <a:effectLst/>
            </c:spPr>
            <c:trendlineType val="movingAvg"/>
            <c:period val="3"/>
            <c:dispRSqr val="0"/>
            <c:dispEq val="0"/>
          </c:trendline>
          <c:xVal>
            <c:numRef>
              <c:f>histogram!$A$3:$A$22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xVal>
          <c:yVal>
            <c:numRef>
              <c:f>histogram!$F$3:$F$22</c:f>
              <c:numCache>
                <c:formatCode>General</c:formatCode>
                <c:ptCount val="20"/>
                <c:pt idx="0">
                  <c:v>3</c:v>
                </c:pt>
                <c:pt idx="1">
                  <c:v>7</c:v>
                </c:pt>
                <c:pt idx="2">
                  <c:v>14</c:v>
                </c:pt>
                <c:pt idx="3">
                  <c:v>26</c:v>
                </c:pt>
                <c:pt idx="4">
                  <c:v>25</c:v>
                </c:pt>
                <c:pt idx="5">
                  <c:v>23</c:v>
                </c:pt>
                <c:pt idx="6">
                  <c:v>22</c:v>
                </c:pt>
                <c:pt idx="7">
                  <c:v>14</c:v>
                </c:pt>
                <c:pt idx="8">
                  <c:v>7</c:v>
                </c:pt>
                <c:pt idx="9">
                  <c:v>0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59-451C-9FDC-B78A467F7A8C}"/>
            </c:ext>
          </c:extLst>
        </c:ser>
        <c:ser>
          <c:idx val="3"/>
          <c:order val="3"/>
          <c:tx>
            <c:strRef>
              <c:f>histogram!$G$2</c:f>
              <c:strCache>
                <c:ptCount val="1"/>
                <c:pt idx="0">
                  <c:v>large</c:v>
                </c:pt>
              </c:strCache>
            </c:strRef>
          </c:tx>
          <c:spPr>
            <a:ln w="25400" cap="rnd" cmpd="sng" algn="ctr">
              <a:noFill/>
              <a:round/>
            </a:ln>
            <a:effectLst/>
          </c:spPr>
          <c:marker>
            <c:symbol val="circle"/>
            <c:size val="4"/>
            <c:spPr>
              <a:noFill/>
              <a:ln w="9525" cap="flat" cmpd="sng" algn="ctr">
                <a:noFill/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movingAvg"/>
            <c:period val="3"/>
            <c:dispRSqr val="0"/>
            <c:dispEq val="0"/>
          </c:trendline>
          <c:xVal>
            <c:numRef>
              <c:f>histogram!$A$3:$A$22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xVal>
          <c:yVal>
            <c:numRef>
              <c:f>histogram!$G$3:$G$22</c:f>
              <c:numCache>
                <c:formatCode>General</c:formatCode>
                <c:ptCount val="20"/>
                <c:pt idx="0">
                  <c:v>1</c:v>
                </c:pt>
                <c:pt idx="1">
                  <c:v>7</c:v>
                </c:pt>
                <c:pt idx="2">
                  <c:v>33</c:v>
                </c:pt>
                <c:pt idx="3">
                  <c:v>31</c:v>
                </c:pt>
                <c:pt idx="4">
                  <c:v>23</c:v>
                </c:pt>
                <c:pt idx="5">
                  <c:v>9</c:v>
                </c:pt>
                <c:pt idx="6">
                  <c:v>35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E59-451C-9FDC-B78A467F7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804495"/>
        <c:axId val="1061085391"/>
      </c:scatterChart>
      <c:valAx>
        <c:axId val="1062804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Gradient % (-)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085391"/>
        <c:crosses val="autoZero"/>
        <c:crossBetween val="midCat"/>
      </c:valAx>
      <c:valAx>
        <c:axId val="1061085391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804495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Side-by-Side Histogram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Single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0D-4809-B99F-3AEE8D9B9D7A}"/>
              </c:ext>
            </c:extLst>
          </c:dPt>
          <c:cat>
            <c:strRef>
              <c:f>histogram!$C$3:$C$22</c:f>
              <c:strCache>
                <c:ptCount val="20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  <c:pt idx="14">
                  <c:v>70-75</c:v>
                </c:pt>
                <c:pt idx="15">
                  <c:v>75-80</c:v>
                </c:pt>
                <c:pt idx="16">
                  <c:v>80-85</c:v>
                </c:pt>
                <c:pt idx="17">
                  <c:v>85-90</c:v>
                </c:pt>
                <c:pt idx="18">
                  <c:v>90-95</c:v>
                </c:pt>
                <c:pt idx="19">
                  <c:v>95-100</c:v>
                </c:pt>
              </c:strCache>
            </c:strRef>
          </c:cat>
          <c:val>
            <c:numRef>
              <c:f>histogram!$D$3:$D$22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11</c:v>
                </c:pt>
                <c:pt idx="3">
                  <c:v>16</c:v>
                </c:pt>
                <c:pt idx="4">
                  <c:v>19</c:v>
                </c:pt>
                <c:pt idx="5">
                  <c:v>27</c:v>
                </c:pt>
                <c:pt idx="6">
                  <c:v>22</c:v>
                </c:pt>
                <c:pt idx="7">
                  <c:v>21</c:v>
                </c:pt>
                <c:pt idx="8">
                  <c:v>16</c:v>
                </c:pt>
                <c:pt idx="9">
                  <c:v>6</c:v>
                </c:pt>
                <c:pt idx="10">
                  <c:v>3</c:v>
                </c:pt>
                <c:pt idx="11">
                  <c:v>3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4-4FCC-A99C-AB86F64E5E39}"/>
            </c:ext>
          </c:extLst>
        </c:ser>
        <c:ser>
          <c:idx val="3"/>
          <c:order val="1"/>
          <c:tx>
            <c:v>Diamond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histogram!$C$3:$C$22</c:f>
              <c:strCache>
                <c:ptCount val="20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  <c:pt idx="14">
                  <c:v>70-75</c:v>
                </c:pt>
                <c:pt idx="15">
                  <c:v>75-80</c:v>
                </c:pt>
                <c:pt idx="16">
                  <c:v>80-85</c:v>
                </c:pt>
                <c:pt idx="17">
                  <c:v>85-90</c:v>
                </c:pt>
                <c:pt idx="18">
                  <c:v>90-95</c:v>
                </c:pt>
                <c:pt idx="19">
                  <c:v>95-100</c:v>
                </c:pt>
              </c:strCache>
            </c:strRef>
          </c:cat>
          <c:val>
            <c:numRef>
              <c:f>histogram!$E$3:$E$22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14</c:v>
                </c:pt>
                <c:pt idx="4">
                  <c:v>26</c:v>
                </c:pt>
                <c:pt idx="5">
                  <c:v>34</c:v>
                </c:pt>
                <c:pt idx="6">
                  <c:v>23</c:v>
                </c:pt>
                <c:pt idx="7">
                  <c:v>17</c:v>
                </c:pt>
                <c:pt idx="8">
                  <c:v>8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4-4FCC-A99C-AB86F64E5E39}"/>
            </c:ext>
          </c:extLst>
        </c:ser>
        <c:ser>
          <c:idx val="0"/>
          <c:order val="2"/>
          <c:tx>
            <c:strRef>
              <c:f>histogram!$F$2</c:f>
              <c:strCache>
                <c:ptCount val="1"/>
                <c:pt idx="0">
                  <c:v>small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histogram!$C$3:$C$22</c:f>
              <c:strCache>
                <c:ptCount val="20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  <c:pt idx="14">
                  <c:v>70-75</c:v>
                </c:pt>
                <c:pt idx="15">
                  <c:v>75-80</c:v>
                </c:pt>
                <c:pt idx="16">
                  <c:v>80-85</c:v>
                </c:pt>
                <c:pt idx="17">
                  <c:v>85-90</c:v>
                </c:pt>
                <c:pt idx="18">
                  <c:v>90-95</c:v>
                </c:pt>
                <c:pt idx="19">
                  <c:v>95-100</c:v>
                </c:pt>
              </c:strCache>
            </c:strRef>
          </c:cat>
          <c:val>
            <c:numRef>
              <c:f>histogram!$F$3:$F$22</c:f>
              <c:numCache>
                <c:formatCode>General</c:formatCode>
                <c:ptCount val="20"/>
                <c:pt idx="0">
                  <c:v>3</c:v>
                </c:pt>
                <c:pt idx="1">
                  <c:v>7</c:v>
                </c:pt>
                <c:pt idx="2">
                  <c:v>14</c:v>
                </c:pt>
                <c:pt idx="3">
                  <c:v>26</c:v>
                </c:pt>
                <c:pt idx="4">
                  <c:v>25</c:v>
                </c:pt>
                <c:pt idx="5">
                  <c:v>23</c:v>
                </c:pt>
                <c:pt idx="6">
                  <c:v>22</c:v>
                </c:pt>
                <c:pt idx="7">
                  <c:v>14</c:v>
                </c:pt>
                <c:pt idx="8">
                  <c:v>7</c:v>
                </c:pt>
                <c:pt idx="9">
                  <c:v>0</c:v>
                </c:pt>
                <c:pt idx="10">
                  <c:v>7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64-4FCC-A99C-AB86F64E5E39}"/>
            </c:ext>
          </c:extLst>
        </c:ser>
        <c:ser>
          <c:idx val="1"/>
          <c:order val="3"/>
          <c:tx>
            <c:strRef>
              <c:f>histogram!$G$2</c:f>
              <c:strCache>
                <c:ptCount val="1"/>
                <c:pt idx="0">
                  <c:v>large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histogram!$C$3:$C$22</c:f>
              <c:strCache>
                <c:ptCount val="20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  <c:pt idx="14">
                  <c:v>70-75</c:v>
                </c:pt>
                <c:pt idx="15">
                  <c:v>75-80</c:v>
                </c:pt>
                <c:pt idx="16">
                  <c:v>80-85</c:v>
                </c:pt>
                <c:pt idx="17">
                  <c:v>85-90</c:v>
                </c:pt>
                <c:pt idx="18">
                  <c:v>90-95</c:v>
                </c:pt>
                <c:pt idx="19">
                  <c:v>95-100</c:v>
                </c:pt>
              </c:strCache>
            </c:strRef>
          </c:cat>
          <c:val>
            <c:numRef>
              <c:f>histogram!$G$3:$G$22</c:f>
              <c:numCache>
                <c:formatCode>General</c:formatCode>
                <c:ptCount val="20"/>
                <c:pt idx="0">
                  <c:v>1</c:v>
                </c:pt>
                <c:pt idx="1">
                  <c:v>7</c:v>
                </c:pt>
                <c:pt idx="2">
                  <c:v>33</c:v>
                </c:pt>
                <c:pt idx="3">
                  <c:v>31</c:v>
                </c:pt>
                <c:pt idx="4">
                  <c:v>23</c:v>
                </c:pt>
                <c:pt idx="5">
                  <c:v>9</c:v>
                </c:pt>
                <c:pt idx="6">
                  <c:v>35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64-4FCC-A99C-AB86F64E5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6999663"/>
        <c:axId val="1672598543"/>
      </c:barChart>
      <c:catAx>
        <c:axId val="1786999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Gradient % (-)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598543"/>
        <c:crosses val="autoZero"/>
        <c:auto val="1"/>
        <c:lblAlgn val="ctr"/>
        <c:lblOffset val="100"/>
        <c:noMultiLvlLbl val="0"/>
      </c:catAx>
      <c:valAx>
        <c:axId val="167259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99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89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02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77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0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6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9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Bacteria-Surface Interaction Simulation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858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Gradient Strip Frequency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2157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B3F10C-EE70-41F5-8366-8665B61D3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6397"/>
              </p:ext>
            </p:extLst>
          </p:nvPr>
        </p:nvGraphicFramePr>
        <p:xfrm>
          <a:off x="959244" y="1645921"/>
          <a:ext cx="7350454" cy="313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33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858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Surface Charge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7"/>
            <a:ext cx="5451220" cy="363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Calculated by taking the points on the surface underneath the bacteria’s search angle, and summing the charges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6704CD-27DF-41B4-9B29-44D2992D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95807"/>
              </p:ext>
            </p:extLst>
          </p:nvPr>
        </p:nvGraphicFramePr>
        <p:xfrm>
          <a:off x="1097163" y="3272790"/>
          <a:ext cx="6096000" cy="1102360"/>
        </p:xfrm>
        <a:graphic>
          <a:graphicData uri="http://schemas.openxmlformats.org/drawingml/2006/table">
            <a:tbl>
              <a:tblPr firstRow="1" bandRow="1">
                <a:tableStyleId>{A70316BC-E6F9-4C12-BB47-AF2563FA8D3D}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0078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60023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522711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83123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044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Diamond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8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Surface Charge (150 samples)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+78.8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+83.4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+83.9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+88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7482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6A3D9E-B890-4556-9C27-113A5E4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15" y="1089959"/>
            <a:ext cx="1965021" cy="17359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D27DD-8E52-4F16-A83C-E7681F0A9B8D}"/>
              </a:ext>
            </a:extLst>
          </p:cNvPr>
          <p:cNvCxnSpPr/>
          <p:nvPr/>
        </p:nvCxnSpPr>
        <p:spPr>
          <a:xfrm flipH="1">
            <a:off x="6904453" y="1882588"/>
            <a:ext cx="542773" cy="5427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450B41-C76D-49F3-B5C9-2074A5D70112}"/>
              </a:ext>
            </a:extLst>
          </p:cNvPr>
          <p:cNvCxnSpPr>
            <a:cxnSpLocks/>
          </p:cNvCxnSpPr>
          <p:nvPr/>
        </p:nvCxnSpPr>
        <p:spPr>
          <a:xfrm>
            <a:off x="7447226" y="1882588"/>
            <a:ext cx="474216" cy="5427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448660-5E30-4455-9C80-D9F1E0437C30}"/>
              </a:ext>
            </a:extLst>
          </p:cNvPr>
          <p:cNvSpPr/>
          <p:nvPr/>
        </p:nvSpPr>
        <p:spPr>
          <a:xfrm>
            <a:off x="6899564" y="2406048"/>
            <a:ext cx="1021878" cy="146390"/>
          </a:xfrm>
          <a:custGeom>
            <a:avLst/>
            <a:gdLst>
              <a:gd name="connsiteX0" fmla="*/ 0 w 1056205"/>
              <a:gd name="connsiteY0" fmla="*/ 0 h 156475"/>
              <a:gd name="connsiteX1" fmla="*/ 19559 w 1056205"/>
              <a:gd name="connsiteY1" fmla="*/ 24450 h 156475"/>
              <a:gd name="connsiteX2" fmla="*/ 34229 w 1056205"/>
              <a:gd name="connsiteY2" fmla="*/ 29339 h 156475"/>
              <a:gd name="connsiteX3" fmla="*/ 58678 w 1056205"/>
              <a:gd name="connsiteY3" fmla="*/ 48899 h 156475"/>
              <a:gd name="connsiteX4" fmla="*/ 102686 w 1056205"/>
              <a:gd name="connsiteY4" fmla="*/ 68458 h 156475"/>
              <a:gd name="connsiteX5" fmla="*/ 117356 w 1056205"/>
              <a:gd name="connsiteY5" fmla="*/ 73348 h 156475"/>
              <a:gd name="connsiteX6" fmla="*/ 132025 w 1056205"/>
              <a:gd name="connsiteY6" fmla="*/ 83128 h 156475"/>
              <a:gd name="connsiteX7" fmla="*/ 161364 w 1056205"/>
              <a:gd name="connsiteY7" fmla="*/ 92907 h 156475"/>
              <a:gd name="connsiteX8" fmla="*/ 176034 w 1056205"/>
              <a:gd name="connsiteY8" fmla="*/ 97797 h 156475"/>
              <a:gd name="connsiteX9" fmla="*/ 205373 w 1056205"/>
              <a:gd name="connsiteY9" fmla="*/ 107577 h 156475"/>
              <a:gd name="connsiteX10" fmla="*/ 229822 w 1056205"/>
              <a:gd name="connsiteY10" fmla="*/ 112467 h 156475"/>
              <a:gd name="connsiteX11" fmla="*/ 244492 w 1056205"/>
              <a:gd name="connsiteY11" fmla="*/ 117357 h 156475"/>
              <a:gd name="connsiteX12" fmla="*/ 278720 w 1056205"/>
              <a:gd name="connsiteY12" fmla="*/ 122246 h 156475"/>
              <a:gd name="connsiteX13" fmla="*/ 308060 w 1056205"/>
              <a:gd name="connsiteY13" fmla="*/ 132026 h 156475"/>
              <a:gd name="connsiteX14" fmla="*/ 337399 w 1056205"/>
              <a:gd name="connsiteY14" fmla="*/ 136916 h 156475"/>
              <a:gd name="connsiteX15" fmla="*/ 356958 w 1056205"/>
              <a:gd name="connsiteY15" fmla="*/ 141806 h 156475"/>
              <a:gd name="connsiteX16" fmla="*/ 396077 w 1056205"/>
              <a:gd name="connsiteY16" fmla="*/ 146696 h 156475"/>
              <a:gd name="connsiteX17" fmla="*/ 479204 w 1056205"/>
              <a:gd name="connsiteY17" fmla="*/ 156475 h 156475"/>
              <a:gd name="connsiteX18" fmla="*/ 782374 w 1056205"/>
              <a:gd name="connsiteY18" fmla="*/ 151585 h 156475"/>
              <a:gd name="connsiteX19" fmla="*/ 797043 w 1056205"/>
              <a:gd name="connsiteY19" fmla="*/ 146696 h 156475"/>
              <a:gd name="connsiteX20" fmla="*/ 821493 w 1056205"/>
              <a:gd name="connsiteY20" fmla="*/ 141806 h 156475"/>
              <a:gd name="connsiteX21" fmla="*/ 850832 w 1056205"/>
              <a:gd name="connsiteY21" fmla="*/ 132026 h 156475"/>
              <a:gd name="connsiteX22" fmla="*/ 880171 w 1056205"/>
              <a:gd name="connsiteY22" fmla="*/ 122246 h 156475"/>
              <a:gd name="connsiteX23" fmla="*/ 909510 w 1056205"/>
              <a:gd name="connsiteY23" fmla="*/ 112467 h 156475"/>
              <a:gd name="connsiteX24" fmla="*/ 924179 w 1056205"/>
              <a:gd name="connsiteY24" fmla="*/ 107577 h 156475"/>
              <a:gd name="connsiteX25" fmla="*/ 968188 w 1056205"/>
              <a:gd name="connsiteY25" fmla="*/ 78238 h 156475"/>
              <a:gd name="connsiteX26" fmla="*/ 982857 w 1056205"/>
              <a:gd name="connsiteY26" fmla="*/ 68458 h 156475"/>
              <a:gd name="connsiteX27" fmla="*/ 997527 w 1056205"/>
              <a:gd name="connsiteY27" fmla="*/ 63568 h 156475"/>
              <a:gd name="connsiteX28" fmla="*/ 1007307 w 1056205"/>
              <a:gd name="connsiteY28" fmla="*/ 48899 h 156475"/>
              <a:gd name="connsiteX29" fmla="*/ 1036646 w 1056205"/>
              <a:gd name="connsiteY29" fmla="*/ 29339 h 156475"/>
              <a:gd name="connsiteX30" fmla="*/ 1056205 w 1056205"/>
              <a:gd name="connsiteY30" fmla="*/ 4890 h 15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56205" h="156475">
                <a:moveTo>
                  <a:pt x="0" y="0"/>
                </a:moveTo>
                <a:cubicBezTo>
                  <a:pt x="6520" y="8150"/>
                  <a:pt x="11635" y="17658"/>
                  <a:pt x="19559" y="24450"/>
                </a:cubicBezTo>
                <a:cubicBezTo>
                  <a:pt x="23473" y="27804"/>
                  <a:pt x="30204" y="26119"/>
                  <a:pt x="34229" y="29339"/>
                </a:cubicBezTo>
                <a:cubicBezTo>
                  <a:pt x="65829" y="54619"/>
                  <a:pt x="21802" y="36607"/>
                  <a:pt x="58678" y="48899"/>
                </a:cubicBezTo>
                <a:cubicBezTo>
                  <a:pt x="81925" y="64398"/>
                  <a:pt x="67771" y="56820"/>
                  <a:pt x="102686" y="68458"/>
                </a:cubicBezTo>
                <a:lnTo>
                  <a:pt x="117356" y="73348"/>
                </a:lnTo>
                <a:cubicBezTo>
                  <a:pt x="122246" y="76608"/>
                  <a:pt x="126655" y="80741"/>
                  <a:pt x="132025" y="83128"/>
                </a:cubicBezTo>
                <a:cubicBezTo>
                  <a:pt x="141445" y="87315"/>
                  <a:pt x="151584" y="89647"/>
                  <a:pt x="161364" y="92907"/>
                </a:cubicBezTo>
                <a:lnTo>
                  <a:pt x="176034" y="97797"/>
                </a:lnTo>
                <a:cubicBezTo>
                  <a:pt x="176038" y="97798"/>
                  <a:pt x="205370" y="107576"/>
                  <a:pt x="205373" y="107577"/>
                </a:cubicBezTo>
                <a:cubicBezTo>
                  <a:pt x="213523" y="109207"/>
                  <a:pt x="221759" y="110451"/>
                  <a:pt x="229822" y="112467"/>
                </a:cubicBezTo>
                <a:cubicBezTo>
                  <a:pt x="234823" y="113717"/>
                  <a:pt x="239438" y="116346"/>
                  <a:pt x="244492" y="117357"/>
                </a:cubicBezTo>
                <a:cubicBezTo>
                  <a:pt x="255793" y="119617"/>
                  <a:pt x="267311" y="120616"/>
                  <a:pt x="278720" y="122246"/>
                </a:cubicBezTo>
                <a:cubicBezTo>
                  <a:pt x="288500" y="125506"/>
                  <a:pt x="297891" y="130331"/>
                  <a:pt x="308060" y="132026"/>
                </a:cubicBezTo>
                <a:cubicBezTo>
                  <a:pt x="317840" y="133656"/>
                  <a:pt x="327677" y="134972"/>
                  <a:pt x="337399" y="136916"/>
                </a:cubicBezTo>
                <a:cubicBezTo>
                  <a:pt x="343989" y="138234"/>
                  <a:pt x="350329" y="140701"/>
                  <a:pt x="356958" y="141806"/>
                </a:cubicBezTo>
                <a:cubicBezTo>
                  <a:pt x="369920" y="143966"/>
                  <a:pt x="383026" y="145161"/>
                  <a:pt x="396077" y="146696"/>
                </a:cubicBezTo>
                <a:cubicBezTo>
                  <a:pt x="503875" y="159377"/>
                  <a:pt x="380273" y="144108"/>
                  <a:pt x="479204" y="156475"/>
                </a:cubicBezTo>
                <a:lnTo>
                  <a:pt x="782374" y="151585"/>
                </a:lnTo>
                <a:cubicBezTo>
                  <a:pt x="787526" y="151426"/>
                  <a:pt x="792043" y="147946"/>
                  <a:pt x="797043" y="146696"/>
                </a:cubicBezTo>
                <a:cubicBezTo>
                  <a:pt x="805106" y="144680"/>
                  <a:pt x="813474" y="143993"/>
                  <a:pt x="821493" y="141806"/>
                </a:cubicBezTo>
                <a:cubicBezTo>
                  <a:pt x="831438" y="139094"/>
                  <a:pt x="841052" y="135286"/>
                  <a:pt x="850832" y="132026"/>
                </a:cubicBezTo>
                <a:lnTo>
                  <a:pt x="880171" y="122246"/>
                </a:lnTo>
                <a:lnTo>
                  <a:pt x="909510" y="112467"/>
                </a:lnTo>
                <a:cubicBezTo>
                  <a:pt x="914400" y="110837"/>
                  <a:pt x="919890" y="110436"/>
                  <a:pt x="924179" y="107577"/>
                </a:cubicBezTo>
                <a:lnTo>
                  <a:pt x="968188" y="78238"/>
                </a:lnTo>
                <a:cubicBezTo>
                  <a:pt x="973078" y="74978"/>
                  <a:pt x="977282" y="70316"/>
                  <a:pt x="982857" y="68458"/>
                </a:cubicBezTo>
                <a:lnTo>
                  <a:pt x="997527" y="63568"/>
                </a:lnTo>
                <a:cubicBezTo>
                  <a:pt x="1000787" y="58678"/>
                  <a:pt x="1002884" y="52769"/>
                  <a:pt x="1007307" y="48899"/>
                </a:cubicBezTo>
                <a:cubicBezTo>
                  <a:pt x="1016153" y="41159"/>
                  <a:pt x="1036646" y="29339"/>
                  <a:pt x="1036646" y="29339"/>
                </a:cubicBezTo>
                <a:cubicBezTo>
                  <a:pt x="1048982" y="10834"/>
                  <a:pt x="1042270" y="18825"/>
                  <a:pt x="1056205" y="489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1C15B2DE-ECBA-45E6-ADA1-DE92143594F1}"/>
              </a:ext>
            </a:extLst>
          </p:cNvPr>
          <p:cNvSpPr txBox="1">
            <a:spLocks/>
          </p:cNvSpPr>
          <p:nvPr/>
        </p:nvSpPr>
        <p:spPr>
          <a:xfrm>
            <a:off x="926305" y="4264951"/>
            <a:ext cx="5973259" cy="58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Total number of interacting points on surface: approx. 105-115 pts </a:t>
            </a:r>
          </a:p>
        </p:txBody>
      </p:sp>
    </p:spTree>
    <p:extLst>
      <p:ext uri="{BB962C8B-B14F-4D97-AF65-F5344CB8AC3E}">
        <p14:creationId xmlns:p14="http://schemas.microsoft.com/office/powerpoint/2010/main" val="237317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76175"/>
            <a:ext cx="502300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Concentration is the same throughout (70% negative, 30% positive)</a:t>
            </a:r>
          </a:p>
          <a:p>
            <a:r>
              <a:rPr lang="en-US" sz="1800" dirty="0"/>
              <a:t>BUT domain size causes bacteria to land on different areas on the surface</a:t>
            </a:r>
          </a:p>
          <a:p>
            <a:r>
              <a:rPr lang="en-US" sz="1800" dirty="0"/>
              <a:t>Macroscopic View </a:t>
            </a:r>
            <a:r>
              <a:rPr lang="en-US" sz="1800" dirty="0">
                <a:sym typeface="Wingdings" panose="05000000000000000000" pitchFamily="2" charset="2"/>
              </a:rPr>
              <a:t> Bacteria lands on most positive surface</a:t>
            </a:r>
          </a:p>
          <a:p>
            <a:r>
              <a:rPr lang="en-US" sz="1800" dirty="0">
                <a:sym typeface="Wingdings" panose="05000000000000000000" pitchFamily="2" charset="2"/>
              </a:rPr>
              <a:t>Microscopic View  Bacteria can land on surface with less positive charges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Results challenge macroscopic view with a microscopic property</a:t>
            </a:r>
            <a:endParaRPr lang="en-US" sz="18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78914-C0CD-4517-9B8C-CFB4CC11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74" y="1883997"/>
            <a:ext cx="2871020" cy="2812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11AD6-0655-4AF0-8E08-62469ABF2CC2}"/>
              </a:ext>
            </a:extLst>
          </p:cNvPr>
          <p:cNvSpPr txBox="1"/>
          <p:nvPr/>
        </p:nvSpPr>
        <p:spPr>
          <a:xfrm>
            <a:off x="8399178" y="1339664"/>
            <a:ext cx="47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sym typeface="Lato"/>
              </a:rPr>
              <a:t>(-)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70A6C-C66D-46CE-AE5D-600975066450}"/>
              </a:ext>
            </a:extLst>
          </p:cNvPr>
          <p:cNvSpPr txBox="1"/>
          <p:nvPr/>
        </p:nvSpPr>
        <p:spPr>
          <a:xfrm>
            <a:off x="5916706" y="1339664"/>
            <a:ext cx="54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sym typeface="Lato"/>
              </a:rPr>
              <a:t>(+)</a:t>
            </a: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20243-687A-4436-A6CC-C3E709A79B7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317754" y="2549933"/>
            <a:ext cx="636646" cy="440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A3F68-E990-4D40-8DED-A0981144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05" y="3261126"/>
            <a:ext cx="756327" cy="5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C567-26AA-4B8A-B62C-149FFD02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4ECD-8E2E-47AA-AD07-CAE43DD8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00150"/>
            <a:ext cx="2371194" cy="1797322"/>
          </a:xfrm>
        </p:spPr>
        <p:txBody>
          <a:bodyPr/>
          <a:lstStyle/>
          <a:p>
            <a:r>
              <a:rPr lang="en-US" dirty="0"/>
              <a:t>Change the surface rather than the bacteria?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8376-D105-47BE-8447-F70E65A950F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86404" y="1200149"/>
            <a:ext cx="2371194" cy="1797321"/>
          </a:xfrm>
        </p:spPr>
        <p:txBody>
          <a:bodyPr/>
          <a:lstStyle/>
          <a:p>
            <a:r>
              <a:rPr lang="en-US" dirty="0"/>
              <a:t>Writing a paper.</a:t>
            </a:r>
          </a:p>
          <a:p>
            <a:pPr lvl="1"/>
            <a:r>
              <a:rPr lang="en-US" sz="1200" dirty="0"/>
              <a:t>Intuitive format to present data and experimental methods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06605-6A1E-43A4-B6AD-4E195DC239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79107" y="1200150"/>
            <a:ext cx="2428730" cy="1797320"/>
          </a:xfrm>
        </p:spPr>
        <p:txBody>
          <a:bodyPr/>
          <a:lstStyle/>
          <a:p>
            <a:r>
              <a:rPr lang="en-US" dirty="0"/>
              <a:t>Physical Experiments</a:t>
            </a:r>
          </a:p>
          <a:p>
            <a:pPr lvl="1"/>
            <a:r>
              <a:rPr lang="en-US" sz="1200" dirty="0"/>
              <a:t>Showing that two different bacteria will bind to different parts on a gradient surface.</a:t>
            </a:r>
            <a:endParaRPr lang="en-CA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F615-CFEB-4462-8CDC-DF01724F9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955A133-7A2C-4158-8EA0-A7792C8CE2DF}"/>
              </a:ext>
            </a:extLst>
          </p:cNvPr>
          <p:cNvSpPr txBox="1">
            <a:spLocks/>
          </p:cNvSpPr>
          <p:nvPr/>
        </p:nvSpPr>
        <p:spPr>
          <a:xfrm>
            <a:off x="893700" y="3005314"/>
            <a:ext cx="2371194" cy="179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Run more simulations! (&gt;250/domain size)</a:t>
            </a:r>
          </a:p>
          <a:p>
            <a:pPr lvl="1"/>
            <a:r>
              <a:rPr lang="en-US" sz="1200" dirty="0"/>
              <a:t>What’s an appropriate number of simulations?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398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 Canada</a:t>
            </a:r>
            <a:endParaRPr dirty="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2D5B9-66AC-42E2-9AA6-1EF6242E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00150"/>
            <a:ext cx="6314820" cy="3725700"/>
          </a:xfrm>
        </p:spPr>
        <p:txBody>
          <a:bodyPr/>
          <a:lstStyle/>
          <a:p>
            <a:r>
              <a:rPr lang="en-US" dirty="0"/>
              <a:t>My simulations take a long time (8-10hrs / run)</a:t>
            </a:r>
          </a:p>
          <a:p>
            <a:r>
              <a:rPr lang="en-US" dirty="0"/>
              <a:t>Resources: Lab Computer, and now Compute Canada</a:t>
            </a:r>
          </a:p>
          <a:p>
            <a:r>
              <a:rPr lang="en-US" dirty="0"/>
              <a:t>Access to GPUs and CPUs! Let me know if you guys would ever want this.</a:t>
            </a:r>
          </a:p>
          <a:p>
            <a:r>
              <a:rPr lang="en-US" dirty="0"/>
              <a:t>They’re funded by Canada Foundation for Innovation to support Canadian researchers</a:t>
            </a:r>
          </a:p>
        </p:txBody>
      </p:sp>
      <p:pic>
        <p:nvPicPr>
          <p:cNvPr id="1026" name="Picture 2" descr="Compute Canada | WestGrid">
            <a:extLst>
              <a:ext uri="{FF2B5EF4-FFF2-40B4-BE49-F238E27FC236}">
                <a16:creationId xmlns:a16="http://schemas.microsoft.com/office/drawing/2014/main" id="{03B1A660-2501-426D-A703-EC73367B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89" y="2797113"/>
            <a:ext cx="2819877" cy="188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DE224-6033-4413-9A17-782D082B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99" y="2797725"/>
            <a:ext cx="4975789" cy="18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39754"/>
            <a:ext cx="713541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sz="1800" dirty="0"/>
              <a:t>Challenging the pre-concepted notion of macroscopic properties governing the outcome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sz="1800" dirty="0"/>
              <a:t>Net negative bacteria</a:t>
            </a:r>
            <a:r>
              <a:rPr lang="en-US" sz="1800" baseline="30000" dirty="0"/>
              <a:t>1</a:t>
            </a:r>
            <a:r>
              <a:rPr lang="en-US" sz="1800" dirty="0"/>
              <a:t> binds to positive surface. (phospholipid bilayer)</a:t>
            </a:r>
          </a:p>
          <a:p>
            <a:pPr lvl="1"/>
            <a:r>
              <a:rPr lang="en-US" sz="1800" dirty="0"/>
              <a:t>But what if we introduce domains such as glycoproteins, channel proteins, </a:t>
            </a:r>
            <a:r>
              <a:rPr lang="en-US" sz="1800" dirty="0" err="1"/>
              <a:t>etc</a:t>
            </a:r>
            <a:r>
              <a:rPr lang="en-US" sz="1800" dirty="0"/>
              <a:t>?</a:t>
            </a:r>
          </a:p>
          <a:p>
            <a:pPr lvl="1"/>
            <a:r>
              <a:rPr lang="en-US" sz="1800" dirty="0"/>
              <a:t>How will different sizes of positive domains on a net negative bacteria bind to a surface with a gradient from negative to positive?</a:t>
            </a:r>
          </a:p>
          <a:p>
            <a:pPr marL="533400" lvl="1" indent="0">
              <a:buNone/>
            </a:pPr>
            <a:r>
              <a:rPr lang="en-US" sz="1050" dirty="0"/>
              <a:t>1. </a:t>
            </a:r>
            <a:r>
              <a:rPr lang="en-US" sz="1050" dirty="0" err="1"/>
              <a:t>Tuson</a:t>
            </a:r>
            <a:r>
              <a:rPr lang="en-US" sz="1050" dirty="0"/>
              <a:t>, H. H.; Weibel, D. B. Bacteria–surface interactions. https://pubs.rsc.org/en/content/articlelanding/2013/sm/c3sm27705d (accessed Dec 1,  2020).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Phospholipids | Introduction to Chemistry">
            <a:extLst>
              <a:ext uri="{FF2B5EF4-FFF2-40B4-BE49-F238E27FC236}">
                <a16:creationId xmlns:a16="http://schemas.microsoft.com/office/drawing/2014/main" id="{45DA0BF1-B636-443A-A304-AC2604A6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020" y="229720"/>
            <a:ext cx="1442560" cy="162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1821D-6FA1-4ABF-943C-D6977D0C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132" y="2182298"/>
            <a:ext cx="1241969" cy="8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976175"/>
            <a:ext cx="4641598" cy="3720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Bacteria Composition/Characteristics</a:t>
            </a:r>
          </a:p>
          <a:p>
            <a:pPr lvl="1"/>
            <a:r>
              <a:rPr lang="en-US" sz="1800" dirty="0"/>
              <a:t>Net negative surface charge (70%)</a:t>
            </a:r>
            <a:endParaRPr lang="en-US" sz="1200" dirty="0"/>
          </a:p>
          <a:p>
            <a:pPr lvl="1"/>
            <a:r>
              <a:rPr lang="en-US" sz="1800" dirty="0"/>
              <a:t>Positive domains scattered randomly (30%), with no overlapping domains</a:t>
            </a:r>
          </a:p>
          <a:p>
            <a:pPr lvl="1"/>
            <a:r>
              <a:rPr lang="en-US" sz="1800" dirty="0"/>
              <a:t>Total number of points: 1512</a:t>
            </a:r>
          </a:p>
          <a:p>
            <a:pPr lvl="2"/>
            <a:r>
              <a:rPr lang="en-US" sz="1800" dirty="0"/>
              <a:t>Number of circles = 21, Number of points per circle = 72</a:t>
            </a:r>
          </a:p>
          <a:p>
            <a:pPr lvl="2"/>
            <a:r>
              <a:rPr lang="en-US" sz="1800" dirty="0"/>
              <a:t>Length - 2µm, Diameter - 1µm</a:t>
            </a:r>
          </a:p>
          <a:p>
            <a:pPr lvl="2"/>
            <a:r>
              <a:rPr lang="en-US" sz="1800" dirty="0"/>
              <a:t>Shape: Cylinder</a:t>
            </a:r>
          </a:p>
          <a:p>
            <a:pPr lvl="2"/>
            <a:r>
              <a:rPr lang="en-US" sz="1800" dirty="0"/>
              <a:t>Resolution: 962.6pts/µm</a:t>
            </a:r>
            <a:r>
              <a:rPr lang="en-US" sz="1800" baseline="30000" dirty="0"/>
              <a:t>2</a:t>
            </a:r>
            <a:endParaRPr lang="en-US" sz="1800" dirty="0"/>
          </a:p>
          <a:p>
            <a:pPr marL="990600" lvl="2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E3B60-02AF-4C6B-B9FB-D1E05993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84" y="702094"/>
            <a:ext cx="1166048" cy="202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6F2F2-8F9C-4508-9E14-951D3D57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85" y="2917034"/>
            <a:ext cx="2069646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232812"/>
            <a:ext cx="3678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Surface Composition</a:t>
            </a:r>
          </a:p>
          <a:p>
            <a:pPr lvl="1"/>
            <a:r>
              <a:rPr lang="en-US" sz="2000" dirty="0"/>
              <a:t>Gradient</a:t>
            </a:r>
          </a:p>
          <a:p>
            <a:pPr lvl="1"/>
            <a:r>
              <a:rPr lang="en-US" sz="2000" dirty="0"/>
              <a:t>Size: 20 (L) x 10 (W) µm</a:t>
            </a:r>
          </a:p>
          <a:p>
            <a:pPr lvl="2"/>
            <a:r>
              <a:rPr lang="en-US" sz="2000" dirty="0"/>
              <a:t>Effective Size: 10 (L) x 10 (W) µm</a:t>
            </a:r>
          </a:p>
          <a:p>
            <a:pPr lvl="1"/>
            <a:r>
              <a:rPr lang="en-US" sz="2000" dirty="0"/>
              <a:t>Resolution: 200 (L) x 80 (W) = 16000 pts</a:t>
            </a:r>
          </a:p>
          <a:p>
            <a:pPr lvl="2"/>
            <a:r>
              <a:rPr lang="en-US" sz="2000" dirty="0"/>
              <a:t>Effective Resolution: 100 (L) x 80 (W) = 8000pts (80pts/µm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1D182-82F5-4CC5-89CE-4F0810FE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93" y="976427"/>
            <a:ext cx="3729496" cy="3654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302B6-0BC0-42B6-AC4F-BD08D7DA87C9}"/>
              </a:ext>
            </a:extLst>
          </p:cNvPr>
          <p:cNvSpPr txBox="1"/>
          <p:nvPr/>
        </p:nvSpPr>
        <p:spPr>
          <a:xfrm>
            <a:off x="7926430" y="514762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sym typeface="Lato"/>
              </a:rPr>
              <a:t>(-)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35B2-4126-4527-8B3C-CB2DCA608171}"/>
              </a:ext>
            </a:extLst>
          </p:cNvPr>
          <p:cNvSpPr txBox="1"/>
          <p:nvPr/>
        </p:nvSpPr>
        <p:spPr>
          <a:xfrm>
            <a:off x="4932393" y="5318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sym typeface="Lato"/>
              </a:rPr>
              <a:t>(+)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5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8"/>
          <p:cNvGrpSpPr/>
          <p:nvPr/>
        </p:nvGrpSpPr>
        <p:grpSpPr>
          <a:xfrm>
            <a:off x="1783166" y="1430563"/>
            <a:ext cx="2168892" cy="2612288"/>
            <a:chOff x="2944204" y="1189775"/>
            <a:chExt cx="3305700" cy="34830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2nd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Rotate XY (z-axis)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r>
                <a:rPr lang="en-US" sz="1200" baseline="300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 </a:t>
              </a: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per rotation (360</a:t>
              </a:r>
              <a:r>
                <a:rPr lang="en-US" sz="1200" baseline="300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  </a:t>
              </a: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/40 rotations )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8A47270-0CEF-435C-93BC-14754A96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57" y="3523184"/>
            <a:ext cx="1240482" cy="1113408"/>
          </a:xfrm>
          <a:prstGeom prst="rect">
            <a:avLst/>
          </a:prstGeom>
        </p:spPr>
      </p:pic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Process</a:t>
            </a:r>
            <a:endParaRPr dirty="0"/>
          </a:p>
        </p:txBody>
      </p:sp>
      <p:sp>
        <p:nvSpPr>
          <p:cNvPr id="245" name="Google Shape;245;p28"/>
          <p:cNvSpPr txBox="1"/>
          <p:nvPr/>
        </p:nvSpPr>
        <p:spPr>
          <a:xfrm>
            <a:off x="6167062" y="2081076"/>
            <a:ext cx="1370013" cy="196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>
            <a:off x="0" y="1430724"/>
            <a:ext cx="2077596" cy="2612127"/>
            <a:chOff x="0" y="1189989"/>
            <a:chExt cx="3546900" cy="34828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1st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Translate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X-axis: Increments of 0.2µm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Y-axis: Increments of 0.25µm</a:t>
              </a: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oogle Shape;249;p28">
            <a:extLst>
              <a:ext uri="{FF2B5EF4-FFF2-40B4-BE49-F238E27FC236}">
                <a16:creationId xmlns:a16="http://schemas.microsoft.com/office/drawing/2014/main" id="{C103A22F-D450-474D-BC0D-2BE95B91A200}"/>
              </a:ext>
            </a:extLst>
          </p:cNvPr>
          <p:cNvGrpSpPr/>
          <p:nvPr/>
        </p:nvGrpSpPr>
        <p:grpSpPr>
          <a:xfrm>
            <a:off x="3698826" y="1430563"/>
            <a:ext cx="2282552" cy="2612286"/>
            <a:chOff x="2376524" y="1189775"/>
            <a:chExt cx="3305700" cy="3483048"/>
          </a:xfrm>
        </p:grpSpPr>
        <p:sp>
          <p:nvSpPr>
            <p:cNvPr id="14" name="Google Shape;250;p28">
              <a:extLst>
                <a:ext uri="{FF2B5EF4-FFF2-40B4-BE49-F238E27FC236}">
                  <a16:creationId xmlns:a16="http://schemas.microsoft.com/office/drawing/2014/main" id="{69A6DFEA-9D8C-40EC-A6E6-FA526AD2BF29}"/>
                </a:ext>
              </a:extLst>
            </p:cNvPr>
            <p:cNvSpPr/>
            <p:nvPr/>
          </p:nvSpPr>
          <p:spPr>
            <a:xfrm>
              <a:off x="237652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3rd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251;p28">
              <a:extLst>
                <a:ext uri="{FF2B5EF4-FFF2-40B4-BE49-F238E27FC236}">
                  <a16:creationId xmlns:a16="http://schemas.microsoft.com/office/drawing/2014/main" id="{76A529ED-F2CD-4921-BEE3-B88387965E08}"/>
                </a:ext>
              </a:extLst>
            </p:cNvPr>
            <p:cNvSpPr txBox="1"/>
            <p:nvPr/>
          </p:nvSpPr>
          <p:spPr>
            <a:xfrm>
              <a:off x="2911274" y="2057124"/>
              <a:ext cx="2236200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Rotate along cylinder axis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72 rotations (around each dot on the circle) which is 5</a:t>
              </a:r>
              <a:r>
                <a:rPr lang="en-US" sz="1200" baseline="300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</a:t>
              </a: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per rotation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" name="Google Shape;249;p28">
            <a:extLst>
              <a:ext uri="{FF2B5EF4-FFF2-40B4-BE49-F238E27FC236}">
                <a16:creationId xmlns:a16="http://schemas.microsoft.com/office/drawing/2014/main" id="{55A25158-3A3B-418E-9EEF-58B74630D58A}"/>
              </a:ext>
            </a:extLst>
          </p:cNvPr>
          <p:cNvGrpSpPr/>
          <p:nvPr/>
        </p:nvGrpSpPr>
        <p:grpSpPr>
          <a:xfrm>
            <a:off x="5708392" y="1430563"/>
            <a:ext cx="2282552" cy="2612288"/>
            <a:chOff x="2944204" y="1189775"/>
            <a:chExt cx="3305700" cy="3483050"/>
          </a:xfrm>
          <a:solidFill>
            <a:srgbClr val="0070C0"/>
          </a:solidFill>
        </p:grpSpPr>
        <p:sp>
          <p:nvSpPr>
            <p:cNvPr id="17" name="Google Shape;250;p28">
              <a:extLst>
                <a:ext uri="{FF2B5EF4-FFF2-40B4-BE49-F238E27FC236}">
                  <a16:creationId xmlns:a16="http://schemas.microsoft.com/office/drawing/2014/main" id="{6322BCDB-139D-4B01-B1E0-AFA60373C39E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4th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251;p28">
              <a:extLst>
                <a:ext uri="{FF2B5EF4-FFF2-40B4-BE49-F238E27FC236}">
                  <a16:creationId xmlns:a16="http://schemas.microsoft.com/office/drawing/2014/main" id="{516F4AAC-6118-4624-B0E7-0078BA0F1B54}"/>
                </a:ext>
              </a:extLst>
            </p:cNvPr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Evaluate Energy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Search angle is 75</a:t>
              </a:r>
              <a:r>
                <a:rPr lang="en-US" sz="1200" baseline="300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</a:t>
              </a:r>
              <a:endPara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Distance is calculated to closest point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" name="Google Shape;249;p28">
            <a:extLst>
              <a:ext uri="{FF2B5EF4-FFF2-40B4-BE49-F238E27FC236}">
                <a16:creationId xmlns:a16="http://schemas.microsoft.com/office/drawing/2014/main" id="{4257E90B-B345-4CFA-943B-F0407C5AB692}"/>
              </a:ext>
            </a:extLst>
          </p:cNvPr>
          <p:cNvGrpSpPr/>
          <p:nvPr/>
        </p:nvGrpSpPr>
        <p:grpSpPr>
          <a:xfrm>
            <a:off x="7711136" y="1430563"/>
            <a:ext cx="1681635" cy="2612286"/>
            <a:chOff x="2944204" y="1189775"/>
            <a:chExt cx="3305700" cy="3483048"/>
          </a:xfrm>
        </p:grpSpPr>
        <p:sp>
          <p:nvSpPr>
            <p:cNvPr id="20" name="Google Shape;250;p28">
              <a:extLst>
                <a:ext uri="{FF2B5EF4-FFF2-40B4-BE49-F238E27FC236}">
                  <a16:creationId xmlns:a16="http://schemas.microsoft.com/office/drawing/2014/main" id="{1946024E-923D-4517-8539-A88887B9F0EC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5th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51;p28">
              <a:extLst>
                <a:ext uri="{FF2B5EF4-FFF2-40B4-BE49-F238E27FC236}">
                  <a16:creationId xmlns:a16="http://schemas.microsoft.com/office/drawing/2014/main" id="{0A415342-BDD5-4449-93FB-7EAD65F36A5D}"/>
                </a:ext>
              </a:extLst>
            </p:cNvPr>
            <p:cNvSpPr txBox="1"/>
            <p:nvPr/>
          </p:nvSpPr>
          <p:spPr>
            <a:xfrm>
              <a:off x="3433345" y="2057124"/>
              <a:ext cx="2236200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Log Results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1 Interaction per point on bacteria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FB77AAE-A68E-419C-992F-657C04711F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24" y="3923674"/>
            <a:ext cx="1102931" cy="48180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B06420-D31C-43BA-8436-545AC982E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829" y="3594200"/>
            <a:ext cx="1420516" cy="125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DDA97-A0B0-41FE-98F9-8CA418F70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13" y="3552478"/>
            <a:ext cx="1821511" cy="1277949"/>
          </a:xfrm>
          <a:prstGeom prst="rect">
            <a:avLst/>
          </a:prstGeom>
        </p:spPr>
      </p:pic>
      <p:pic>
        <p:nvPicPr>
          <p:cNvPr id="1026" name="Picture 2" descr="Free Curved Arrow Icon, Symbol. Download in PNG, SVG format.">
            <a:extLst>
              <a:ext uri="{FF2B5EF4-FFF2-40B4-BE49-F238E27FC236}">
                <a16:creationId xmlns:a16="http://schemas.microsoft.com/office/drawing/2014/main" id="{4750DB37-586B-447A-9421-A50DA3C1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7644">
            <a:off x="4268483" y="3652973"/>
            <a:ext cx="712424" cy="7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ree Curved Arrow Icon, Symbol. Download in PNG, SVG format.">
            <a:extLst>
              <a:ext uri="{FF2B5EF4-FFF2-40B4-BE49-F238E27FC236}">
                <a16:creationId xmlns:a16="http://schemas.microsoft.com/office/drawing/2014/main" id="{DD0DA319-8605-4A15-A0CC-DA0154F4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15072">
            <a:off x="2367756" y="3889558"/>
            <a:ext cx="712424" cy="7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7CF0629-C4CA-4BAC-9CD9-CB942EBD51CD}"/>
              </a:ext>
            </a:extLst>
          </p:cNvPr>
          <p:cNvSpPr/>
          <p:nvPr/>
        </p:nvSpPr>
        <p:spPr>
          <a:xfrm>
            <a:off x="1045854" y="3822558"/>
            <a:ext cx="651184" cy="1262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0DEB822-D5A1-42F3-9E7C-6A7A29634286}"/>
              </a:ext>
            </a:extLst>
          </p:cNvPr>
          <p:cNvSpPr/>
          <p:nvPr/>
        </p:nvSpPr>
        <p:spPr>
          <a:xfrm rot="5400000">
            <a:off x="489134" y="4342373"/>
            <a:ext cx="651184" cy="1262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A7F895B-6F6F-431E-8D19-06919B7C8127}"/>
              </a:ext>
            </a:extLst>
          </p:cNvPr>
          <p:cNvSpPr/>
          <p:nvPr/>
        </p:nvSpPr>
        <p:spPr>
          <a:xfrm rot="10800000">
            <a:off x="300148" y="3822558"/>
            <a:ext cx="298107" cy="1224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39B140A-6D1D-4CD5-B7C7-2568A1589B33}"/>
              </a:ext>
            </a:extLst>
          </p:cNvPr>
          <p:cNvSpPr/>
          <p:nvPr/>
        </p:nvSpPr>
        <p:spPr>
          <a:xfrm rot="16200000">
            <a:off x="752345" y="3600609"/>
            <a:ext cx="148519" cy="1262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AFF548-BD6A-4542-9DD8-E7D8CE52E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866" y="3433427"/>
            <a:ext cx="1478676" cy="130629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A8C6CE-274E-4F39-9A0A-34EEBF0FDB88}"/>
              </a:ext>
            </a:extLst>
          </p:cNvPr>
          <p:cNvCxnSpPr>
            <a:cxnSpLocks/>
          </p:cNvCxnSpPr>
          <p:nvPr/>
        </p:nvCxnSpPr>
        <p:spPr>
          <a:xfrm flipH="1">
            <a:off x="6342833" y="4042849"/>
            <a:ext cx="380371" cy="3835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815E0-1655-48D7-BFAD-D938078D2272}"/>
              </a:ext>
            </a:extLst>
          </p:cNvPr>
          <p:cNvCxnSpPr>
            <a:cxnSpLocks/>
          </p:cNvCxnSpPr>
          <p:nvPr/>
        </p:nvCxnSpPr>
        <p:spPr>
          <a:xfrm>
            <a:off x="6728039" y="4042849"/>
            <a:ext cx="366893" cy="3626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75BEF3-D1D5-4007-8029-D7F616F17B42}"/>
              </a:ext>
            </a:extLst>
          </p:cNvPr>
          <p:cNvSpPr/>
          <p:nvPr/>
        </p:nvSpPr>
        <p:spPr>
          <a:xfrm>
            <a:off x="6353845" y="4392644"/>
            <a:ext cx="738717" cy="110158"/>
          </a:xfrm>
          <a:custGeom>
            <a:avLst/>
            <a:gdLst>
              <a:gd name="connsiteX0" fmla="*/ 0 w 1056205"/>
              <a:gd name="connsiteY0" fmla="*/ 0 h 156475"/>
              <a:gd name="connsiteX1" fmla="*/ 19559 w 1056205"/>
              <a:gd name="connsiteY1" fmla="*/ 24450 h 156475"/>
              <a:gd name="connsiteX2" fmla="*/ 34229 w 1056205"/>
              <a:gd name="connsiteY2" fmla="*/ 29339 h 156475"/>
              <a:gd name="connsiteX3" fmla="*/ 58678 w 1056205"/>
              <a:gd name="connsiteY3" fmla="*/ 48899 h 156475"/>
              <a:gd name="connsiteX4" fmla="*/ 102686 w 1056205"/>
              <a:gd name="connsiteY4" fmla="*/ 68458 h 156475"/>
              <a:gd name="connsiteX5" fmla="*/ 117356 w 1056205"/>
              <a:gd name="connsiteY5" fmla="*/ 73348 h 156475"/>
              <a:gd name="connsiteX6" fmla="*/ 132025 w 1056205"/>
              <a:gd name="connsiteY6" fmla="*/ 83128 h 156475"/>
              <a:gd name="connsiteX7" fmla="*/ 161364 w 1056205"/>
              <a:gd name="connsiteY7" fmla="*/ 92907 h 156475"/>
              <a:gd name="connsiteX8" fmla="*/ 176034 w 1056205"/>
              <a:gd name="connsiteY8" fmla="*/ 97797 h 156475"/>
              <a:gd name="connsiteX9" fmla="*/ 205373 w 1056205"/>
              <a:gd name="connsiteY9" fmla="*/ 107577 h 156475"/>
              <a:gd name="connsiteX10" fmla="*/ 229822 w 1056205"/>
              <a:gd name="connsiteY10" fmla="*/ 112467 h 156475"/>
              <a:gd name="connsiteX11" fmla="*/ 244492 w 1056205"/>
              <a:gd name="connsiteY11" fmla="*/ 117357 h 156475"/>
              <a:gd name="connsiteX12" fmla="*/ 278720 w 1056205"/>
              <a:gd name="connsiteY12" fmla="*/ 122246 h 156475"/>
              <a:gd name="connsiteX13" fmla="*/ 308060 w 1056205"/>
              <a:gd name="connsiteY13" fmla="*/ 132026 h 156475"/>
              <a:gd name="connsiteX14" fmla="*/ 337399 w 1056205"/>
              <a:gd name="connsiteY14" fmla="*/ 136916 h 156475"/>
              <a:gd name="connsiteX15" fmla="*/ 356958 w 1056205"/>
              <a:gd name="connsiteY15" fmla="*/ 141806 h 156475"/>
              <a:gd name="connsiteX16" fmla="*/ 396077 w 1056205"/>
              <a:gd name="connsiteY16" fmla="*/ 146696 h 156475"/>
              <a:gd name="connsiteX17" fmla="*/ 479204 w 1056205"/>
              <a:gd name="connsiteY17" fmla="*/ 156475 h 156475"/>
              <a:gd name="connsiteX18" fmla="*/ 782374 w 1056205"/>
              <a:gd name="connsiteY18" fmla="*/ 151585 h 156475"/>
              <a:gd name="connsiteX19" fmla="*/ 797043 w 1056205"/>
              <a:gd name="connsiteY19" fmla="*/ 146696 h 156475"/>
              <a:gd name="connsiteX20" fmla="*/ 821493 w 1056205"/>
              <a:gd name="connsiteY20" fmla="*/ 141806 h 156475"/>
              <a:gd name="connsiteX21" fmla="*/ 850832 w 1056205"/>
              <a:gd name="connsiteY21" fmla="*/ 132026 h 156475"/>
              <a:gd name="connsiteX22" fmla="*/ 880171 w 1056205"/>
              <a:gd name="connsiteY22" fmla="*/ 122246 h 156475"/>
              <a:gd name="connsiteX23" fmla="*/ 909510 w 1056205"/>
              <a:gd name="connsiteY23" fmla="*/ 112467 h 156475"/>
              <a:gd name="connsiteX24" fmla="*/ 924179 w 1056205"/>
              <a:gd name="connsiteY24" fmla="*/ 107577 h 156475"/>
              <a:gd name="connsiteX25" fmla="*/ 968188 w 1056205"/>
              <a:gd name="connsiteY25" fmla="*/ 78238 h 156475"/>
              <a:gd name="connsiteX26" fmla="*/ 982857 w 1056205"/>
              <a:gd name="connsiteY26" fmla="*/ 68458 h 156475"/>
              <a:gd name="connsiteX27" fmla="*/ 997527 w 1056205"/>
              <a:gd name="connsiteY27" fmla="*/ 63568 h 156475"/>
              <a:gd name="connsiteX28" fmla="*/ 1007307 w 1056205"/>
              <a:gd name="connsiteY28" fmla="*/ 48899 h 156475"/>
              <a:gd name="connsiteX29" fmla="*/ 1036646 w 1056205"/>
              <a:gd name="connsiteY29" fmla="*/ 29339 h 156475"/>
              <a:gd name="connsiteX30" fmla="*/ 1056205 w 1056205"/>
              <a:gd name="connsiteY30" fmla="*/ 4890 h 15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56205" h="156475">
                <a:moveTo>
                  <a:pt x="0" y="0"/>
                </a:moveTo>
                <a:cubicBezTo>
                  <a:pt x="6520" y="8150"/>
                  <a:pt x="11635" y="17658"/>
                  <a:pt x="19559" y="24450"/>
                </a:cubicBezTo>
                <a:cubicBezTo>
                  <a:pt x="23473" y="27804"/>
                  <a:pt x="30204" y="26119"/>
                  <a:pt x="34229" y="29339"/>
                </a:cubicBezTo>
                <a:cubicBezTo>
                  <a:pt x="65829" y="54619"/>
                  <a:pt x="21802" y="36607"/>
                  <a:pt x="58678" y="48899"/>
                </a:cubicBezTo>
                <a:cubicBezTo>
                  <a:pt x="81925" y="64398"/>
                  <a:pt x="67771" y="56820"/>
                  <a:pt x="102686" y="68458"/>
                </a:cubicBezTo>
                <a:lnTo>
                  <a:pt x="117356" y="73348"/>
                </a:lnTo>
                <a:cubicBezTo>
                  <a:pt x="122246" y="76608"/>
                  <a:pt x="126655" y="80741"/>
                  <a:pt x="132025" y="83128"/>
                </a:cubicBezTo>
                <a:cubicBezTo>
                  <a:pt x="141445" y="87315"/>
                  <a:pt x="151584" y="89647"/>
                  <a:pt x="161364" y="92907"/>
                </a:cubicBezTo>
                <a:lnTo>
                  <a:pt x="176034" y="97797"/>
                </a:lnTo>
                <a:cubicBezTo>
                  <a:pt x="176038" y="97798"/>
                  <a:pt x="205370" y="107576"/>
                  <a:pt x="205373" y="107577"/>
                </a:cubicBezTo>
                <a:cubicBezTo>
                  <a:pt x="213523" y="109207"/>
                  <a:pt x="221759" y="110451"/>
                  <a:pt x="229822" y="112467"/>
                </a:cubicBezTo>
                <a:cubicBezTo>
                  <a:pt x="234823" y="113717"/>
                  <a:pt x="239438" y="116346"/>
                  <a:pt x="244492" y="117357"/>
                </a:cubicBezTo>
                <a:cubicBezTo>
                  <a:pt x="255793" y="119617"/>
                  <a:pt x="267311" y="120616"/>
                  <a:pt x="278720" y="122246"/>
                </a:cubicBezTo>
                <a:cubicBezTo>
                  <a:pt x="288500" y="125506"/>
                  <a:pt x="297891" y="130331"/>
                  <a:pt x="308060" y="132026"/>
                </a:cubicBezTo>
                <a:cubicBezTo>
                  <a:pt x="317840" y="133656"/>
                  <a:pt x="327677" y="134972"/>
                  <a:pt x="337399" y="136916"/>
                </a:cubicBezTo>
                <a:cubicBezTo>
                  <a:pt x="343989" y="138234"/>
                  <a:pt x="350329" y="140701"/>
                  <a:pt x="356958" y="141806"/>
                </a:cubicBezTo>
                <a:cubicBezTo>
                  <a:pt x="369920" y="143966"/>
                  <a:pt x="383026" y="145161"/>
                  <a:pt x="396077" y="146696"/>
                </a:cubicBezTo>
                <a:cubicBezTo>
                  <a:pt x="503875" y="159377"/>
                  <a:pt x="380273" y="144108"/>
                  <a:pt x="479204" y="156475"/>
                </a:cubicBezTo>
                <a:lnTo>
                  <a:pt x="782374" y="151585"/>
                </a:lnTo>
                <a:cubicBezTo>
                  <a:pt x="787526" y="151426"/>
                  <a:pt x="792043" y="147946"/>
                  <a:pt x="797043" y="146696"/>
                </a:cubicBezTo>
                <a:cubicBezTo>
                  <a:pt x="805106" y="144680"/>
                  <a:pt x="813474" y="143993"/>
                  <a:pt x="821493" y="141806"/>
                </a:cubicBezTo>
                <a:cubicBezTo>
                  <a:pt x="831438" y="139094"/>
                  <a:pt x="841052" y="135286"/>
                  <a:pt x="850832" y="132026"/>
                </a:cubicBezTo>
                <a:lnTo>
                  <a:pt x="880171" y="122246"/>
                </a:lnTo>
                <a:lnTo>
                  <a:pt x="909510" y="112467"/>
                </a:lnTo>
                <a:cubicBezTo>
                  <a:pt x="914400" y="110837"/>
                  <a:pt x="919890" y="110436"/>
                  <a:pt x="924179" y="107577"/>
                </a:cubicBezTo>
                <a:lnTo>
                  <a:pt x="968188" y="78238"/>
                </a:lnTo>
                <a:cubicBezTo>
                  <a:pt x="973078" y="74978"/>
                  <a:pt x="977282" y="70316"/>
                  <a:pt x="982857" y="68458"/>
                </a:cubicBezTo>
                <a:lnTo>
                  <a:pt x="997527" y="63568"/>
                </a:lnTo>
                <a:cubicBezTo>
                  <a:pt x="1000787" y="58678"/>
                  <a:pt x="1002884" y="52769"/>
                  <a:pt x="1007307" y="48899"/>
                </a:cubicBezTo>
                <a:cubicBezTo>
                  <a:pt x="1016153" y="41159"/>
                  <a:pt x="1036646" y="29339"/>
                  <a:pt x="1036646" y="29339"/>
                </a:cubicBezTo>
                <a:cubicBezTo>
                  <a:pt x="1048982" y="10834"/>
                  <a:pt x="1042270" y="18825"/>
                  <a:pt x="1056205" y="489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90A5E-B1EA-47BB-B910-AC1B5087764B}"/>
              </a:ext>
            </a:extLst>
          </p:cNvPr>
          <p:cNvSpPr txBox="1"/>
          <p:nvPr/>
        </p:nvSpPr>
        <p:spPr>
          <a:xfrm>
            <a:off x="6523571" y="41463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757" y="298377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EXPERIMENTS</a:t>
            </a:r>
            <a:endParaRPr sz="7200" b="1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757" y="3155879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en" sz="48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domain sizes</a:t>
            </a:r>
            <a:endParaRPr sz="72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757" y="172712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150* </a:t>
            </a:r>
            <a:r>
              <a:rPr lang="en" sz="48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seeds/samples</a:t>
            </a:r>
            <a:endParaRPr sz="48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757" y="2261838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per domain size</a:t>
            </a:r>
            <a:endParaRPr sz="2000" dirty="0"/>
          </a:p>
        </p:txBody>
      </p:sp>
      <p:sp>
        <p:nvSpPr>
          <p:cNvPr id="234" name="Google Shape;234;p27"/>
          <p:cNvSpPr/>
          <p:nvPr/>
        </p:nvSpPr>
        <p:spPr>
          <a:xfrm>
            <a:off x="257" y="21242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57" y="164117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257" y="306992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233;p27">
            <a:extLst>
              <a:ext uri="{FF2B5EF4-FFF2-40B4-BE49-F238E27FC236}">
                <a16:creationId xmlns:a16="http://schemas.microsoft.com/office/drawing/2014/main" id="{AD49DD0B-1C5A-4429-84D6-4576C786BEFB}"/>
              </a:ext>
            </a:extLst>
          </p:cNvPr>
          <p:cNvSpPr txBox="1">
            <a:spLocks/>
          </p:cNvSpPr>
          <p:nvPr/>
        </p:nvSpPr>
        <p:spPr>
          <a:xfrm>
            <a:off x="539944" y="4481920"/>
            <a:ext cx="1414976" cy="6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dirty="0"/>
              <a:t>single (1pt)</a:t>
            </a:r>
          </a:p>
        </p:txBody>
      </p:sp>
      <p:sp>
        <p:nvSpPr>
          <p:cNvPr id="13" name="Google Shape;233;p27">
            <a:extLst>
              <a:ext uri="{FF2B5EF4-FFF2-40B4-BE49-F238E27FC236}">
                <a16:creationId xmlns:a16="http://schemas.microsoft.com/office/drawing/2014/main" id="{417C184A-AE5A-4189-97A7-14C6DC5C6C34}"/>
              </a:ext>
            </a:extLst>
          </p:cNvPr>
          <p:cNvSpPr txBox="1">
            <a:spLocks/>
          </p:cNvSpPr>
          <p:nvPr/>
        </p:nvSpPr>
        <p:spPr>
          <a:xfrm>
            <a:off x="2451577" y="4479246"/>
            <a:ext cx="1749744" cy="6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dirty="0"/>
              <a:t>diamond (5pt)</a:t>
            </a:r>
          </a:p>
        </p:txBody>
      </p:sp>
      <p:sp>
        <p:nvSpPr>
          <p:cNvPr id="14" name="Google Shape;233;p27">
            <a:extLst>
              <a:ext uri="{FF2B5EF4-FFF2-40B4-BE49-F238E27FC236}">
                <a16:creationId xmlns:a16="http://schemas.microsoft.com/office/drawing/2014/main" id="{750F27CF-AC5D-456D-9014-CC3D582D9BDF}"/>
              </a:ext>
            </a:extLst>
          </p:cNvPr>
          <p:cNvSpPr txBox="1">
            <a:spLocks/>
          </p:cNvSpPr>
          <p:nvPr/>
        </p:nvSpPr>
        <p:spPr>
          <a:xfrm>
            <a:off x="4744600" y="4480621"/>
            <a:ext cx="1572786" cy="6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dirty="0"/>
              <a:t>small (12pt)</a:t>
            </a:r>
          </a:p>
        </p:txBody>
      </p:sp>
      <p:sp>
        <p:nvSpPr>
          <p:cNvPr id="15" name="Google Shape;233;p27">
            <a:extLst>
              <a:ext uri="{FF2B5EF4-FFF2-40B4-BE49-F238E27FC236}">
                <a16:creationId xmlns:a16="http://schemas.microsoft.com/office/drawing/2014/main" id="{7F148114-4159-4987-9248-01C9F4F76C92}"/>
              </a:ext>
            </a:extLst>
          </p:cNvPr>
          <p:cNvSpPr txBox="1">
            <a:spLocks/>
          </p:cNvSpPr>
          <p:nvPr/>
        </p:nvSpPr>
        <p:spPr>
          <a:xfrm>
            <a:off x="6860666" y="4481920"/>
            <a:ext cx="1489958" cy="6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dirty="0"/>
              <a:t>large (37pt)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3E0F8-E9AD-41A1-B4C2-533A606E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21" y="3970926"/>
            <a:ext cx="716907" cy="61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5470D-C7F6-4BB9-B859-B450AE9D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904" y="3966053"/>
            <a:ext cx="971686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08323-BFC8-4C5F-B24E-DFF00C73E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86" y="3966053"/>
            <a:ext cx="813624" cy="63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43DEB-E1F9-49D2-8AEC-5F66E303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03" y="3983632"/>
            <a:ext cx="752107" cy="574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1 Datapoint? + Controls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144633"/>
            <a:ext cx="502300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Technical</a:t>
            </a:r>
          </a:p>
          <a:p>
            <a:pPr lvl="1"/>
            <a:r>
              <a:rPr lang="en-US" sz="2000" dirty="0"/>
              <a:t>If the center of the cylinder lands within the boundaries of a 5% strip (ex. 10-15% increases in frequency by 1)</a:t>
            </a:r>
          </a:p>
          <a:p>
            <a:r>
              <a:rPr lang="en-US" dirty="0"/>
              <a:t>IV </a:t>
            </a:r>
            <a:r>
              <a:rPr lang="en-US" dirty="0">
                <a:sym typeface="Wingdings" panose="05000000000000000000" pitchFamily="2" charset="2"/>
              </a:rPr>
              <a:t> Domain Size</a:t>
            </a:r>
            <a:endParaRPr lang="en-US" dirty="0"/>
          </a:p>
          <a:p>
            <a:r>
              <a:rPr lang="en-US" dirty="0"/>
              <a:t>Controls</a:t>
            </a:r>
          </a:p>
          <a:p>
            <a:pPr lvl="1"/>
            <a:r>
              <a:rPr lang="en-US" sz="1600" dirty="0"/>
              <a:t>Number of interactions per gradient strip: 1318</a:t>
            </a:r>
          </a:p>
          <a:p>
            <a:pPr lvl="1"/>
            <a:r>
              <a:rPr lang="en-US" sz="1600" dirty="0"/>
              <a:t>Size, Surveyed Area, Process of Interaction</a:t>
            </a:r>
          </a:p>
          <a:p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9C13C-7E18-49E9-A010-19447838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88" y="1215788"/>
            <a:ext cx="2116687" cy="20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6858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Gradient Strip Frequency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2157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9189B8-69BF-48DC-B8E9-FE8ACDA8A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813209"/>
              </p:ext>
            </p:extLst>
          </p:nvPr>
        </p:nvGraphicFramePr>
        <p:xfrm>
          <a:off x="369697" y="1854857"/>
          <a:ext cx="6196568" cy="282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0A8DEFB-0A03-4DAA-B6A6-888178FAA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27747"/>
              </p:ext>
            </p:extLst>
          </p:nvPr>
        </p:nvGraphicFramePr>
        <p:xfrm>
          <a:off x="6566265" y="2135171"/>
          <a:ext cx="2099372" cy="2023492"/>
        </p:xfrm>
        <a:graphic>
          <a:graphicData uri="http://schemas.openxmlformats.org/drawingml/2006/table">
            <a:tbl>
              <a:tblPr firstRow="1" bandRow="1">
                <a:tableStyleId>{A70316BC-E6F9-4C12-BB47-AF2563FA8D3D}</a:tableStyleId>
              </a:tblPr>
              <a:tblGrid>
                <a:gridCol w="921640">
                  <a:extLst>
                    <a:ext uri="{9D8B030D-6E8A-4147-A177-3AD203B41FA5}">
                      <a16:colId xmlns:a16="http://schemas.microsoft.com/office/drawing/2014/main" val="2492652705"/>
                    </a:ext>
                  </a:extLst>
                </a:gridCol>
                <a:gridCol w="1177732">
                  <a:extLst>
                    <a:ext uri="{9D8B030D-6E8A-4147-A177-3AD203B41FA5}">
                      <a16:colId xmlns:a16="http://schemas.microsoft.com/office/drawing/2014/main" val="426746062"/>
                    </a:ext>
                  </a:extLst>
                </a:gridCol>
              </a:tblGrid>
              <a:tr h="357283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Weighted Average (% Negative)</a:t>
                      </a:r>
                      <a:endParaRPr lang="en-CA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047173"/>
                  </a:ext>
                </a:extLst>
              </a:tr>
              <a:tr h="3572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Single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31.5%</a:t>
                      </a:r>
                      <a:endParaRPr lang="en-CA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623845"/>
                  </a:ext>
                </a:extLst>
              </a:tr>
              <a:tr h="3572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Diamond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27.5%</a:t>
                      </a:r>
                      <a:endParaRPr lang="en-CA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045476"/>
                  </a:ext>
                </a:extLst>
              </a:tr>
              <a:tr h="3572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Small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26%</a:t>
                      </a:r>
                      <a:endParaRPr lang="en-CA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093062"/>
                  </a:ext>
                </a:extLst>
              </a:tr>
              <a:tr h="3572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Large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22%</a:t>
                      </a:r>
                      <a:endParaRPr lang="en-CA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335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460B9B-31F6-4961-A055-7F8DA13EFD48}"/>
              </a:ext>
            </a:extLst>
          </p:cNvPr>
          <p:cNvCxnSpPr/>
          <p:nvPr/>
        </p:nvCxnSpPr>
        <p:spPr>
          <a:xfrm flipV="1">
            <a:off x="1686995" y="2308004"/>
            <a:ext cx="0" cy="18506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7BF3C-9816-4AFC-9C62-98924ACB545B}"/>
              </a:ext>
            </a:extLst>
          </p:cNvPr>
          <p:cNvCxnSpPr/>
          <p:nvPr/>
        </p:nvCxnSpPr>
        <p:spPr>
          <a:xfrm flipV="1">
            <a:off x="1824726" y="2308003"/>
            <a:ext cx="0" cy="18506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321561-2597-4026-B442-E3C4A224B043}"/>
              </a:ext>
            </a:extLst>
          </p:cNvPr>
          <p:cNvCxnSpPr/>
          <p:nvPr/>
        </p:nvCxnSpPr>
        <p:spPr>
          <a:xfrm flipV="1">
            <a:off x="1878514" y="2308002"/>
            <a:ext cx="0" cy="1850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5EB7CF-5854-4A36-965E-010D9362A4FE}"/>
              </a:ext>
            </a:extLst>
          </p:cNvPr>
          <p:cNvCxnSpPr/>
          <p:nvPr/>
        </p:nvCxnSpPr>
        <p:spPr>
          <a:xfrm flipV="1">
            <a:off x="1986905" y="2308002"/>
            <a:ext cx="0" cy="18506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E47A3D-A3BD-4724-8B4C-8F6EFA6F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045" y="1080815"/>
            <a:ext cx="2569530" cy="175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E9415D-81F5-4E5C-81E1-42131DEA2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494" y="1215788"/>
            <a:ext cx="1070606" cy="7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669</Words>
  <Application>Microsoft Office PowerPoint</Application>
  <PresentationFormat>On-screen Show (16:9)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Raleway</vt:lpstr>
      <vt:lpstr>Arial</vt:lpstr>
      <vt:lpstr>Lato</vt:lpstr>
      <vt:lpstr>Antonio template</vt:lpstr>
      <vt:lpstr>Bacteria-Surface Interaction Simulation</vt:lpstr>
      <vt:lpstr>Compute Canada</vt:lpstr>
      <vt:lpstr>Background</vt:lpstr>
      <vt:lpstr>Technicals</vt:lpstr>
      <vt:lpstr>Technicals</vt:lpstr>
      <vt:lpstr>The Process</vt:lpstr>
      <vt:lpstr>EXPERIMENTS</vt:lpstr>
      <vt:lpstr>What is 1 Datapoint? + Controls</vt:lpstr>
      <vt:lpstr>Results – Gradient Strip Frequency</vt:lpstr>
      <vt:lpstr>Results – Gradient Strip Frequency</vt:lpstr>
      <vt:lpstr>Results – Surface Charge</vt:lpstr>
      <vt:lpstr>Conclusion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Bacteria-Surface Interaction Simulation</dc:title>
  <dc:creator>Stanley Lo</dc:creator>
  <cp:lastModifiedBy>Stanley Lo</cp:lastModifiedBy>
  <cp:revision>87</cp:revision>
  <dcterms:modified xsi:type="dcterms:W3CDTF">2020-12-04T14:13:19Z</dcterms:modified>
</cp:coreProperties>
</file>