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70" r:id="rId5"/>
    <p:sldId id="260" r:id="rId6"/>
    <p:sldId id="264" r:id="rId7"/>
    <p:sldId id="267" r:id="rId8"/>
    <p:sldId id="271" r:id="rId9"/>
    <p:sldId id="268" r:id="rId10"/>
    <p:sldId id="265" r:id="rId11"/>
    <p:sldId id="274" r:id="rId12"/>
    <p:sldId id="266" r:id="rId13"/>
    <p:sldId id="269" r:id="rId14"/>
    <p:sldId id="273" r:id="rId15"/>
    <p:sldId id="272" r:id="rId16"/>
    <p:sldId id="277" r:id="rId17"/>
    <p:sldId id="278" r:id="rId18"/>
    <p:sldId id="279" r:id="rId19"/>
    <p:sldId id="276" r:id="rId20"/>
    <p:sldId id="258" r:id="rId21"/>
    <p:sldId id="261" r:id="rId22"/>
    <p:sldId id="262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turemark.com/" TargetMode="External"/><Relationship Id="rId2" Type="http://schemas.openxmlformats.org/officeDocument/2006/relationships/hyperlink" Target="https://docs.unity3d.com/Manual/Shader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Shaders</a:t>
            </a:r>
            <a:r>
              <a:rPr lang="en-US" dirty="0" smtClean="0"/>
              <a:t> and their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Stanwyck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Lighting</a:t>
            </a:r>
          </a:p>
          <a:p>
            <a:r>
              <a:rPr lang="en-US" dirty="0" smtClean="0"/>
              <a:t>Realistic </a:t>
            </a:r>
            <a:r>
              <a:rPr lang="en-US" dirty="0" smtClean="0"/>
              <a:t>materials</a:t>
            </a:r>
            <a:endParaRPr lang="en-US" dirty="0" smtClean="0"/>
          </a:p>
          <a:p>
            <a:r>
              <a:rPr lang="en-US" dirty="0" smtClean="0"/>
              <a:t>Reflectance</a:t>
            </a:r>
          </a:p>
          <a:p>
            <a:r>
              <a:rPr lang="en-US" dirty="0" smtClean="0"/>
              <a:t>Level of Detail (LOD) programming</a:t>
            </a:r>
          </a:p>
          <a:p>
            <a:r>
              <a:rPr lang="en-US" dirty="0" smtClean="0"/>
              <a:t>Tessellation</a:t>
            </a:r>
          </a:p>
          <a:p>
            <a:r>
              <a:rPr lang="en-US" dirty="0" smtClean="0"/>
              <a:t>Environmental </a:t>
            </a:r>
            <a:r>
              <a:rPr lang="en-US" dirty="0" smtClean="0"/>
              <a:t>mapping</a:t>
            </a:r>
          </a:p>
          <a:p>
            <a:r>
              <a:rPr lang="en-US" dirty="0" smtClean="0"/>
              <a:t>GPU Compute</a:t>
            </a:r>
            <a:endParaRPr lang="en-US" dirty="0" smtClean="0"/>
          </a:p>
          <a:p>
            <a:r>
              <a:rPr lang="en-US" dirty="0" smtClean="0"/>
              <a:t>Stylistic effects</a:t>
            </a:r>
          </a:p>
          <a:p>
            <a:pPr lvl="1"/>
            <a:r>
              <a:rPr lang="en-US" dirty="0" smtClean="0"/>
              <a:t>Cell shading</a:t>
            </a:r>
          </a:p>
          <a:p>
            <a:pPr lvl="1"/>
            <a:r>
              <a:rPr lang="en-US" dirty="0" smtClean="0"/>
              <a:t>Cartoon</a:t>
            </a:r>
          </a:p>
          <a:p>
            <a:pPr lvl="1"/>
            <a:r>
              <a:rPr lang="en-US" dirty="0" smtClean="0"/>
              <a:t>Anything you can imagine…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Applications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Shading Example</a:t>
            </a:r>
            <a:endParaRPr lang="en-US" dirty="0"/>
          </a:p>
        </p:txBody>
      </p:sp>
      <p:pic>
        <p:nvPicPr>
          <p:cNvPr id="30722" name="Picture 2" descr="Image result for time spy benchm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559800" cy="48148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114800" y="6248400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Spy DirectX12 Benchmark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– </a:t>
            </a:r>
            <a:r>
              <a:rPr lang="en-US" dirty="0" err="1" smtClean="0"/>
              <a:t>Env</a:t>
            </a:r>
            <a:r>
              <a:rPr lang="en-US" dirty="0" smtClean="0"/>
              <a:t>. Mapping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75" y="1629569"/>
            <a:ext cx="46672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67200" y="6324600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CGP&amp;P Listing 33.7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– </a:t>
            </a:r>
            <a:r>
              <a:rPr lang="en-US" dirty="0" err="1" smtClean="0"/>
              <a:t>Env</a:t>
            </a:r>
            <a:r>
              <a:rPr lang="en-US" dirty="0" smtClean="0"/>
              <a:t>. Mapping</a:t>
            </a:r>
            <a:endParaRPr lang="en-US" dirty="0"/>
          </a:p>
        </p:txBody>
      </p:sp>
      <p:pic>
        <p:nvPicPr>
          <p:cNvPr id="2050" name="Picture 2" descr="Image result for environment mapp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19200"/>
            <a:ext cx="6153150" cy="48291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05200" y="6248400"/>
            <a:ext cx="4969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http://schorsch.efi.fh-nuernberg.de/roettger/index.php/Computergrafik/EnvironmentMapping</a:t>
            </a:r>
            <a:endParaRPr lang="en-US" sz="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of Detail (LOD) allows varying representations</a:t>
            </a:r>
          </a:p>
          <a:p>
            <a:r>
              <a:rPr lang="en-US" dirty="0" smtClean="0"/>
              <a:t>Use high LOD for near objects</a:t>
            </a:r>
          </a:p>
          <a:p>
            <a:pPr lvl="1"/>
            <a:r>
              <a:rPr lang="en-US" dirty="0" smtClean="0"/>
              <a:t>Low LOD for far objects</a:t>
            </a:r>
          </a:p>
          <a:p>
            <a:r>
              <a:rPr lang="en-US" dirty="0" smtClean="0"/>
              <a:t>Smooth transition important </a:t>
            </a:r>
          </a:p>
          <a:p>
            <a:pPr lvl="1"/>
            <a:r>
              <a:rPr lang="en-US" dirty="0" smtClean="0"/>
              <a:t>Requires many different representations</a:t>
            </a:r>
          </a:p>
          <a:p>
            <a:r>
              <a:rPr lang="en-US" dirty="0" smtClean="0"/>
              <a:t>Can be accomplished with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r>
              <a:rPr lang="en-US" dirty="0" smtClean="0"/>
              <a:t>Possible to create one high level object and deconstruct into multiple </a:t>
            </a:r>
            <a:r>
              <a:rPr lang="en-US" dirty="0" err="1" smtClean="0"/>
              <a:t>shader</a:t>
            </a:r>
            <a:r>
              <a:rPr lang="en-US" dirty="0" smtClean="0"/>
              <a:t> programs</a:t>
            </a:r>
          </a:p>
          <a:p>
            <a:pPr lvl="2"/>
            <a:r>
              <a:rPr lang="en-US" dirty="0" smtClean="0"/>
              <a:t>Requires a log of code/images otherwise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LOD Programming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32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LOD Programming</a:t>
            </a:r>
            <a:endParaRPr lang="en-US" sz="28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52400"/>
            <a:ext cx="5524500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Shaders</a:t>
            </a:r>
            <a:r>
              <a:rPr lang="en-US" dirty="0" smtClean="0"/>
              <a:t> build using #define to create many variants</a:t>
            </a:r>
          </a:p>
          <a:p>
            <a:pPr lvl="1"/>
            <a:r>
              <a:rPr lang="en-US" dirty="0" smtClean="0"/>
              <a:t>Not the best method for modularity</a:t>
            </a:r>
          </a:p>
          <a:p>
            <a:r>
              <a:rPr lang="en-US" dirty="0" smtClean="0"/>
              <a:t>Large number of </a:t>
            </a:r>
            <a:r>
              <a:rPr lang="en-US" dirty="0" err="1" smtClean="0"/>
              <a:t>shader</a:t>
            </a:r>
            <a:r>
              <a:rPr lang="en-US" dirty="0" smtClean="0"/>
              <a:t> variants consumes CPU time</a:t>
            </a:r>
          </a:p>
          <a:p>
            <a:pPr lvl="1"/>
            <a:r>
              <a:rPr lang="en-US" dirty="0" smtClean="0"/>
              <a:t>Must bind new parameters for each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err="1" smtClean="0"/>
              <a:t>Shaders</a:t>
            </a:r>
            <a:r>
              <a:rPr lang="en-US" dirty="0" smtClean="0"/>
              <a:t> replaced wholesale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Challenges- Modularity/Binding</a:t>
            </a:r>
            <a:endParaRPr 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81400"/>
            <a:ext cx="8534400" cy="209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43400" y="6248400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Shader</a:t>
            </a:r>
            <a:r>
              <a:rPr lang="en-US" sz="1200" dirty="0" smtClean="0"/>
              <a:t> Components; He et al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95272"/>
          </a:xfrm>
        </p:spPr>
        <p:txBody>
          <a:bodyPr/>
          <a:lstStyle/>
          <a:p>
            <a:r>
              <a:rPr lang="en-US" dirty="0" smtClean="0"/>
              <a:t>Create modular </a:t>
            </a:r>
            <a:r>
              <a:rPr lang="en-US" dirty="0" err="1" smtClean="0"/>
              <a:t>shader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Only need to bind changed parameters</a:t>
            </a:r>
          </a:p>
          <a:p>
            <a:pPr lvl="1"/>
            <a:r>
              <a:rPr lang="en-US" dirty="0" smtClean="0"/>
              <a:t>Reduces CPU overhead</a:t>
            </a:r>
          </a:p>
          <a:p>
            <a:pPr lvl="1"/>
            <a:r>
              <a:rPr lang="en-US" dirty="0" smtClean="0"/>
              <a:t>More time to let GPU do 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581400"/>
            <a:ext cx="46767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43400" y="6248400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Shader</a:t>
            </a:r>
            <a:r>
              <a:rPr lang="en-US" sz="1200" dirty="0" smtClean="0"/>
              <a:t> Components; He et al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basis in computer graphics</a:t>
            </a:r>
          </a:p>
          <a:p>
            <a:r>
              <a:rPr lang="en-US" dirty="0" smtClean="0"/>
              <a:t>Higher computational cost</a:t>
            </a:r>
          </a:p>
          <a:p>
            <a:r>
              <a:rPr lang="en-US" dirty="0" smtClean="0"/>
              <a:t>Realism even more important</a:t>
            </a:r>
          </a:p>
          <a:p>
            <a:r>
              <a:rPr lang="en-US" dirty="0" err="1" smtClean="0"/>
              <a:t>Shaders</a:t>
            </a:r>
            <a:r>
              <a:rPr lang="en-US" dirty="0" smtClean="0"/>
              <a:t> support effects which are useful in this application</a:t>
            </a:r>
          </a:p>
          <a:p>
            <a:pPr lvl="1"/>
            <a:r>
              <a:rPr lang="en-US" dirty="0" smtClean="0"/>
              <a:t>Improve performance and user comfort</a:t>
            </a:r>
          </a:p>
          <a:p>
            <a:pPr lvl="2"/>
            <a:r>
              <a:rPr lang="en-US" dirty="0" smtClean="0"/>
              <a:t>Depth of Field rendering</a:t>
            </a:r>
          </a:p>
          <a:p>
            <a:pPr lvl="2"/>
            <a:r>
              <a:rPr lang="en-US" dirty="0" smtClean="0"/>
              <a:t>Focal planes</a:t>
            </a:r>
          </a:p>
          <a:p>
            <a:pPr lvl="2"/>
            <a:r>
              <a:rPr lang="en-US" dirty="0" err="1" smtClean="0"/>
              <a:t>Foveated</a:t>
            </a:r>
            <a:r>
              <a:rPr lang="en-US" dirty="0" smtClean="0"/>
              <a:t> rendering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 Applications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becoming increasing more programmable</a:t>
            </a:r>
          </a:p>
          <a:p>
            <a:r>
              <a:rPr lang="en-US" dirty="0" err="1" smtClean="0"/>
              <a:t>Shader</a:t>
            </a:r>
            <a:r>
              <a:rPr lang="en-US" dirty="0" smtClean="0"/>
              <a:t> programs/languages made to be more object oriented?</a:t>
            </a:r>
          </a:p>
          <a:p>
            <a:r>
              <a:rPr lang="en-US" dirty="0" smtClean="0"/>
              <a:t>GPU OS?</a:t>
            </a:r>
          </a:p>
          <a:p>
            <a:pPr lvl="1"/>
            <a:r>
              <a:rPr lang="en-US" dirty="0" smtClean="0"/>
              <a:t>Fully programmable architecture?</a:t>
            </a:r>
          </a:p>
          <a:p>
            <a:r>
              <a:rPr lang="en-US" dirty="0" smtClean="0"/>
              <a:t>FPGA integration?</a:t>
            </a:r>
          </a:p>
          <a:p>
            <a:pPr lvl="1"/>
            <a:r>
              <a:rPr lang="en-US" dirty="0" smtClean="0"/>
              <a:t>Truly programmable hardware/pipeline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 Perspective</a:t>
            </a:r>
          </a:p>
          <a:p>
            <a:r>
              <a:rPr lang="en-US" dirty="0" smtClean="0"/>
              <a:t>What is a </a:t>
            </a:r>
            <a:r>
              <a:rPr lang="en-US" dirty="0" err="1" smtClean="0"/>
              <a:t>Shader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Shader</a:t>
            </a:r>
            <a:r>
              <a:rPr lang="en-US" dirty="0" smtClean="0"/>
              <a:t> environment</a:t>
            </a:r>
          </a:p>
          <a:p>
            <a:r>
              <a:rPr lang="en-US" dirty="0" err="1" smtClean="0"/>
              <a:t>Shader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@book{Hughes:2013:CGP, author = {John F. Hughes and </a:t>
            </a:r>
            <a:r>
              <a:rPr lang="en-US" dirty="0" err="1" smtClean="0"/>
              <a:t>Andries</a:t>
            </a:r>
            <a:r>
              <a:rPr lang="en-US" dirty="0" smtClean="0"/>
              <a:t> van Dam and Morgan McGuire and David F. </a:t>
            </a:r>
            <a:r>
              <a:rPr lang="en-US" dirty="0" err="1" smtClean="0"/>
              <a:t>Sklar</a:t>
            </a:r>
            <a:r>
              <a:rPr lang="en-US" dirty="0" smtClean="0"/>
              <a:t> and James D. Foley and Steven K. </a:t>
            </a:r>
            <a:r>
              <a:rPr lang="en-US" dirty="0" err="1" smtClean="0"/>
              <a:t>Feiner</a:t>
            </a:r>
            <a:r>
              <a:rPr lang="en-US" dirty="0" smtClean="0"/>
              <a:t> and Kurt Akeley}, title = {Computer graphics: principles and practice (3rd ed.)}, year = {2013}, month = {July}, day = {20}, </a:t>
            </a:r>
            <a:r>
              <a:rPr lang="en-US" dirty="0" err="1" smtClean="0"/>
              <a:t>isbn</a:t>
            </a:r>
            <a:r>
              <a:rPr lang="en-US" dirty="0" smtClean="0"/>
              <a:t> = {0321399528}, publisher = {Addison-Wesley Professional}, address = {Boston, MA, USA}, pages = {1264} }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@article{He:2015:SRA:2816795.2818104, </a:t>
            </a:r>
          </a:p>
          <a:p>
            <a:r>
              <a:rPr lang="en-US" dirty="0" smtClean="0"/>
              <a:t>author = {He, Yong and Foley, Tim and </a:t>
            </a:r>
            <a:r>
              <a:rPr lang="en-US" dirty="0" err="1" smtClean="0"/>
              <a:t>Tatarchuk</a:t>
            </a:r>
            <a:r>
              <a:rPr lang="en-US" dirty="0" smtClean="0"/>
              <a:t>, Natalya and </a:t>
            </a:r>
            <a:r>
              <a:rPr lang="en-US" dirty="0" err="1" smtClean="0"/>
              <a:t>Fatahalian</a:t>
            </a:r>
            <a:r>
              <a:rPr lang="en-US" dirty="0" smtClean="0"/>
              <a:t>, </a:t>
            </a:r>
            <a:r>
              <a:rPr lang="en-US" dirty="0" err="1" smtClean="0"/>
              <a:t>Kayvon</a:t>
            </a:r>
            <a:r>
              <a:rPr lang="en-US" dirty="0" smtClean="0"/>
              <a:t>}, </a:t>
            </a:r>
          </a:p>
          <a:p>
            <a:r>
              <a:rPr lang="en-US" dirty="0" smtClean="0"/>
              <a:t>title = {A System for Rapid, Automatic </a:t>
            </a:r>
            <a:r>
              <a:rPr lang="en-US" dirty="0" err="1" smtClean="0"/>
              <a:t>Shader</a:t>
            </a:r>
            <a:r>
              <a:rPr lang="en-US" dirty="0" smtClean="0"/>
              <a:t> Level-of-detail}, </a:t>
            </a:r>
          </a:p>
          <a:p>
            <a:r>
              <a:rPr lang="en-US" dirty="0" smtClean="0"/>
              <a:t>journal = {ACM Trans. Graph.}, </a:t>
            </a:r>
          </a:p>
          <a:p>
            <a:r>
              <a:rPr lang="en-US" dirty="0" err="1" smtClean="0"/>
              <a:t>issue_date</a:t>
            </a:r>
            <a:r>
              <a:rPr lang="en-US" dirty="0" smtClean="0"/>
              <a:t> = {November 2015}, </a:t>
            </a:r>
          </a:p>
          <a:p>
            <a:r>
              <a:rPr lang="en-US" dirty="0" smtClean="0"/>
              <a:t>volume = {34}, </a:t>
            </a:r>
          </a:p>
          <a:p>
            <a:r>
              <a:rPr lang="en-US" dirty="0" smtClean="0"/>
              <a:t>number = {6}, </a:t>
            </a:r>
          </a:p>
          <a:p>
            <a:r>
              <a:rPr lang="en-US" dirty="0" smtClean="0"/>
              <a:t>month = </a:t>
            </a:r>
            <a:r>
              <a:rPr lang="en-US" dirty="0" err="1" smtClean="0"/>
              <a:t>oct</a:t>
            </a:r>
            <a:r>
              <a:rPr lang="en-US" dirty="0" smtClean="0"/>
              <a:t>, </a:t>
            </a:r>
          </a:p>
          <a:p>
            <a:r>
              <a:rPr lang="en-US" dirty="0" smtClean="0"/>
              <a:t>year = {2015}, </a:t>
            </a:r>
          </a:p>
          <a:p>
            <a:r>
              <a:rPr lang="en-US" dirty="0" err="1" smtClean="0"/>
              <a:t>issn</a:t>
            </a:r>
            <a:r>
              <a:rPr lang="en-US" dirty="0" smtClean="0"/>
              <a:t> = {0730-0301}, </a:t>
            </a:r>
          </a:p>
          <a:p>
            <a:r>
              <a:rPr lang="en-US" dirty="0" smtClean="0"/>
              <a:t>pages = {187:1--187:12}, </a:t>
            </a:r>
          </a:p>
          <a:p>
            <a:r>
              <a:rPr lang="en-US" dirty="0" err="1" smtClean="0"/>
              <a:t>articleno</a:t>
            </a:r>
            <a:r>
              <a:rPr lang="en-US" dirty="0" smtClean="0"/>
              <a:t> = {187}, </a:t>
            </a:r>
          </a:p>
          <a:p>
            <a:r>
              <a:rPr lang="en-US" dirty="0" err="1" smtClean="0"/>
              <a:t>numpages</a:t>
            </a:r>
            <a:r>
              <a:rPr lang="en-US" dirty="0" smtClean="0"/>
              <a:t> = {12}, 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 = {http://doi.acm.org/10.1145/2816795.2818104}, </a:t>
            </a:r>
          </a:p>
          <a:p>
            <a:r>
              <a:rPr lang="en-US" dirty="0" err="1" smtClean="0"/>
              <a:t>doi</a:t>
            </a:r>
            <a:r>
              <a:rPr lang="en-US" dirty="0" smtClean="0"/>
              <a:t> = {10.1145/2816795.2818104}, </a:t>
            </a:r>
          </a:p>
          <a:p>
            <a:r>
              <a:rPr lang="en-US" dirty="0" err="1" smtClean="0"/>
              <a:t>acmid</a:t>
            </a:r>
            <a:r>
              <a:rPr lang="en-US" dirty="0" smtClean="0"/>
              <a:t> = {2818104}, </a:t>
            </a:r>
          </a:p>
          <a:p>
            <a:r>
              <a:rPr lang="en-US" dirty="0" smtClean="0"/>
              <a:t>publisher = {ACM}, </a:t>
            </a:r>
          </a:p>
          <a:p>
            <a:r>
              <a:rPr lang="en-US" dirty="0" smtClean="0"/>
              <a:t>address = {New York, NY, USA}, </a:t>
            </a:r>
          </a:p>
          <a:p>
            <a:r>
              <a:rPr lang="en-US" dirty="0" smtClean="0"/>
              <a:t>keywords = {level-of-detail, real-time rendering, </a:t>
            </a:r>
            <a:r>
              <a:rPr lang="en-US" dirty="0" err="1" smtClean="0"/>
              <a:t>shader</a:t>
            </a:r>
            <a:r>
              <a:rPr lang="en-US" dirty="0" smtClean="0"/>
              <a:t> optimization, </a:t>
            </a:r>
            <a:r>
              <a:rPr lang="en-US" dirty="0" err="1" smtClean="0"/>
              <a:t>shader</a:t>
            </a:r>
            <a:r>
              <a:rPr lang="en-US" dirty="0" smtClean="0"/>
              <a:t> simplification},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@article{He:2017:SCM:3072959.3073648,</a:t>
            </a:r>
          </a:p>
          <a:p>
            <a:r>
              <a:rPr lang="en-US" dirty="0" smtClean="0"/>
              <a:t> author = {He, Yong and Foley, Tim and </a:t>
            </a:r>
            <a:r>
              <a:rPr lang="en-US" dirty="0" err="1" smtClean="0"/>
              <a:t>Hofstee</a:t>
            </a:r>
            <a:r>
              <a:rPr lang="en-US" dirty="0" smtClean="0"/>
              <a:t>, </a:t>
            </a:r>
            <a:r>
              <a:rPr lang="en-US" dirty="0" err="1" smtClean="0"/>
              <a:t>Teguh</a:t>
            </a:r>
            <a:r>
              <a:rPr lang="en-US" dirty="0" smtClean="0"/>
              <a:t> and Long, </a:t>
            </a:r>
            <a:r>
              <a:rPr lang="en-US" dirty="0" err="1" smtClean="0"/>
              <a:t>Haomin</a:t>
            </a:r>
            <a:r>
              <a:rPr lang="en-US" dirty="0" smtClean="0"/>
              <a:t> and </a:t>
            </a:r>
            <a:r>
              <a:rPr lang="en-US" dirty="0" err="1" smtClean="0"/>
              <a:t>Fatahalian</a:t>
            </a:r>
            <a:r>
              <a:rPr lang="en-US" dirty="0" smtClean="0"/>
              <a:t>, </a:t>
            </a:r>
            <a:r>
              <a:rPr lang="en-US" dirty="0" err="1" smtClean="0"/>
              <a:t>Kayvon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title = {</a:t>
            </a:r>
            <a:r>
              <a:rPr lang="en-US" dirty="0" err="1" smtClean="0"/>
              <a:t>Shader</a:t>
            </a:r>
            <a:r>
              <a:rPr lang="en-US" dirty="0" smtClean="0"/>
              <a:t> Components: Modular and High Performance </a:t>
            </a:r>
            <a:r>
              <a:rPr lang="en-US" dirty="0" err="1" smtClean="0"/>
              <a:t>Shader</a:t>
            </a:r>
            <a:r>
              <a:rPr lang="en-US" dirty="0" smtClean="0"/>
              <a:t> Development},</a:t>
            </a:r>
          </a:p>
          <a:p>
            <a:r>
              <a:rPr lang="en-US" dirty="0" smtClean="0"/>
              <a:t> journal = {ACM Trans. Graph.},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issue_date</a:t>
            </a:r>
            <a:r>
              <a:rPr lang="en-US" dirty="0" smtClean="0"/>
              <a:t> = {July 2017},</a:t>
            </a:r>
          </a:p>
          <a:p>
            <a:r>
              <a:rPr lang="en-US" dirty="0" smtClean="0"/>
              <a:t> volume = {36},</a:t>
            </a:r>
          </a:p>
          <a:p>
            <a:r>
              <a:rPr lang="en-US" dirty="0" smtClean="0"/>
              <a:t> number = {4},</a:t>
            </a:r>
          </a:p>
          <a:p>
            <a:r>
              <a:rPr lang="en-US" dirty="0" smtClean="0"/>
              <a:t> month = </a:t>
            </a:r>
            <a:r>
              <a:rPr lang="en-US" dirty="0" err="1" smtClean="0"/>
              <a:t>jul</a:t>
            </a:r>
            <a:r>
              <a:rPr lang="en-US" dirty="0" smtClean="0"/>
              <a:t>,</a:t>
            </a:r>
          </a:p>
          <a:p>
            <a:r>
              <a:rPr lang="en-US" dirty="0" smtClean="0"/>
              <a:t> year = {2017},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issn</a:t>
            </a:r>
            <a:r>
              <a:rPr lang="en-US" dirty="0" smtClean="0"/>
              <a:t> = {0730-0301},</a:t>
            </a:r>
          </a:p>
          <a:p>
            <a:r>
              <a:rPr lang="en-US" dirty="0" smtClean="0"/>
              <a:t> pages = {100:1--100:11},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articleno</a:t>
            </a:r>
            <a:r>
              <a:rPr lang="en-US" dirty="0" smtClean="0"/>
              <a:t> = {100},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numpages</a:t>
            </a:r>
            <a:r>
              <a:rPr lang="en-US" dirty="0" smtClean="0"/>
              <a:t> = {11},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= {http://doi.acm.org.umasslowell.idm.oclc.org/10.1145/3072959.3073648},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= {10.1145/3072959.3073648},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acmid</a:t>
            </a:r>
            <a:r>
              <a:rPr lang="en-US" dirty="0" smtClean="0"/>
              <a:t> = {3073648},</a:t>
            </a:r>
          </a:p>
          <a:p>
            <a:r>
              <a:rPr lang="en-US" dirty="0" smtClean="0"/>
              <a:t> publisher = {ACM},</a:t>
            </a:r>
          </a:p>
          <a:p>
            <a:r>
              <a:rPr lang="en-US" dirty="0" smtClean="0"/>
              <a:t> address = {New York, NY, USA},</a:t>
            </a:r>
          </a:p>
          <a:p>
            <a:r>
              <a:rPr lang="en-US" dirty="0" smtClean="0"/>
              <a:t> keywords = {real-time rendering, shading languages},</a:t>
            </a:r>
          </a:p>
          <a:p>
            <a:r>
              <a:rPr lang="en-US" dirty="0" smtClean="0"/>
              <a:t>},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http://schorsch.efi.fh-nuernberg.de/roettger/index.php/Computergrafik/EnvironmentMapping</a:t>
            </a:r>
          </a:p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docs.unity3d.com/Manual/Shaders.html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www.futuremark.com</a:t>
            </a:r>
            <a:r>
              <a:rPr lang="en-US" dirty="0" smtClean="0"/>
              <a:t> (none/early/current shading examples)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Software rendering</a:t>
            </a:r>
          </a:p>
          <a:p>
            <a:pPr lvl="1"/>
            <a:r>
              <a:rPr lang="en-US" dirty="0" smtClean="0"/>
              <a:t>Flexible but slow</a:t>
            </a:r>
            <a:endParaRPr lang="en-US" dirty="0" smtClean="0"/>
          </a:p>
          <a:p>
            <a:r>
              <a:rPr lang="en-US" dirty="0" smtClean="0"/>
              <a:t>Hardware Graphics </a:t>
            </a:r>
            <a:r>
              <a:rPr lang="en-US" dirty="0" smtClean="0"/>
              <a:t>processing pipeline</a:t>
            </a:r>
          </a:p>
          <a:p>
            <a:pPr lvl="1"/>
            <a:r>
              <a:rPr lang="en-US" dirty="0" smtClean="0"/>
              <a:t>Fixed function, all pixels produced through same </a:t>
            </a:r>
            <a:r>
              <a:rPr lang="en-US" dirty="0" smtClean="0"/>
              <a:t>steps</a:t>
            </a:r>
          </a:p>
          <a:p>
            <a:pPr lvl="2"/>
            <a:r>
              <a:rPr lang="en-US" dirty="0" smtClean="0"/>
              <a:t>Some configuration allowed but functions don’t change</a:t>
            </a:r>
            <a:endParaRPr lang="en-US" dirty="0" smtClean="0"/>
          </a:p>
          <a:p>
            <a:pPr lvl="1"/>
            <a:r>
              <a:rPr lang="en-US" dirty="0" smtClean="0"/>
              <a:t>Each stage in the pipeline performed a certain processing </a:t>
            </a:r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Higher performance</a:t>
            </a:r>
            <a:endParaRPr lang="en-US" dirty="0" smtClean="0"/>
          </a:p>
          <a:p>
            <a:r>
              <a:rPr lang="en-US" dirty="0" smtClean="0"/>
              <a:t>Provided baseline and commonality for graphics applications</a:t>
            </a:r>
          </a:p>
          <a:p>
            <a:pPr lvl="1"/>
            <a:r>
              <a:rPr lang="en-US" dirty="0" smtClean="0"/>
              <a:t>Straight forward rendering path, although details could vary somewhat</a:t>
            </a:r>
          </a:p>
          <a:p>
            <a:r>
              <a:rPr lang="en-US" dirty="0" smtClean="0"/>
              <a:t>Limited expression and variation of images</a:t>
            </a:r>
          </a:p>
          <a:p>
            <a:pPr lvl="1"/>
            <a:r>
              <a:rPr lang="en-US" dirty="0" smtClean="0"/>
              <a:t>Hardware provided necessary performance while limiting </a:t>
            </a:r>
            <a:r>
              <a:rPr lang="en-US" dirty="0" smtClean="0"/>
              <a:t>features</a:t>
            </a:r>
          </a:p>
          <a:p>
            <a:pPr lvl="2"/>
            <a:r>
              <a:rPr lang="en-US" dirty="0" err="1" smtClean="0"/>
              <a:t>Phong</a:t>
            </a:r>
            <a:r>
              <a:rPr lang="en-US" dirty="0" smtClean="0"/>
              <a:t> shading or </a:t>
            </a:r>
            <a:r>
              <a:rPr lang="en-US" dirty="0" err="1" smtClean="0"/>
              <a:t>Gouraud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Perspective	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Perspective</a:t>
            </a:r>
            <a:endParaRPr lang="en-US" dirty="0"/>
          </a:p>
        </p:txBody>
      </p:sp>
      <p:pic>
        <p:nvPicPr>
          <p:cNvPr id="1026" name="Picture 2" descr="https://www.beyond3d.com/images/interviews/Futuremark2/00_1-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19200"/>
            <a:ext cx="6096000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52800" y="6019800"/>
            <a:ext cx="552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3DMark2000 DirectX 7 benchmark (no </a:t>
            </a:r>
            <a:r>
              <a:rPr lang="en-US" dirty="0" err="1" smtClean="0"/>
              <a:t>shaders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Pipeline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16764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(includes AI &amp; Physics)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81600" y="16764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9200" y="2667000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Camera Transformations &amp; Projection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37338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19200" y="37338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Rasterize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9200" y="26670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1600" y="48006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Post-Process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19200" y="48006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Combine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endCxn id="7" idx="1"/>
          </p:cNvCxnSpPr>
          <p:nvPr/>
        </p:nvCxnSpPr>
        <p:spPr>
          <a:xfrm>
            <a:off x="533400" y="19812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5" idx="1"/>
          </p:cNvCxnSpPr>
          <p:nvPr/>
        </p:nvCxnSpPr>
        <p:spPr>
          <a:xfrm>
            <a:off x="3962400" y="19812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3"/>
            <a:endCxn id="19" idx="1"/>
          </p:cNvCxnSpPr>
          <p:nvPr/>
        </p:nvCxnSpPr>
        <p:spPr>
          <a:xfrm flipH="1">
            <a:off x="1219200" y="1981200"/>
            <a:ext cx="6705600" cy="990600"/>
          </a:xfrm>
          <a:prstGeom prst="bentConnector5">
            <a:avLst>
              <a:gd name="adj1" fmla="val -3409"/>
              <a:gd name="adj2" fmla="val 50000"/>
              <a:gd name="adj3" fmla="val 10340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16" idx="1"/>
          </p:cNvCxnSpPr>
          <p:nvPr/>
        </p:nvCxnSpPr>
        <p:spPr>
          <a:xfrm>
            <a:off x="3962400" y="29718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16" idx="3"/>
            <a:endCxn id="18" idx="1"/>
          </p:cNvCxnSpPr>
          <p:nvPr/>
        </p:nvCxnSpPr>
        <p:spPr>
          <a:xfrm flipH="1">
            <a:off x="1219200" y="2971800"/>
            <a:ext cx="6934200" cy="1066800"/>
          </a:xfrm>
          <a:prstGeom prst="bentConnector5">
            <a:avLst>
              <a:gd name="adj1" fmla="val -3297"/>
              <a:gd name="adj2" fmla="val 50000"/>
              <a:gd name="adj3" fmla="val 10329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7" idx="1"/>
          </p:cNvCxnSpPr>
          <p:nvPr/>
        </p:nvCxnSpPr>
        <p:spPr>
          <a:xfrm>
            <a:off x="3962400" y="4038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7" idx="3"/>
            <a:endCxn id="21" idx="1"/>
          </p:cNvCxnSpPr>
          <p:nvPr/>
        </p:nvCxnSpPr>
        <p:spPr>
          <a:xfrm flipH="1">
            <a:off x="1219200" y="4038600"/>
            <a:ext cx="6705600" cy="1066800"/>
          </a:xfrm>
          <a:prstGeom prst="bentConnector5">
            <a:avLst>
              <a:gd name="adj1" fmla="val -3409"/>
              <a:gd name="adj2" fmla="val 50000"/>
              <a:gd name="adj3" fmla="val 10340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1" idx="3"/>
            <a:endCxn id="20" idx="1"/>
          </p:cNvCxnSpPr>
          <p:nvPr/>
        </p:nvCxnSpPr>
        <p:spPr>
          <a:xfrm>
            <a:off x="3962400" y="51054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3"/>
          </p:cNvCxnSpPr>
          <p:nvPr/>
        </p:nvCxnSpPr>
        <p:spPr>
          <a:xfrm>
            <a:off x="7924800" y="51054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160020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Input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953000" y="632460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CGP&amp;P Figure 33.1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001000" y="5181600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Original purpose was to compute shading</a:t>
            </a:r>
          </a:p>
          <a:p>
            <a:pPr lvl="1"/>
            <a:r>
              <a:rPr lang="en-US" dirty="0" smtClean="0"/>
              <a:t>Linear interpolation across triangles used in early </a:t>
            </a:r>
            <a:r>
              <a:rPr lang="en-US" dirty="0" err="1" smtClean="0"/>
              <a:t>Phong</a:t>
            </a:r>
            <a:r>
              <a:rPr lang="en-US" dirty="0" smtClean="0"/>
              <a:t> lighting, conflated with lighting model</a:t>
            </a:r>
          </a:p>
          <a:p>
            <a:pPr lvl="1"/>
            <a:r>
              <a:rPr lang="en-US" dirty="0" smtClean="0"/>
              <a:t>Small program could be used to compute desired </a:t>
            </a:r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Could change program based on desired model</a:t>
            </a:r>
            <a:endParaRPr lang="en-US" dirty="0" smtClean="0"/>
          </a:p>
          <a:p>
            <a:r>
              <a:rPr lang="en-US" dirty="0" smtClean="0"/>
              <a:t>Eventually, programmable stages introduced to multiple stages in pipeline</a:t>
            </a:r>
          </a:p>
          <a:p>
            <a:pPr lvl="1"/>
            <a:r>
              <a:rPr lang="en-US" dirty="0" smtClean="0"/>
              <a:t>Still called “</a:t>
            </a:r>
            <a:r>
              <a:rPr lang="en-US" dirty="0" err="1" smtClean="0"/>
              <a:t>shaders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Pixel (fragment), vertex, geometry, tessellation, etc.</a:t>
            </a:r>
          </a:p>
          <a:p>
            <a:r>
              <a:rPr lang="en-US" dirty="0" smtClean="0"/>
              <a:t>Programmability allows flexibility</a:t>
            </a:r>
          </a:p>
          <a:p>
            <a:pPr lvl="1"/>
            <a:r>
              <a:rPr lang="en-US" dirty="0" smtClean="0"/>
              <a:t>Can use multiple algorithms/models per scene, per object</a:t>
            </a:r>
          </a:p>
          <a:p>
            <a:pPr lvl="1"/>
            <a:r>
              <a:rPr lang="en-US" dirty="0" smtClean="0"/>
              <a:t>Faster hardware allowed for more complex combinations of rendering algorithms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shader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fixed function pipeline, to programmable </a:t>
            </a:r>
            <a:r>
              <a:rPr lang="en-US" dirty="0" err="1" smtClean="0"/>
              <a:t>shaders</a:t>
            </a:r>
            <a:r>
              <a:rPr lang="en-US" dirty="0" smtClean="0"/>
              <a:t>, to unified shading architecture</a:t>
            </a:r>
          </a:p>
          <a:p>
            <a:pPr lvl="1"/>
            <a:r>
              <a:rPr lang="en-US" dirty="0" smtClean="0"/>
              <a:t>Each step allowed more control over rendering</a:t>
            </a:r>
          </a:p>
          <a:p>
            <a:r>
              <a:rPr lang="en-US" dirty="0" smtClean="0"/>
              <a:t>GPU beginning to look more like it’s own operating system</a:t>
            </a:r>
          </a:p>
          <a:p>
            <a:pPr lvl="1"/>
            <a:r>
              <a:rPr lang="en-US" dirty="0" err="1" smtClean="0"/>
              <a:t>Shaders</a:t>
            </a:r>
            <a:r>
              <a:rPr lang="en-US" dirty="0" smtClean="0"/>
              <a:t> compiled and run on GPU</a:t>
            </a:r>
          </a:p>
          <a:p>
            <a:pPr lvl="1"/>
            <a:r>
              <a:rPr lang="en-US" dirty="0" smtClean="0"/>
              <a:t>Multiple “threads”</a:t>
            </a:r>
            <a:br>
              <a:rPr lang="en-US" dirty="0" smtClean="0"/>
            </a:br>
            <a:r>
              <a:rPr lang="en-US" dirty="0" smtClean="0"/>
              <a:t>Multiple “cores”</a:t>
            </a:r>
          </a:p>
          <a:p>
            <a:pPr lvl="1"/>
            <a:r>
              <a:rPr lang="en-US" dirty="0" smtClean="0"/>
              <a:t>Data passing semantics</a:t>
            </a:r>
          </a:p>
          <a:p>
            <a:pPr lvl="1"/>
            <a:r>
              <a:rPr lang="en-US" dirty="0" smtClean="0"/>
              <a:t>Shading languages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shader</a:t>
            </a:r>
            <a:r>
              <a:rPr lang="en-US" dirty="0" smtClean="0"/>
              <a:t> (cont.)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Shading Example</a:t>
            </a:r>
            <a:endParaRPr lang="en-US" dirty="0"/>
          </a:p>
        </p:txBody>
      </p:sp>
      <p:pic>
        <p:nvPicPr>
          <p:cNvPr id="28674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586132" cy="4267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0" y="6248400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3DMark2001 DirectX8.1 </a:t>
            </a:r>
            <a:r>
              <a:rPr lang="en-US" dirty="0" err="1" smtClean="0"/>
              <a:t>Shaders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7912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Shaders</a:t>
            </a:r>
            <a:r>
              <a:rPr lang="en-US" dirty="0" smtClean="0"/>
              <a:t> written in a “shading language”</a:t>
            </a:r>
          </a:p>
          <a:p>
            <a:pPr lvl="1"/>
            <a:r>
              <a:rPr lang="en-US" dirty="0" smtClean="0"/>
              <a:t>GLSL for </a:t>
            </a:r>
            <a:r>
              <a:rPr lang="en-US" dirty="0" smtClean="0"/>
              <a:t>OpenGL</a:t>
            </a:r>
          </a:p>
          <a:p>
            <a:pPr lvl="1"/>
            <a:r>
              <a:rPr lang="en-US" dirty="0" smtClean="0"/>
              <a:t>HLSL for DirectX</a:t>
            </a:r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 smtClean="0"/>
              <a:t>Higher levels of abstraction in some environments</a:t>
            </a:r>
          </a:p>
          <a:p>
            <a:pPr lvl="1"/>
            <a:r>
              <a:rPr lang="en-US" dirty="0" smtClean="0"/>
              <a:t>E.g. Unity “standard”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2"/>
            <a:r>
              <a:rPr lang="en-US" dirty="0" smtClean="0"/>
              <a:t>Can simply select and configure desired material to represent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Environment</a:t>
            </a:r>
            <a:endParaRPr lang="en-US" dirty="0"/>
          </a:p>
        </p:txBody>
      </p:sp>
      <p:pic>
        <p:nvPicPr>
          <p:cNvPr id="9218" name="Picture 2" descr="Tip: You can Ctrl+click on the texture thumbnails for a large preview, which will also let you check the contents of the color and alpha channels separately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371600"/>
            <a:ext cx="2895600" cy="4380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468</TotalTime>
  <Words>952</Words>
  <Application>Microsoft Office PowerPoint</Application>
  <PresentationFormat>On-screen Show (4:3)</PresentationFormat>
  <Paragraphs>173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Shaders and their applications</vt:lpstr>
      <vt:lpstr>Overview</vt:lpstr>
      <vt:lpstr>Historical Perspective </vt:lpstr>
      <vt:lpstr>Historical Perspective</vt:lpstr>
      <vt:lpstr>Graphics Pipeline</vt:lpstr>
      <vt:lpstr>What is a shader?</vt:lpstr>
      <vt:lpstr>What is a shader (cont.)</vt:lpstr>
      <vt:lpstr>Early Shading Example</vt:lpstr>
      <vt:lpstr>Shader Environment</vt:lpstr>
      <vt:lpstr>Shader Applications</vt:lpstr>
      <vt:lpstr>Modern Shading Example</vt:lpstr>
      <vt:lpstr>Examples – Env. Mapping</vt:lpstr>
      <vt:lpstr>Examples – Env. Mapping</vt:lpstr>
      <vt:lpstr>LOD Programming</vt:lpstr>
      <vt:lpstr>LOD Programming</vt:lpstr>
      <vt:lpstr>Challenges- Modularity/Binding</vt:lpstr>
      <vt:lpstr>Solution?</vt:lpstr>
      <vt:lpstr>VR Applications</vt:lpstr>
      <vt:lpstr>Future Work</vt:lpstr>
      <vt:lpstr>References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</dc:creator>
  <cp:lastModifiedBy>Chris</cp:lastModifiedBy>
  <cp:revision>47</cp:revision>
  <dcterms:created xsi:type="dcterms:W3CDTF">2006-08-16T00:00:00Z</dcterms:created>
  <dcterms:modified xsi:type="dcterms:W3CDTF">2017-11-11T18:25:54Z</dcterms:modified>
</cp:coreProperties>
</file>