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9" r:id="rId4"/>
    <p:sldId id="280" r:id="rId5"/>
    <p:sldId id="270" r:id="rId6"/>
    <p:sldId id="260" r:id="rId7"/>
    <p:sldId id="264" r:id="rId8"/>
    <p:sldId id="281" r:id="rId9"/>
    <p:sldId id="267" r:id="rId10"/>
    <p:sldId id="271" r:id="rId11"/>
    <p:sldId id="268" r:id="rId12"/>
    <p:sldId id="265" r:id="rId13"/>
    <p:sldId id="282" r:id="rId14"/>
    <p:sldId id="274" r:id="rId15"/>
    <p:sldId id="266" r:id="rId16"/>
    <p:sldId id="269" r:id="rId17"/>
    <p:sldId id="273" r:id="rId18"/>
    <p:sldId id="283" r:id="rId19"/>
    <p:sldId id="272" r:id="rId20"/>
    <p:sldId id="277" r:id="rId21"/>
    <p:sldId id="278" r:id="rId22"/>
    <p:sldId id="279" r:id="rId23"/>
    <p:sldId id="284" r:id="rId24"/>
    <p:sldId id="276" r:id="rId25"/>
    <p:sldId id="258" r:id="rId26"/>
    <p:sldId id="261" r:id="rId27"/>
    <p:sldId id="262" r:id="rId28"/>
    <p:sldId id="26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turemark.com/" TargetMode="External"/><Relationship Id="rId2" Type="http://schemas.openxmlformats.org/officeDocument/2006/relationships/hyperlink" Target="https://docs.unity3d.com/Manual/Shader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Shaders</a:t>
            </a:r>
            <a:r>
              <a:rPr lang="en-US" dirty="0" smtClean="0"/>
              <a:t> and their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</a:t>
            </a:r>
            <a:r>
              <a:rPr lang="en-US" dirty="0" err="1" smtClean="0"/>
              <a:t>Stanwyck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Shading Example</a:t>
            </a:r>
            <a:endParaRPr lang="en-US" dirty="0"/>
          </a:p>
        </p:txBody>
      </p:sp>
      <p:pic>
        <p:nvPicPr>
          <p:cNvPr id="28674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7586132" cy="4267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0" y="6248400"/>
            <a:ext cx="385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3DMark2001 DirectX8.1 </a:t>
            </a:r>
            <a:r>
              <a:rPr lang="en-US" dirty="0" err="1" smtClean="0"/>
              <a:t>Shaders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Shader</a:t>
            </a:r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57912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Shaders</a:t>
            </a:r>
            <a:r>
              <a:rPr lang="en-US" dirty="0" smtClean="0"/>
              <a:t> written in a “shading language”</a:t>
            </a:r>
          </a:p>
          <a:p>
            <a:pPr lvl="1"/>
            <a:r>
              <a:rPr lang="en-US" dirty="0" smtClean="0"/>
              <a:t>GLSL for OpenGL</a:t>
            </a:r>
          </a:p>
          <a:p>
            <a:pPr lvl="1"/>
            <a:r>
              <a:rPr lang="en-US" dirty="0" smtClean="0"/>
              <a:t>HLSL for DirectX</a:t>
            </a:r>
          </a:p>
          <a:p>
            <a:pPr lvl="1"/>
            <a:r>
              <a:rPr lang="en-US" dirty="0" smtClean="0"/>
              <a:t>Others</a:t>
            </a:r>
          </a:p>
          <a:p>
            <a:r>
              <a:rPr lang="en-US" dirty="0" smtClean="0"/>
              <a:t>Plus higher abstraction levels</a:t>
            </a:r>
            <a:endParaRPr lang="en-US" dirty="0" smtClean="0"/>
          </a:p>
          <a:p>
            <a:pPr lvl="1"/>
            <a:r>
              <a:rPr lang="en-US" dirty="0" smtClean="0"/>
              <a:t>E.g. Unity “standard” </a:t>
            </a:r>
            <a:r>
              <a:rPr lang="en-US" dirty="0" err="1" smtClean="0"/>
              <a:t>shaders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9218" name="Picture 2" descr="Tip: You can Ctrl+click on the texture thumbnails for a large preview, which will also let you check the contents of the color and alpha channels separately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371600"/>
            <a:ext cx="2895600" cy="438025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248400" y="5867400"/>
            <a:ext cx="272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Unity </a:t>
            </a:r>
            <a:r>
              <a:rPr lang="en-US" dirty="0" err="1" smtClean="0"/>
              <a:t>Shader</a:t>
            </a:r>
            <a:r>
              <a:rPr lang="en-US" dirty="0" smtClean="0"/>
              <a:t> Configuration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Shader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Lighting</a:t>
            </a:r>
          </a:p>
          <a:p>
            <a:r>
              <a:rPr lang="en-US" dirty="0" smtClean="0"/>
              <a:t>Realistic materials</a:t>
            </a:r>
          </a:p>
          <a:p>
            <a:r>
              <a:rPr lang="en-US" dirty="0" smtClean="0"/>
              <a:t>Reflectance</a:t>
            </a:r>
          </a:p>
          <a:p>
            <a:r>
              <a:rPr lang="en-US" dirty="0" smtClean="0"/>
              <a:t>Level of Detail (LOD) programming</a:t>
            </a:r>
          </a:p>
          <a:p>
            <a:r>
              <a:rPr lang="en-US" dirty="0" smtClean="0"/>
              <a:t>Tessellation</a:t>
            </a:r>
          </a:p>
          <a:p>
            <a:r>
              <a:rPr lang="en-US" dirty="0" smtClean="0"/>
              <a:t>Environmental </a:t>
            </a:r>
            <a:r>
              <a:rPr lang="en-US" dirty="0" smtClean="0"/>
              <a:t>mapping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Shader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GPU Compute</a:t>
            </a:r>
          </a:p>
          <a:p>
            <a:r>
              <a:rPr lang="en-US" dirty="0" smtClean="0"/>
              <a:t>Stylistic effects</a:t>
            </a:r>
          </a:p>
          <a:p>
            <a:pPr lvl="1"/>
            <a:r>
              <a:rPr lang="en-US" dirty="0" smtClean="0"/>
              <a:t>Cell shading</a:t>
            </a:r>
          </a:p>
          <a:p>
            <a:pPr lvl="1"/>
            <a:r>
              <a:rPr lang="en-US" dirty="0" smtClean="0"/>
              <a:t>Cartoon</a:t>
            </a:r>
          </a:p>
          <a:p>
            <a:pPr lvl="1"/>
            <a:r>
              <a:rPr lang="en-US" dirty="0" smtClean="0"/>
              <a:t>Anything you can imagine…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Shading Example</a:t>
            </a:r>
            <a:endParaRPr lang="en-US" dirty="0"/>
          </a:p>
        </p:txBody>
      </p:sp>
      <p:pic>
        <p:nvPicPr>
          <p:cNvPr id="30722" name="Picture 2" descr="Image result for time spy benchma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8559800" cy="481488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114800" y="6248400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Spy DirectX12 Benchmark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– </a:t>
            </a:r>
            <a:r>
              <a:rPr lang="en-US" dirty="0" err="1" smtClean="0"/>
              <a:t>Env</a:t>
            </a:r>
            <a:r>
              <a:rPr lang="en-US" dirty="0" smtClean="0"/>
              <a:t>. Mapping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52600" y="1308489"/>
            <a:ext cx="5381625" cy="487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67200" y="6324600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CGP&amp;P Listing 33.7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– </a:t>
            </a:r>
            <a:r>
              <a:rPr lang="en-US" dirty="0" err="1" smtClean="0"/>
              <a:t>Env</a:t>
            </a:r>
            <a:r>
              <a:rPr lang="en-US" dirty="0" smtClean="0"/>
              <a:t>. Mapping</a:t>
            </a:r>
            <a:endParaRPr lang="en-US" dirty="0"/>
          </a:p>
        </p:txBody>
      </p:sp>
      <p:pic>
        <p:nvPicPr>
          <p:cNvPr id="2050" name="Picture 2" descr="Image result for environment mapp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19200"/>
            <a:ext cx="6153150" cy="48291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505200" y="6248400"/>
            <a:ext cx="4969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http://schorsch.efi.fh-nuernberg.de/roettger/index.php/Computergrafik/EnvironmentMapping</a:t>
            </a:r>
            <a:endParaRPr lang="en-US" sz="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of Detail (LOD)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LOD </a:t>
            </a:r>
            <a:r>
              <a:rPr lang="en-US" dirty="0" smtClean="0"/>
              <a:t>allows varying representations</a:t>
            </a:r>
          </a:p>
          <a:p>
            <a:r>
              <a:rPr lang="en-US" dirty="0" smtClean="0"/>
              <a:t>Use high LOD for near objects</a:t>
            </a:r>
          </a:p>
          <a:p>
            <a:r>
              <a:rPr lang="en-US" dirty="0" smtClean="0"/>
              <a:t>Low LOD for far objects</a:t>
            </a:r>
          </a:p>
          <a:p>
            <a:r>
              <a:rPr lang="en-US" dirty="0" smtClean="0"/>
              <a:t>Smooth transition important </a:t>
            </a:r>
          </a:p>
          <a:p>
            <a:pPr lvl="1"/>
            <a:r>
              <a:rPr lang="en-US" dirty="0" smtClean="0"/>
              <a:t>Requires many different </a:t>
            </a:r>
            <a:r>
              <a:rPr lang="en-US" dirty="0" smtClean="0"/>
              <a:t>representations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mipmap</a:t>
            </a: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accomplished with </a:t>
            </a:r>
            <a:r>
              <a:rPr lang="en-US" dirty="0" err="1" smtClean="0"/>
              <a:t>shaders</a:t>
            </a:r>
            <a:endParaRPr lang="en-US" dirty="0" smtClean="0"/>
          </a:p>
          <a:p>
            <a:r>
              <a:rPr lang="en-US" dirty="0" smtClean="0"/>
              <a:t>Multiple </a:t>
            </a:r>
            <a:r>
              <a:rPr lang="en-US" dirty="0" err="1" smtClean="0"/>
              <a:t>shaders</a:t>
            </a:r>
            <a:r>
              <a:rPr lang="en-US" dirty="0" smtClean="0"/>
              <a:t> per object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shader</a:t>
            </a:r>
            <a:r>
              <a:rPr lang="en-US" dirty="0" smtClean="0"/>
              <a:t> creates effect</a:t>
            </a:r>
          </a:p>
          <a:p>
            <a:r>
              <a:rPr lang="en-US" dirty="0" smtClean="0"/>
              <a:t>Remove effect one by one</a:t>
            </a:r>
          </a:p>
          <a:p>
            <a:r>
              <a:rPr lang="en-US" dirty="0" smtClean="0"/>
              <a:t>Set effect distance like </a:t>
            </a:r>
            <a:r>
              <a:rPr lang="en-US" dirty="0" err="1" smtClean="0"/>
              <a:t>mipmap</a:t>
            </a: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32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LOD Programming</a:t>
            </a:r>
            <a:endParaRPr lang="en-US" sz="2800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52400"/>
            <a:ext cx="5524500" cy="651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43000" y="6248400"/>
            <a:ext cx="217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Shader</a:t>
            </a:r>
            <a:r>
              <a:rPr lang="en-US" dirty="0" smtClean="0"/>
              <a:t> LOD; He et al.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 Perspective</a:t>
            </a:r>
          </a:p>
          <a:p>
            <a:r>
              <a:rPr lang="en-US" dirty="0" smtClean="0"/>
              <a:t>What is a </a:t>
            </a:r>
            <a:r>
              <a:rPr lang="en-US" dirty="0" err="1" smtClean="0"/>
              <a:t>Shader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Shader</a:t>
            </a:r>
            <a:r>
              <a:rPr lang="en-US" dirty="0" smtClean="0"/>
              <a:t> environment</a:t>
            </a:r>
          </a:p>
          <a:p>
            <a:r>
              <a:rPr lang="en-US" dirty="0" smtClean="0"/>
              <a:t>Examples</a:t>
            </a:r>
            <a:endParaRPr lang="en-US" dirty="0" smtClean="0"/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Challenges- Modularity/Binding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94767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Shaders</a:t>
            </a:r>
            <a:r>
              <a:rPr lang="en-US" dirty="0" smtClean="0"/>
              <a:t> build using #</a:t>
            </a:r>
            <a:r>
              <a:rPr lang="en-US" dirty="0" smtClean="0"/>
              <a:t>define: </a:t>
            </a:r>
            <a:r>
              <a:rPr lang="en-US" dirty="0" smtClean="0"/>
              <a:t>variants</a:t>
            </a:r>
          </a:p>
          <a:p>
            <a:pPr lvl="1"/>
            <a:r>
              <a:rPr lang="en-US" dirty="0" smtClean="0"/>
              <a:t>Not </a:t>
            </a:r>
            <a:r>
              <a:rPr lang="en-US" dirty="0" smtClean="0"/>
              <a:t>ideal </a:t>
            </a:r>
            <a:r>
              <a:rPr lang="en-US" dirty="0" smtClean="0"/>
              <a:t>method for modularity</a:t>
            </a:r>
          </a:p>
          <a:p>
            <a:r>
              <a:rPr lang="en-US" dirty="0" smtClean="0"/>
              <a:t>Many </a:t>
            </a:r>
            <a:r>
              <a:rPr lang="en-US" dirty="0" err="1" smtClean="0"/>
              <a:t>shader</a:t>
            </a:r>
            <a:r>
              <a:rPr lang="en-US" dirty="0" smtClean="0"/>
              <a:t> </a:t>
            </a:r>
            <a:r>
              <a:rPr lang="en-US" dirty="0" smtClean="0"/>
              <a:t>variants: more </a:t>
            </a:r>
            <a:r>
              <a:rPr lang="en-US" dirty="0" smtClean="0"/>
              <a:t>CPU time</a:t>
            </a:r>
          </a:p>
          <a:p>
            <a:pPr lvl="1"/>
            <a:r>
              <a:rPr lang="en-US" dirty="0" smtClean="0"/>
              <a:t>Bind </a:t>
            </a:r>
            <a:r>
              <a:rPr lang="en-US" dirty="0" smtClean="0"/>
              <a:t>new parameters </a:t>
            </a:r>
            <a:r>
              <a:rPr lang="en-US" dirty="0" smtClean="0"/>
              <a:t>each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/>
            <a:r>
              <a:rPr lang="en-US" dirty="0" err="1" smtClean="0"/>
              <a:t>Shaders</a:t>
            </a:r>
            <a:r>
              <a:rPr lang="en-US" dirty="0" smtClean="0"/>
              <a:t> replaced wholesale</a:t>
            </a:r>
            <a:endParaRPr lang="en-US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581400"/>
            <a:ext cx="8534400" cy="209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343400" y="6248400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Shader</a:t>
            </a:r>
            <a:r>
              <a:rPr lang="en-US" sz="1200" dirty="0" smtClean="0"/>
              <a:t> Components; He et al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7952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modular </a:t>
            </a:r>
            <a:r>
              <a:rPr lang="en-US" dirty="0" err="1" smtClean="0"/>
              <a:t>shader</a:t>
            </a:r>
            <a:r>
              <a:rPr lang="en-US" dirty="0" smtClean="0"/>
              <a:t> components</a:t>
            </a:r>
          </a:p>
          <a:p>
            <a:r>
              <a:rPr lang="en-US" dirty="0" smtClean="0"/>
              <a:t>Only </a:t>
            </a:r>
            <a:r>
              <a:rPr lang="en-US" dirty="0" smtClean="0"/>
              <a:t>bind </a:t>
            </a:r>
            <a:r>
              <a:rPr lang="en-US" dirty="0" smtClean="0"/>
              <a:t>changed parameters</a:t>
            </a:r>
          </a:p>
          <a:p>
            <a:pPr lvl="1"/>
            <a:r>
              <a:rPr lang="en-US" dirty="0" smtClean="0"/>
              <a:t>Reduces CPU overhead</a:t>
            </a:r>
          </a:p>
          <a:p>
            <a:pPr lvl="1"/>
            <a:r>
              <a:rPr lang="en-US" dirty="0" smtClean="0"/>
              <a:t>More time </a:t>
            </a:r>
            <a:r>
              <a:rPr lang="en-US" dirty="0" smtClean="0"/>
              <a:t>for GPU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200400"/>
            <a:ext cx="620388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43400" y="6248400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Shader</a:t>
            </a:r>
            <a:r>
              <a:rPr lang="en-US" sz="1200" dirty="0" smtClean="0"/>
              <a:t> Components; He et al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basis in computer graphics</a:t>
            </a:r>
          </a:p>
          <a:p>
            <a:r>
              <a:rPr lang="en-US" dirty="0" smtClean="0"/>
              <a:t>Higher computational cost</a:t>
            </a:r>
          </a:p>
          <a:p>
            <a:r>
              <a:rPr lang="en-US" dirty="0" smtClean="0"/>
              <a:t>Realism even more important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Shaders</a:t>
            </a:r>
            <a:r>
              <a:rPr lang="en-US" dirty="0" smtClean="0"/>
              <a:t> are </a:t>
            </a:r>
            <a:r>
              <a:rPr lang="en-US" dirty="0" smtClean="0"/>
              <a:t>useful</a:t>
            </a:r>
          </a:p>
          <a:p>
            <a:r>
              <a:rPr lang="en-US" dirty="0" smtClean="0"/>
              <a:t>Improve </a:t>
            </a:r>
            <a:r>
              <a:rPr lang="en-US" dirty="0" smtClean="0"/>
              <a:t>performance and user comfort</a:t>
            </a:r>
          </a:p>
          <a:p>
            <a:pPr lvl="1"/>
            <a:r>
              <a:rPr lang="en-US" dirty="0" smtClean="0"/>
              <a:t>Depth of Field rendering</a:t>
            </a:r>
          </a:p>
          <a:p>
            <a:pPr lvl="1"/>
            <a:r>
              <a:rPr lang="en-US" dirty="0" smtClean="0"/>
              <a:t>Focal planes</a:t>
            </a:r>
          </a:p>
          <a:p>
            <a:pPr lvl="1"/>
            <a:r>
              <a:rPr lang="en-US" dirty="0" err="1" smtClean="0"/>
              <a:t>Foveated</a:t>
            </a:r>
            <a:r>
              <a:rPr lang="en-US" dirty="0" smtClean="0"/>
              <a:t> rendering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GPU </a:t>
            </a:r>
            <a:r>
              <a:rPr lang="en-US" dirty="0" smtClean="0"/>
              <a:t>increasing </a:t>
            </a:r>
            <a:r>
              <a:rPr lang="en-US" dirty="0" smtClean="0"/>
              <a:t>more programmable</a:t>
            </a:r>
          </a:p>
          <a:p>
            <a:r>
              <a:rPr lang="en-US" dirty="0" err="1" smtClean="0"/>
              <a:t>Shader</a:t>
            </a:r>
            <a:r>
              <a:rPr lang="en-US" dirty="0" smtClean="0"/>
              <a:t> </a:t>
            </a:r>
            <a:r>
              <a:rPr lang="en-US" dirty="0" smtClean="0"/>
              <a:t>programs more </a:t>
            </a:r>
            <a:r>
              <a:rPr lang="en-US" dirty="0" smtClean="0"/>
              <a:t>object oriented?</a:t>
            </a:r>
          </a:p>
          <a:p>
            <a:r>
              <a:rPr lang="en-US" dirty="0" smtClean="0"/>
              <a:t>GPU OS?</a:t>
            </a:r>
          </a:p>
          <a:p>
            <a:pPr lvl="1"/>
            <a:r>
              <a:rPr lang="en-US" dirty="0" smtClean="0"/>
              <a:t>Fully programmable architecture?</a:t>
            </a:r>
          </a:p>
          <a:p>
            <a:r>
              <a:rPr lang="en-US" dirty="0" smtClean="0"/>
              <a:t>FPGA integration?</a:t>
            </a:r>
          </a:p>
          <a:p>
            <a:pPr lvl="1"/>
            <a:r>
              <a:rPr lang="en-US" dirty="0" smtClean="0"/>
              <a:t>Truly programmable hardware/pipeline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@book{Hughes:2013:CGP, author = {John F. Hughes and </a:t>
            </a:r>
            <a:r>
              <a:rPr lang="en-US" dirty="0" err="1" smtClean="0"/>
              <a:t>Andries</a:t>
            </a:r>
            <a:r>
              <a:rPr lang="en-US" dirty="0" smtClean="0"/>
              <a:t> van Dam and Morgan McGuire and David F. </a:t>
            </a:r>
            <a:r>
              <a:rPr lang="en-US" dirty="0" err="1" smtClean="0"/>
              <a:t>Sklar</a:t>
            </a:r>
            <a:r>
              <a:rPr lang="en-US" dirty="0" smtClean="0"/>
              <a:t> and James D. Foley and Steven K. </a:t>
            </a:r>
            <a:r>
              <a:rPr lang="en-US" dirty="0" err="1" smtClean="0"/>
              <a:t>Feiner</a:t>
            </a:r>
            <a:r>
              <a:rPr lang="en-US" dirty="0" smtClean="0"/>
              <a:t> and Kurt Akeley}, title = {Computer graphics: principles and practice (3rd ed.)}, year = {2013}, month = {July}, day = {20}, </a:t>
            </a:r>
            <a:r>
              <a:rPr lang="en-US" dirty="0" err="1" smtClean="0"/>
              <a:t>isbn</a:t>
            </a:r>
            <a:r>
              <a:rPr lang="en-US" dirty="0" smtClean="0"/>
              <a:t> = {0321399528}, publisher = {Addison-Wesley Professional}, address = {Boston, MA, USA}, pages = {1264} }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@article{He:2015:SRA:2816795.2818104, </a:t>
            </a:r>
          </a:p>
          <a:p>
            <a:r>
              <a:rPr lang="en-US" dirty="0" smtClean="0"/>
              <a:t>author = {He, Yong and Foley, Tim and </a:t>
            </a:r>
            <a:r>
              <a:rPr lang="en-US" dirty="0" err="1" smtClean="0"/>
              <a:t>Tatarchuk</a:t>
            </a:r>
            <a:r>
              <a:rPr lang="en-US" dirty="0" smtClean="0"/>
              <a:t>, Natalya and </a:t>
            </a:r>
            <a:r>
              <a:rPr lang="en-US" dirty="0" err="1" smtClean="0"/>
              <a:t>Fatahalian</a:t>
            </a:r>
            <a:r>
              <a:rPr lang="en-US" dirty="0" smtClean="0"/>
              <a:t>, </a:t>
            </a:r>
            <a:r>
              <a:rPr lang="en-US" dirty="0" err="1" smtClean="0"/>
              <a:t>Kayvon</a:t>
            </a:r>
            <a:r>
              <a:rPr lang="en-US" dirty="0" smtClean="0"/>
              <a:t>}, </a:t>
            </a:r>
          </a:p>
          <a:p>
            <a:r>
              <a:rPr lang="en-US" dirty="0" smtClean="0"/>
              <a:t>title = {A System for Rapid, Automatic </a:t>
            </a:r>
            <a:r>
              <a:rPr lang="en-US" dirty="0" err="1" smtClean="0"/>
              <a:t>Shader</a:t>
            </a:r>
            <a:r>
              <a:rPr lang="en-US" dirty="0" smtClean="0"/>
              <a:t> Level-of-detail}, </a:t>
            </a:r>
          </a:p>
          <a:p>
            <a:r>
              <a:rPr lang="en-US" dirty="0" smtClean="0"/>
              <a:t>journal = {ACM Trans. Graph.}, </a:t>
            </a:r>
          </a:p>
          <a:p>
            <a:r>
              <a:rPr lang="en-US" dirty="0" err="1" smtClean="0"/>
              <a:t>issue_date</a:t>
            </a:r>
            <a:r>
              <a:rPr lang="en-US" dirty="0" smtClean="0"/>
              <a:t> = {November 2015}, </a:t>
            </a:r>
          </a:p>
          <a:p>
            <a:r>
              <a:rPr lang="en-US" dirty="0" smtClean="0"/>
              <a:t>volume = {34}, </a:t>
            </a:r>
          </a:p>
          <a:p>
            <a:r>
              <a:rPr lang="en-US" dirty="0" smtClean="0"/>
              <a:t>number = {6}, </a:t>
            </a:r>
          </a:p>
          <a:p>
            <a:r>
              <a:rPr lang="en-US" dirty="0" smtClean="0"/>
              <a:t>month = </a:t>
            </a:r>
            <a:r>
              <a:rPr lang="en-US" dirty="0" err="1" smtClean="0"/>
              <a:t>oct</a:t>
            </a:r>
            <a:r>
              <a:rPr lang="en-US" dirty="0" smtClean="0"/>
              <a:t>, </a:t>
            </a:r>
          </a:p>
          <a:p>
            <a:r>
              <a:rPr lang="en-US" dirty="0" smtClean="0"/>
              <a:t>year = {2015}, </a:t>
            </a:r>
          </a:p>
          <a:p>
            <a:r>
              <a:rPr lang="en-US" dirty="0" err="1" smtClean="0"/>
              <a:t>issn</a:t>
            </a:r>
            <a:r>
              <a:rPr lang="en-US" dirty="0" smtClean="0"/>
              <a:t> = {0730-0301}, </a:t>
            </a:r>
          </a:p>
          <a:p>
            <a:r>
              <a:rPr lang="en-US" dirty="0" smtClean="0"/>
              <a:t>pages = {187:1--187:12}, </a:t>
            </a:r>
          </a:p>
          <a:p>
            <a:r>
              <a:rPr lang="en-US" dirty="0" err="1" smtClean="0"/>
              <a:t>articleno</a:t>
            </a:r>
            <a:r>
              <a:rPr lang="en-US" dirty="0" smtClean="0"/>
              <a:t> = {187}, </a:t>
            </a:r>
          </a:p>
          <a:p>
            <a:r>
              <a:rPr lang="en-US" dirty="0" err="1" smtClean="0"/>
              <a:t>numpages</a:t>
            </a:r>
            <a:r>
              <a:rPr lang="en-US" dirty="0" smtClean="0"/>
              <a:t> = {12}, </a:t>
            </a:r>
          </a:p>
          <a:p>
            <a:r>
              <a:rPr lang="en-US" dirty="0" err="1" smtClean="0"/>
              <a:t>url</a:t>
            </a:r>
            <a:r>
              <a:rPr lang="en-US" dirty="0" smtClean="0"/>
              <a:t> = {http://doi.acm.org/10.1145/2816795.2818104}, </a:t>
            </a:r>
          </a:p>
          <a:p>
            <a:r>
              <a:rPr lang="en-US" dirty="0" err="1" smtClean="0"/>
              <a:t>doi</a:t>
            </a:r>
            <a:r>
              <a:rPr lang="en-US" dirty="0" smtClean="0"/>
              <a:t> = {10.1145/2816795.2818104}, </a:t>
            </a:r>
          </a:p>
          <a:p>
            <a:r>
              <a:rPr lang="en-US" dirty="0" err="1" smtClean="0"/>
              <a:t>acmid</a:t>
            </a:r>
            <a:r>
              <a:rPr lang="en-US" dirty="0" smtClean="0"/>
              <a:t> = {2818104}, </a:t>
            </a:r>
          </a:p>
          <a:p>
            <a:r>
              <a:rPr lang="en-US" dirty="0" smtClean="0"/>
              <a:t>publisher = {ACM}, </a:t>
            </a:r>
          </a:p>
          <a:p>
            <a:r>
              <a:rPr lang="en-US" dirty="0" smtClean="0"/>
              <a:t>address = {New York, NY, USA}, </a:t>
            </a:r>
          </a:p>
          <a:p>
            <a:r>
              <a:rPr lang="en-US" dirty="0" smtClean="0"/>
              <a:t>keywords = {level-of-detail, real-time rendering, </a:t>
            </a:r>
            <a:r>
              <a:rPr lang="en-US" dirty="0" err="1" smtClean="0"/>
              <a:t>shader</a:t>
            </a:r>
            <a:r>
              <a:rPr lang="en-US" dirty="0" smtClean="0"/>
              <a:t> optimization, </a:t>
            </a:r>
            <a:r>
              <a:rPr lang="en-US" dirty="0" err="1" smtClean="0"/>
              <a:t>shader</a:t>
            </a:r>
            <a:r>
              <a:rPr lang="en-US" dirty="0" smtClean="0"/>
              <a:t> simplification},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@article{He:2017:SCM:3072959.3073648,</a:t>
            </a:r>
          </a:p>
          <a:p>
            <a:r>
              <a:rPr lang="en-US" dirty="0" smtClean="0"/>
              <a:t> author = {He, Yong and Foley, Tim and </a:t>
            </a:r>
            <a:r>
              <a:rPr lang="en-US" dirty="0" err="1" smtClean="0"/>
              <a:t>Hofstee</a:t>
            </a:r>
            <a:r>
              <a:rPr lang="en-US" dirty="0" smtClean="0"/>
              <a:t>, </a:t>
            </a:r>
            <a:r>
              <a:rPr lang="en-US" dirty="0" err="1" smtClean="0"/>
              <a:t>Teguh</a:t>
            </a:r>
            <a:r>
              <a:rPr lang="en-US" dirty="0" smtClean="0"/>
              <a:t> and Long, </a:t>
            </a:r>
            <a:r>
              <a:rPr lang="en-US" dirty="0" err="1" smtClean="0"/>
              <a:t>Haomin</a:t>
            </a:r>
            <a:r>
              <a:rPr lang="en-US" dirty="0" smtClean="0"/>
              <a:t> and </a:t>
            </a:r>
            <a:r>
              <a:rPr lang="en-US" dirty="0" err="1" smtClean="0"/>
              <a:t>Fatahalian</a:t>
            </a:r>
            <a:r>
              <a:rPr lang="en-US" dirty="0" smtClean="0"/>
              <a:t>, </a:t>
            </a:r>
            <a:r>
              <a:rPr lang="en-US" dirty="0" err="1" smtClean="0"/>
              <a:t>Kayvon</a:t>
            </a:r>
            <a:r>
              <a:rPr lang="en-US" dirty="0" smtClean="0"/>
              <a:t>},</a:t>
            </a:r>
          </a:p>
          <a:p>
            <a:r>
              <a:rPr lang="en-US" dirty="0" smtClean="0"/>
              <a:t> title = {</a:t>
            </a:r>
            <a:r>
              <a:rPr lang="en-US" dirty="0" err="1" smtClean="0"/>
              <a:t>Shader</a:t>
            </a:r>
            <a:r>
              <a:rPr lang="en-US" dirty="0" smtClean="0"/>
              <a:t> Components: Modular and High Performance </a:t>
            </a:r>
            <a:r>
              <a:rPr lang="en-US" dirty="0" err="1" smtClean="0"/>
              <a:t>Shader</a:t>
            </a:r>
            <a:r>
              <a:rPr lang="en-US" dirty="0" smtClean="0"/>
              <a:t> Development},</a:t>
            </a:r>
          </a:p>
          <a:p>
            <a:r>
              <a:rPr lang="en-US" dirty="0" smtClean="0"/>
              <a:t> journal = {ACM Trans. Graph.},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issue_date</a:t>
            </a:r>
            <a:r>
              <a:rPr lang="en-US" dirty="0" smtClean="0"/>
              <a:t> = {July 2017},</a:t>
            </a:r>
          </a:p>
          <a:p>
            <a:r>
              <a:rPr lang="en-US" dirty="0" smtClean="0"/>
              <a:t> volume = {36},</a:t>
            </a:r>
          </a:p>
          <a:p>
            <a:r>
              <a:rPr lang="en-US" dirty="0" smtClean="0"/>
              <a:t> number = {4},</a:t>
            </a:r>
          </a:p>
          <a:p>
            <a:r>
              <a:rPr lang="en-US" dirty="0" smtClean="0"/>
              <a:t> month = </a:t>
            </a:r>
            <a:r>
              <a:rPr lang="en-US" dirty="0" err="1" smtClean="0"/>
              <a:t>jul</a:t>
            </a:r>
            <a:r>
              <a:rPr lang="en-US" dirty="0" smtClean="0"/>
              <a:t>,</a:t>
            </a:r>
          </a:p>
          <a:p>
            <a:r>
              <a:rPr lang="en-US" dirty="0" smtClean="0"/>
              <a:t> year = {2017},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issn</a:t>
            </a:r>
            <a:r>
              <a:rPr lang="en-US" dirty="0" smtClean="0"/>
              <a:t> = {0730-0301},</a:t>
            </a:r>
          </a:p>
          <a:p>
            <a:r>
              <a:rPr lang="en-US" dirty="0" smtClean="0"/>
              <a:t> pages = {100:1--100:11},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articleno</a:t>
            </a:r>
            <a:r>
              <a:rPr lang="en-US" dirty="0" smtClean="0"/>
              <a:t> = {100},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numpages</a:t>
            </a:r>
            <a:r>
              <a:rPr lang="en-US" dirty="0" smtClean="0"/>
              <a:t> = {11},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= {http://doi.acm.org.umasslowell.idm.oclc.org/10.1145/3072959.3073648},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= {10.1145/3072959.3073648},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acmid</a:t>
            </a:r>
            <a:r>
              <a:rPr lang="en-US" dirty="0" smtClean="0"/>
              <a:t> = {3073648},</a:t>
            </a:r>
          </a:p>
          <a:p>
            <a:r>
              <a:rPr lang="en-US" dirty="0" smtClean="0"/>
              <a:t> publisher = {ACM},</a:t>
            </a:r>
          </a:p>
          <a:p>
            <a:r>
              <a:rPr lang="en-US" dirty="0" smtClean="0"/>
              <a:t> address = {New York, NY, USA},</a:t>
            </a:r>
          </a:p>
          <a:p>
            <a:r>
              <a:rPr lang="en-US" dirty="0" smtClean="0"/>
              <a:t> keywords = {real-time rendering, shading languages},</a:t>
            </a:r>
          </a:p>
          <a:p>
            <a:r>
              <a:rPr lang="en-US" dirty="0" smtClean="0"/>
              <a:t>},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http://schorsch.efi.fh-nuernberg.de/roettger/index.php/Computergrafik/EnvironmentMapping</a:t>
            </a:r>
          </a:p>
          <a:p>
            <a:r>
              <a:rPr lang="en-US" dirty="0" smtClean="0">
                <a:hlinkClick r:id="rId2"/>
              </a:rPr>
              <a:t>https://docs.unity3d.com/Manual/Shaders.html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www.futuremark.com</a:t>
            </a:r>
            <a:r>
              <a:rPr lang="en-US" dirty="0" smtClean="0"/>
              <a:t> (none/early/current shading examples)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Perspective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rendering</a:t>
            </a:r>
          </a:p>
          <a:p>
            <a:pPr lvl="1"/>
            <a:r>
              <a:rPr lang="en-US" dirty="0" smtClean="0"/>
              <a:t>Flexible but slow</a:t>
            </a:r>
          </a:p>
          <a:p>
            <a:r>
              <a:rPr lang="en-US" dirty="0" smtClean="0"/>
              <a:t>Hardware Graphics processing pipeline</a:t>
            </a:r>
          </a:p>
          <a:p>
            <a:pPr lvl="1"/>
            <a:r>
              <a:rPr lang="en-US" dirty="0" smtClean="0"/>
              <a:t>Fixed </a:t>
            </a:r>
            <a:r>
              <a:rPr lang="en-US" dirty="0" smtClean="0"/>
              <a:t>function limited configuration</a:t>
            </a:r>
            <a:endParaRPr lang="en-US" dirty="0" smtClean="0"/>
          </a:p>
          <a:p>
            <a:pPr lvl="1"/>
            <a:r>
              <a:rPr lang="en-US" dirty="0" smtClean="0"/>
              <a:t>Higher performance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baseline </a:t>
            </a:r>
            <a:r>
              <a:rPr lang="en-US" dirty="0" smtClean="0"/>
              <a:t>for graphics applications</a:t>
            </a:r>
          </a:p>
          <a:p>
            <a:pPr lvl="1"/>
            <a:r>
              <a:rPr lang="en-US" dirty="0" smtClean="0"/>
              <a:t>Rendering details </a:t>
            </a:r>
            <a:r>
              <a:rPr lang="en-US" dirty="0" smtClean="0"/>
              <a:t>could vary somewhat</a:t>
            </a:r>
          </a:p>
          <a:p>
            <a:r>
              <a:rPr lang="en-US" dirty="0" smtClean="0"/>
              <a:t>Limited expression and variation of images</a:t>
            </a:r>
          </a:p>
          <a:p>
            <a:pPr lvl="1"/>
            <a:r>
              <a:rPr lang="en-US" dirty="0" smtClean="0"/>
              <a:t>Hardware provided </a:t>
            </a:r>
            <a:r>
              <a:rPr lang="en-US" dirty="0" smtClean="0"/>
              <a:t>performance </a:t>
            </a:r>
          </a:p>
          <a:p>
            <a:pPr lvl="1"/>
            <a:r>
              <a:rPr lang="en-US" dirty="0" smtClean="0"/>
              <a:t>while </a:t>
            </a:r>
            <a:r>
              <a:rPr lang="en-US" dirty="0" smtClean="0"/>
              <a:t>limiting features</a:t>
            </a:r>
          </a:p>
          <a:p>
            <a:pPr lvl="2"/>
            <a:r>
              <a:rPr lang="en-US" dirty="0" err="1" smtClean="0"/>
              <a:t>Phong</a:t>
            </a:r>
            <a:r>
              <a:rPr lang="en-US" dirty="0" smtClean="0"/>
              <a:t> shading or </a:t>
            </a:r>
            <a:r>
              <a:rPr lang="en-US" dirty="0" err="1" smtClean="0"/>
              <a:t>Gouraud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Perspective</a:t>
            </a:r>
            <a:endParaRPr lang="en-US" dirty="0"/>
          </a:p>
        </p:txBody>
      </p:sp>
      <p:pic>
        <p:nvPicPr>
          <p:cNvPr id="1026" name="Picture 2" descr="https://www.beyond3d.com/images/interviews/Futuremark2/00_1-b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219200"/>
            <a:ext cx="6096000" cy="4572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352800" y="6019800"/>
            <a:ext cx="552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3DMark2000 DirectX 7 benchmark (no </a:t>
            </a:r>
            <a:r>
              <a:rPr lang="en-US" dirty="0" err="1" smtClean="0"/>
              <a:t>shaders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Pipeline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167640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(includes AI &amp; Physics)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81600" y="167640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29200" y="2667000"/>
            <a:ext cx="3124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Camera Transformations &amp; Projection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81600" y="373380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19200" y="373380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Rasterize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19200" y="266700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81600" y="480060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Post-Process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19200" y="480060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Combine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endCxn id="7" idx="1"/>
          </p:cNvCxnSpPr>
          <p:nvPr/>
        </p:nvCxnSpPr>
        <p:spPr>
          <a:xfrm>
            <a:off x="533400" y="19812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15" idx="1"/>
          </p:cNvCxnSpPr>
          <p:nvPr/>
        </p:nvCxnSpPr>
        <p:spPr>
          <a:xfrm>
            <a:off x="3962400" y="19812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5" idx="3"/>
            <a:endCxn id="19" idx="1"/>
          </p:cNvCxnSpPr>
          <p:nvPr/>
        </p:nvCxnSpPr>
        <p:spPr>
          <a:xfrm flipH="1">
            <a:off x="1219200" y="1981200"/>
            <a:ext cx="6705600" cy="990600"/>
          </a:xfrm>
          <a:prstGeom prst="bentConnector5">
            <a:avLst>
              <a:gd name="adj1" fmla="val -3409"/>
              <a:gd name="adj2" fmla="val 50000"/>
              <a:gd name="adj3" fmla="val 10340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16" idx="1"/>
          </p:cNvCxnSpPr>
          <p:nvPr/>
        </p:nvCxnSpPr>
        <p:spPr>
          <a:xfrm>
            <a:off x="3962400" y="2971800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16" idx="3"/>
            <a:endCxn id="18" idx="1"/>
          </p:cNvCxnSpPr>
          <p:nvPr/>
        </p:nvCxnSpPr>
        <p:spPr>
          <a:xfrm flipH="1">
            <a:off x="1219200" y="2971800"/>
            <a:ext cx="6934200" cy="1066800"/>
          </a:xfrm>
          <a:prstGeom prst="bentConnector5">
            <a:avLst>
              <a:gd name="adj1" fmla="val -3297"/>
              <a:gd name="adj2" fmla="val 50000"/>
              <a:gd name="adj3" fmla="val 10329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17" idx="1"/>
          </p:cNvCxnSpPr>
          <p:nvPr/>
        </p:nvCxnSpPr>
        <p:spPr>
          <a:xfrm>
            <a:off x="3962400" y="40386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17" idx="3"/>
            <a:endCxn id="21" idx="1"/>
          </p:cNvCxnSpPr>
          <p:nvPr/>
        </p:nvCxnSpPr>
        <p:spPr>
          <a:xfrm flipH="1">
            <a:off x="1219200" y="4038600"/>
            <a:ext cx="6705600" cy="1066800"/>
          </a:xfrm>
          <a:prstGeom prst="bentConnector5">
            <a:avLst>
              <a:gd name="adj1" fmla="val -3409"/>
              <a:gd name="adj2" fmla="val 50000"/>
              <a:gd name="adj3" fmla="val 10340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1" idx="3"/>
            <a:endCxn id="20" idx="1"/>
          </p:cNvCxnSpPr>
          <p:nvPr/>
        </p:nvCxnSpPr>
        <p:spPr>
          <a:xfrm>
            <a:off x="3962400" y="51054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3"/>
          </p:cNvCxnSpPr>
          <p:nvPr/>
        </p:nvCxnSpPr>
        <p:spPr>
          <a:xfrm>
            <a:off x="7924800" y="51054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57200" y="129540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Input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953000" y="632460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CGP&amp;P Figure 33.1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001000" y="5181600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shader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 purpose was to compute shading</a:t>
            </a:r>
          </a:p>
          <a:p>
            <a:pPr lvl="1"/>
            <a:r>
              <a:rPr lang="en-US" dirty="0" smtClean="0"/>
              <a:t>I.E. lighting</a:t>
            </a:r>
            <a:endParaRPr lang="en-US" dirty="0" smtClean="0"/>
          </a:p>
          <a:p>
            <a:pPr lvl="1"/>
            <a:r>
              <a:rPr lang="en-US" dirty="0" smtClean="0"/>
              <a:t>Small program </a:t>
            </a:r>
            <a:r>
              <a:rPr lang="en-US" dirty="0" smtClean="0"/>
              <a:t>for custom algorithm</a:t>
            </a:r>
            <a:endParaRPr lang="en-US" dirty="0" smtClean="0"/>
          </a:p>
          <a:p>
            <a:r>
              <a:rPr lang="en-US" dirty="0" smtClean="0"/>
              <a:t>P</a:t>
            </a:r>
            <a:r>
              <a:rPr lang="en-US" dirty="0" smtClean="0"/>
              <a:t>rogrammable </a:t>
            </a:r>
            <a:r>
              <a:rPr lang="en-US" dirty="0" smtClean="0"/>
              <a:t>stages </a:t>
            </a:r>
            <a:r>
              <a:rPr lang="en-US" dirty="0" smtClean="0"/>
              <a:t>introduced </a:t>
            </a:r>
            <a:r>
              <a:rPr lang="en-US" dirty="0" smtClean="0"/>
              <a:t>in pipeline</a:t>
            </a:r>
          </a:p>
          <a:p>
            <a:pPr lvl="1"/>
            <a:r>
              <a:rPr lang="en-US" dirty="0" smtClean="0"/>
              <a:t>Still called “</a:t>
            </a:r>
            <a:r>
              <a:rPr lang="en-US" dirty="0" err="1" smtClean="0"/>
              <a:t>shaders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Pixel (fragment), vertex, geometry, tessellation, etc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shader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Programmability allows flexibility</a:t>
            </a:r>
          </a:p>
          <a:p>
            <a:r>
              <a:rPr lang="en-US" dirty="0" smtClean="0"/>
              <a:t>Multiple algorithms </a:t>
            </a:r>
            <a:r>
              <a:rPr lang="en-US" dirty="0" smtClean="0"/>
              <a:t>per scene, per object</a:t>
            </a:r>
          </a:p>
          <a:p>
            <a:r>
              <a:rPr lang="en-US" dirty="0" smtClean="0"/>
              <a:t>Faster </a:t>
            </a:r>
            <a:r>
              <a:rPr lang="en-US" dirty="0" smtClean="0"/>
              <a:t>hardware: </a:t>
            </a:r>
            <a:r>
              <a:rPr lang="en-US" dirty="0" smtClean="0"/>
              <a:t>more complex </a:t>
            </a:r>
            <a:r>
              <a:rPr lang="en-US" dirty="0" smtClean="0"/>
              <a:t>combinations</a:t>
            </a:r>
            <a:endParaRPr lang="en-US" dirty="0" smtClean="0"/>
          </a:p>
          <a:p>
            <a:r>
              <a:rPr lang="en-US" dirty="0" smtClean="0"/>
              <a:t>Fixed function-&gt;programmable-&gt;unified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More </a:t>
            </a:r>
            <a:r>
              <a:rPr lang="en-US" dirty="0" smtClean="0"/>
              <a:t>control over rendering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shader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GPU resembling </a:t>
            </a:r>
            <a:r>
              <a:rPr lang="en-US" dirty="0" smtClean="0"/>
              <a:t>operating system</a:t>
            </a:r>
          </a:p>
          <a:p>
            <a:r>
              <a:rPr lang="en-US" dirty="0" err="1" smtClean="0"/>
              <a:t>Shaders</a:t>
            </a:r>
            <a:r>
              <a:rPr lang="en-US" dirty="0" smtClean="0"/>
              <a:t> compiled and run on GPU</a:t>
            </a:r>
          </a:p>
          <a:p>
            <a:r>
              <a:rPr lang="en-US" dirty="0" smtClean="0"/>
              <a:t>Multiple “</a:t>
            </a:r>
            <a:r>
              <a:rPr lang="en-US" dirty="0" smtClean="0"/>
              <a:t>threads”</a:t>
            </a:r>
          </a:p>
          <a:p>
            <a:r>
              <a:rPr lang="en-US" dirty="0" smtClean="0"/>
              <a:t>Multiple </a:t>
            </a:r>
            <a:r>
              <a:rPr lang="en-US" dirty="0" smtClean="0"/>
              <a:t>“cores”</a:t>
            </a:r>
          </a:p>
          <a:p>
            <a:r>
              <a:rPr lang="en-US" dirty="0" smtClean="0"/>
              <a:t>Data passing semantics</a:t>
            </a:r>
          </a:p>
          <a:p>
            <a:r>
              <a:rPr lang="en-US" dirty="0" smtClean="0"/>
              <a:t>Shading languages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504</TotalTime>
  <Words>870</Words>
  <Application>Microsoft Office PowerPoint</Application>
  <PresentationFormat>On-screen Show (4:3)</PresentationFormat>
  <Paragraphs>179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Metro</vt:lpstr>
      <vt:lpstr>Shaders and their applications</vt:lpstr>
      <vt:lpstr>Overview</vt:lpstr>
      <vt:lpstr>Historical Perspective </vt:lpstr>
      <vt:lpstr>Historical Perspective</vt:lpstr>
      <vt:lpstr>Historical Perspective</vt:lpstr>
      <vt:lpstr>Graphics Pipeline</vt:lpstr>
      <vt:lpstr>What is a shader?</vt:lpstr>
      <vt:lpstr>What is a shader?</vt:lpstr>
      <vt:lpstr>What is a shader (cont.)</vt:lpstr>
      <vt:lpstr>Early Shading Example</vt:lpstr>
      <vt:lpstr>Shader Environment</vt:lpstr>
      <vt:lpstr>Shader Applications</vt:lpstr>
      <vt:lpstr>Shader Applications</vt:lpstr>
      <vt:lpstr>Modern Shading Example</vt:lpstr>
      <vt:lpstr>Examples – Env. Mapping</vt:lpstr>
      <vt:lpstr>Examples – Env. Mapping</vt:lpstr>
      <vt:lpstr>Level of Detail (LOD) Programming</vt:lpstr>
      <vt:lpstr>LOD Programming</vt:lpstr>
      <vt:lpstr>LOD Programming</vt:lpstr>
      <vt:lpstr>Challenges- Modularity/Binding</vt:lpstr>
      <vt:lpstr>Solution?</vt:lpstr>
      <vt:lpstr>Slide 22</vt:lpstr>
      <vt:lpstr>VR Applications</vt:lpstr>
      <vt:lpstr>Future Work</vt:lpstr>
      <vt:lpstr>References</vt:lpstr>
      <vt:lpstr>References</vt:lpstr>
      <vt:lpstr>References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</dc:creator>
  <cp:lastModifiedBy>Chris</cp:lastModifiedBy>
  <cp:revision>51</cp:revision>
  <dcterms:created xsi:type="dcterms:W3CDTF">2006-08-16T00:00:00Z</dcterms:created>
  <dcterms:modified xsi:type="dcterms:W3CDTF">2017-11-12T19:42:46Z</dcterms:modified>
</cp:coreProperties>
</file>