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56" r:id="rId2"/>
    <p:sldId id="258" r:id="rId3"/>
    <p:sldId id="257" r:id="rId4"/>
    <p:sldId id="266" r:id="rId5"/>
    <p:sldId id="259" r:id="rId6"/>
    <p:sldId id="265" r:id="rId7"/>
    <p:sldId id="264" r:id="rId8"/>
    <p:sldId id="263" r:id="rId9"/>
    <p:sldId id="260" r:id="rId10"/>
    <p:sldId id="261" r:id="rId11"/>
    <p:sldId id="2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EFEF"/>
    <a:srgbClr val="ECF5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03" d="100"/>
          <a:sy n="103" d="100"/>
        </p:scale>
        <p:origin x="138"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FF9D288-85FF-45CD-BC3E-FE8BE67565B9}" type="datetimeFigureOut">
              <a:rPr lang="en-AU" smtClean="0"/>
              <a:t>2/05/2023</a:t>
            </a:fld>
            <a:endParaRPr lang="en-AU"/>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6CB84-9636-4B34-8986-852D2EC3E090}" type="slidenum">
              <a:rPr lang="en-AU" smtClean="0"/>
              <a:t>‹#›</a:t>
            </a:fld>
            <a:endParaRPr lang="en-AU"/>
          </a:p>
        </p:txBody>
      </p:sp>
    </p:spTree>
    <p:extLst>
      <p:ext uri="{BB962C8B-B14F-4D97-AF65-F5344CB8AC3E}">
        <p14:creationId xmlns:p14="http://schemas.microsoft.com/office/powerpoint/2010/main" val="155153337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986CB7-FF82-49E9-B90C-79617F4CC9A0}" type="datetimeFigureOut">
              <a:rPr lang="en-AU" smtClean="0"/>
              <a:t>2/05/2023</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646F7D-A22A-4048-B72B-8D7733B86FC5}" type="slidenum">
              <a:rPr lang="en-AU" smtClean="0"/>
              <a:t>‹#›</a:t>
            </a:fld>
            <a:endParaRPr lang="en-AU"/>
          </a:p>
        </p:txBody>
      </p:sp>
    </p:spTree>
    <p:extLst>
      <p:ext uri="{BB962C8B-B14F-4D97-AF65-F5344CB8AC3E}">
        <p14:creationId xmlns:p14="http://schemas.microsoft.com/office/powerpoint/2010/main" val="109135074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5A646F7D-A22A-4048-B72B-8D7733B86FC5}" type="slidenum">
              <a:rPr lang="en-AU" smtClean="0"/>
              <a:t>5</a:t>
            </a:fld>
            <a:endParaRPr lang="en-AU"/>
          </a:p>
        </p:txBody>
      </p:sp>
    </p:spTree>
    <p:extLst>
      <p:ext uri="{BB962C8B-B14F-4D97-AF65-F5344CB8AC3E}">
        <p14:creationId xmlns:p14="http://schemas.microsoft.com/office/powerpoint/2010/main" val="3103687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369A92B8-27AA-41B8-9E2E-5FFCA9DD2208}" type="datetime1">
              <a:rPr lang="en-AU" smtClean="0"/>
              <a:t>2/05/2023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5EADD92-9684-42E6-84D6-7FC5F241EBF0}" type="slidenum">
              <a:rPr lang="en-AU" smtClean="0"/>
              <a:t>‹#›</a:t>
            </a:fld>
            <a:endParaRPr lang="en-AU"/>
          </a:p>
        </p:txBody>
      </p:sp>
    </p:spTree>
    <p:extLst>
      <p:ext uri="{BB962C8B-B14F-4D97-AF65-F5344CB8AC3E}">
        <p14:creationId xmlns:p14="http://schemas.microsoft.com/office/powerpoint/2010/main" val="2591797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046499CD-9EF6-43E4-8A91-B6176B301DA4}" type="datetime1">
              <a:rPr lang="en-AU" smtClean="0"/>
              <a:t>2/05/2023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5EADD92-9684-42E6-84D6-7FC5F241EBF0}" type="slidenum">
              <a:rPr lang="en-AU" smtClean="0"/>
              <a:t>‹#›</a:t>
            </a:fld>
            <a:endParaRPr lang="en-AU"/>
          </a:p>
        </p:txBody>
      </p:sp>
    </p:spTree>
    <p:extLst>
      <p:ext uri="{BB962C8B-B14F-4D97-AF65-F5344CB8AC3E}">
        <p14:creationId xmlns:p14="http://schemas.microsoft.com/office/powerpoint/2010/main" val="288762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C3E5C589-2003-4AB5-85BF-2B9C0D85B23C}" type="datetime1">
              <a:rPr lang="en-AU" smtClean="0"/>
              <a:t>2/05/2023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5EADD92-9684-42E6-84D6-7FC5F241EBF0}" type="slidenum">
              <a:rPr lang="en-AU" smtClean="0"/>
              <a:t>‹#›</a:t>
            </a:fld>
            <a:endParaRPr lang="en-AU"/>
          </a:p>
        </p:txBody>
      </p:sp>
    </p:spTree>
    <p:extLst>
      <p:ext uri="{BB962C8B-B14F-4D97-AF65-F5344CB8AC3E}">
        <p14:creationId xmlns:p14="http://schemas.microsoft.com/office/powerpoint/2010/main" val="2829283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06856824-8AF3-41B8-ABE6-98C11079816D}" type="datetime1">
              <a:rPr lang="en-AU" smtClean="0"/>
              <a:t>2/05/2023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5EADD92-9684-42E6-84D6-7FC5F241EBF0}" type="slidenum">
              <a:rPr lang="en-AU" smtClean="0"/>
              <a:t>‹#›</a:t>
            </a:fld>
            <a:endParaRPr lang="en-AU"/>
          </a:p>
        </p:txBody>
      </p:sp>
    </p:spTree>
    <p:extLst>
      <p:ext uri="{BB962C8B-B14F-4D97-AF65-F5344CB8AC3E}">
        <p14:creationId xmlns:p14="http://schemas.microsoft.com/office/powerpoint/2010/main" val="1675046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DFABE71-AD60-4779-B251-FB3FFF3C872D}" type="datetime1">
              <a:rPr lang="en-AU" smtClean="0"/>
              <a:t>2/05/2023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5EADD92-9684-42E6-84D6-7FC5F241EBF0}" type="slidenum">
              <a:rPr lang="en-AU" smtClean="0"/>
              <a:t>‹#›</a:t>
            </a:fld>
            <a:endParaRPr lang="en-AU"/>
          </a:p>
        </p:txBody>
      </p:sp>
    </p:spTree>
    <p:extLst>
      <p:ext uri="{BB962C8B-B14F-4D97-AF65-F5344CB8AC3E}">
        <p14:creationId xmlns:p14="http://schemas.microsoft.com/office/powerpoint/2010/main" val="1452540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EEAB6542-64F2-4269-8A89-9AEC26B4150A}" type="datetime1">
              <a:rPr lang="en-AU" smtClean="0"/>
              <a:t>2/05/2023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C5EADD92-9684-42E6-84D6-7FC5F241EBF0}" type="slidenum">
              <a:rPr lang="en-AU" smtClean="0"/>
              <a:t>‹#›</a:t>
            </a:fld>
            <a:endParaRPr lang="en-AU"/>
          </a:p>
        </p:txBody>
      </p:sp>
    </p:spTree>
    <p:extLst>
      <p:ext uri="{BB962C8B-B14F-4D97-AF65-F5344CB8AC3E}">
        <p14:creationId xmlns:p14="http://schemas.microsoft.com/office/powerpoint/2010/main" val="2335470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520E4330-1FFD-439B-828B-FE858D79673A}" type="datetime1">
              <a:rPr lang="en-AU" smtClean="0"/>
              <a:t>2/05/2023</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C5EADD92-9684-42E6-84D6-7FC5F241EBF0}" type="slidenum">
              <a:rPr lang="en-AU" smtClean="0"/>
              <a:t>‹#›</a:t>
            </a:fld>
            <a:endParaRPr lang="en-AU"/>
          </a:p>
        </p:txBody>
      </p:sp>
    </p:spTree>
    <p:extLst>
      <p:ext uri="{BB962C8B-B14F-4D97-AF65-F5344CB8AC3E}">
        <p14:creationId xmlns:p14="http://schemas.microsoft.com/office/powerpoint/2010/main" val="3783818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A5EDB240-33EE-43B7-9D5E-D2D884AA5E66}" type="datetime1">
              <a:rPr lang="en-AU" smtClean="0"/>
              <a:t>2/05/2023</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C5EADD92-9684-42E6-84D6-7FC5F241EBF0}" type="slidenum">
              <a:rPr lang="en-AU" smtClean="0"/>
              <a:t>‹#›</a:t>
            </a:fld>
            <a:endParaRPr lang="en-AU"/>
          </a:p>
        </p:txBody>
      </p:sp>
    </p:spTree>
    <p:extLst>
      <p:ext uri="{BB962C8B-B14F-4D97-AF65-F5344CB8AC3E}">
        <p14:creationId xmlns:p14="http://schemas.microsoft.com/office/powerpoint/2010/main" val="319271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108581-B825-47B8-B8CF-33E541F4A2BF}" type="datetime1">
              <a:rPr lang="en-AU" smtClean="0"/>
              <a:t>2/05/2023</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C5EADD92-9684-42E6-84D6-7FC5F241EBF0}" type="slidenum">
              <a:rPr lang="en-AU" smtClean="0"/>
              <a:t>‹#›</a:t>
            </a:fld>
            <a:endParaRPr lang="en-AU"/>
          </a:p>
        </p:txBody>
      </p:sp>
    </p:spTree>
    <p:extLst>
      <p:ext uri="{BB962C8B-B14F-4D97-AF65-F5344CB8AC3E}">
        <p14:creationId xmlns:p14="http://schemas.microsoft.com/office/powerpoint/2010/main" val="1131137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E0D8CCD-3E1A-4441-97F8-AD9206674F7D}" type="datetime1">
              <a:rPr lang="en-AU" smtClean="0"/>
              <a:t>2/05/2023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C5EADD92-9684-42E6-84D6-7FC5F241EBF0}" type="slidenum">
              <a:rPr lang="en-AU" smtClean="0"/>
              <a:t>‹#›</a:t>
            </a:fld>
            <a:endParaRPr lang="en-AU"/>
          </a:p>
        </p:txBody>
      </p:sp>
    </p:spTree>
    <p:extLst>
      <p:ext uri="{BB962C8B-B14F-4D97-AF65-F5344CB8AC3E}">
        <p14:creationId xmlns:p14="http://schemas.microsoft.com/office/powerpoint/2010/main" val="3380578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F057D87-A801-4D51-B499-9328DD2F2D4C}" type="datetime1">
              <a:rPr lang="en-AU" smtClean="0"/>
              <a:t>2/05/2023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C5EADD92-9684-42E6-84D6-7FC5F241EBF0}" type="slidenum">
              <a:rPr lang="en-AU" smtClean="0"/>
              <a:t>‹#›</a:t>
            </a:fld>
            <a:endParaRPr lang="en-AU"/>
          </a:p>
        </p:txBody>
      </p:sp>
    </p:spTree>
    <p:extLst>
      <p:ext uri="{BB962C8B-B14F-4D97-AF65-F5344CB8AC3E}">
        <p14:creationId xmlns:p14="http://schemas.microsoft.com/office/powerpoint/2010/main" val="1246649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9B779E-05C2-49BE-AF3A-20AC4592CC3B}" type="datetime1">
              <a:rPr lang="en-AU" smtClean="0"/>
              <a:t>2/05/2023</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ADD92-9684-42E6-84D6-7FC5F241EBF0}" type="slidenum">
              <a:rPr lang="en-AU" smtClean="0"/>
              <a:t>‹#›</a:t>
            </a:fld>
            <a:endParaRPr lang="en-AU"/>
          </a:p>
        </p:txBody>
      </p:sp>
    </p:spTree>
    <p:extLst>
      <p:ext uri="{BB962C8B-B14F-4D97-AF65-F5344CB8AC3E}">
        <p14:creationId xmlns:p14="http://schemas.microsoft.com/office/powerpoint/2010/main" val="1519970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932940"/>
          </a:xfrm>
        </p:spPr>
        <p:txBody>
          <a:bodyPr>
            <a:noAutofit/>
          </a:bodyPr>
          <a:lstStyle/>
          <a:p>
            <a:r>
              <a:rPr lang="en-AU" sz="8000" dirty="0" smtClean="0">
                <a:ln>
                  <a:solidFill>
                    <a:schemeClr val="accent6">
                      <a:lumMod val="75000"/>
                    </a:schemeClr>
                  </a:solidFill>
                </a:ln>
                <a:solidFill>
                  <a:schemeClr val="accent6">
                    <a:lumMod val="20000"/>
                    <a:lumOff val="80000"/>
                  </a:schemeClr>
                </a:solidFill>
                <a:effectLst>
                  <a:glow rad="139700">
                    <a:schemeClr val="accent6">
                      <a:satMod val="175000"/>
                      <a:alpha val="40000"/>
                    </a:schemeClr>
                  </a:glow>
                </a:effectLst>
              </a:rPr>
              <a:t>Fridge Fren</a:t>
            </a:r>
            <a:endParaRPr lang="en-AU" sz="8000" dirty="0">
              <a:ln>
                <a:solidFill>
                  <a:schemeClr val="accent6">
                    <a:lumMod val="75000"/>
                  </a:schemeClr>
                </a:solidFill>
              </a:ln>
              <a:solidFill>
                <a:schemeClr val="accent6">
                  <a:lumMod val="20000"/>
                  <a:lumOff val="80000"/>
                </a:schemeClr>
              </a:solidFill>
              <a:effectLst>
                <a:glow rad="139700">
                  <a:schemeClr val="accent6">
                    <a:satMod val="175000"/>
                    <a:alpha val="40000"/>
                  </a:schemeClr>
                </a:glow>
              </a:effectLst>
            </a:endParaRPr>
          </a:p>
        </p:txBody>
      </p:sp>
      <p:sp>
        <p:nvSpPr>
          <p:cNvPr id="3" name="Subtitle 2"/>
          <p:cNvSpPr>
            <a:spLocks noGrp="1"/>
          </p:cNvSpPr>
          <p:nvPr>
            <p:ph type="subTitle" idx="1"/>
          </p:nvPr>
        </p:nvSpPr>
        <p:spPr>
          <a:xfrm>
            <a:off x="1524000" y="2217855"/>
            <a:ext cx="9144000" cy="1655762"/>
          </a:xfrm>
        </p:spPr>
        <p:txBody>
          <a:bodyPr>
            <a:normAutofit lnSpcReduction="10000"/>
          </a:bodyPr>
          <a:lstStyle/>
          <a:p>
            <a:r>
              <a:rPr lang="en-AU" sz="3400" dirty="0" smtClean="0">
                <a:solidFill>
                  <a:schemeClr val="bg2">
                    <a:lumMod val="50000"/>
                  </a:schemeClr>
                </a:solidFill>
              </a:rPr>
              <a:t>A friendly recipe search application </a:t>
            </a:r>
          </a:p>
          <a:p>
            <a:endParaRPr lang="en-AU" sz="1200" dirty="0">
              <a:solidFill>
                <a:schemeClr val="bg2">
                  <a:lumMod val="50000"/>
                </a:schemeClr>
              </a:solidFill>
            </a:endParaRPr>
          </a:p>
          <a:p>
            <a:r>
              <a:rPr lang="en-AU" dirty="0" smtClean="0">
                <a:solidFill>
                  <a:schemeClr val="bg2">
                    <a:lumMod val="50000"/>
                  </a:schemeClr>
                </a:solidFill>
              </a:rPr>
              <a:t>Created by</a:t>
            </a:r>
          </a:p>
          <a:p>
            <a:r>
              <a:rPr lang="en-AU" dirty="0" smtClean="0">
                <a:solidFill>
                  <a:schemeClr val="bg2">
                    <a:lumMod val="50000"/>
                  </a:schemeClr>
                </a:solidFill>
              </a:rPr>
              <a:t>Daniel, Federico and Natalie</a:t>
            </a:r>
            <a:endParaRPr lang="en-AU" dirty="0">
              <a:solidFill>
                <a:schemeClr val="bg2">
                  <a:lumMod val="50000"/>
                </a:schemeClr>
              </a:solidFill>
            </a:endParaRPr>
          </a:p>
        </p:txBody>
      </p:sp>
      <p:sp>
        <p:nvSpPr>
          <p:cNvPr id="4" name="Rectangle 3"/>
          <p:cNvSpPr/>
          <p:nvPr/>
        </p:nvSpPr>
        <p:spPr>
          <a:xfrm>
            <a:off x="636724" y="0"/>
            <a:ext cx="1038687" cy="6858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AU"/>
          </a:p>
        </p:txBody>
      </p:sp>
      <p:pic>
        <p:nvPicPr>
          <p:cNvPr id="8" name="Picture 7"/>
          <p:cNvPicPr>
            <a:picLocks noChangeAspect="1"/>
          </p:cNvPicPr>
          <p:nvPr/>
        </p:nvPicPr>
        <p:blipFill>
          <a:blip r:embed="rId2"/>
          <a:stretch>
            <a:fillRect/>
          </a:stretch>
        </p:blipFill>
        <p:spPr>
          <a:xfrm>
            <a:off x="1258083" y="2951121"/>
            <a:ext cx="3129177" cy="1884857"/>
          </a:xfrm>
          <a:prstGeom prst="hexagon">
            <a:avLst/>
          </a:prstGeom>
        </p:spPr>
      </p:pic>
      <p:cxnSp>
        <p:nvCxnSpPr>
          <p:cNvPr id="10" name="Straight Connector 9"/>
          <p:cNvCxnSpPr/>
          <p:nvPr/>
        </p:nvCxnSpPr>
        <p:spPr>
          <a:xfrm>
            <a:off x="1732379" y="2847748"/>
            <a:ext cx="2226846" cy="0"/>
          </a:xfrm>
          <a:prstGeom prst="line">
            <a:avLst/>
          </a:prstGeom>
        </p:spPr>
        <p:style>
          <a:lnRef idx="1">
            <a:schemeClr val="accent6"/>
          </a:lnRef>
          <a:fillRef idx="0">
            <a:schemeClr val="accent6"/>
          </a:fillRef>
          <a:effectRef idx="0">
            <a:schemeClr val="accent6"/>
          </a:effectRef>
          <a:fontRef idx="minor">
            <a:schemeClr val="tx1"/>
          </a:fontRef>
        </p:style>
      </p:cxnSp>
      <p:cxnSp>
        <p:nvCxnSpPr>
          <p:cNvPr id="12" name="Straight Connector 11"/>
          <p:cNvCxnSpPr/>
          <p:nvPr/>
        </p:nvCxnSpPr>
        <p:spPr>
          <a:xfrm>
            <a:off x="3959225" y="2847745"/>
            <a:ext cx="492125" cy="1025867"/>
          </a:xfrm>
          <a:prstGeom prst="line">
            <a:avLst/>
          </a:prstGeom>
        </p:spPr>
        <p:style>
          <a:lnRef idx="1">
            <a:schemeClr val="accent6"/>
          </a:lnRef>
          <a:fillRef idx="0">
            <a:schemeClr val="accent6"/>
          </a:fillRef>
          <a:effectRef idx="0">
            <a:schemeClr val="accent6"/>
          </a:effectRef>
          <a:fontRef idx="minor">
            <a:schemeClr val="tx1"/>
          </a:fontRef>
        </p:style>
      </p:cxnSp>
      <p:cxnSp>
        <p:nvCxnSpPr>
          <p:cNvPr id="23" name="Straight Connector 22"/>
          <p:cNvCxnSpPr/>
          <p:nvPr/>
        </p:nvCxnSpPr>
        <p:spPr>
          <a:xfrm flipV="1">
            <a:off x="3993502" y="3873616"/>
            <a:ext cx="457848" cy="962363"/>
          </a:xfrm>
          <a:prstGeom prst="line">
            <a:avLst/>
          </a:prstGeom>
          <a:ln>
            <a:solidFill>
              <a:schemeClr val="accent6">
                <a:lumMod val="75000"/>
              </a:schemeClr>
            </a:solidFill>
          </a:ln>
        </p:spPr>
        <p:style>
          <a:lnRef idx="1">
            <a:schemeClr val="accent5"/>
          </a:lnRef>
          <a:fillRef idx="0">
            <a:schemeClr val="accent5"/>
          </a:fillRef>
          <a:effectRef idx="0">
            <a:schemeClr val="accent5"/>
          </a:effectRef>
          <a:fontRef idx="minor">
            <a:schemeClr val="tx1"/>
          </a:fontRef>
        </p:style>
      </p:cxnSp>
      <p:grpSp>
        <p:nvGrpSpPr>
          <p:cNvPr id="48" name="Group 47"/>
          <p:cNvGrpSpPr/>
          <p:nvPr/>
        </p:nvGrpSpPr>
        <p:grpSpPr>
          <a:xfrm>
            <a:off x="3368351" y="1076984"/>
            <a:ext cx="382555" cy="706397"/>
            <a:chOff x="2946201" y="951677"/>
            <a:chExt cx="674244" cy="885361"/>
          </a:xfrm>
        </p:grpSpPr>
        <p:pic>
          <p:nvPicPr>
            <p:cNvPr id="39" name="Picture 38"/>
            <p:cNvPicPr>
              <a:picLocks noChangeAspect="1"/>
            </p:cNvPicPr>
            <p:nvPr/>
          </p:nvPicPr>
          <p:blipFill rotWithShape="1">
            <a:blip r:embed="rId3"/>
            <a:srcRect l="1" r="3490"/>
            <a:stretch/>
          </p:blipFill>
          <p:spPr>
            <a:xfrm>
              <a:off x="2946201" y="1109168"/>
              <a:ext cx="604868" cy="565897"/>
            </a:xfrm>
            <a:prstGeom prst="rect">
              <a:avLst/>
            </a:prstGeom>
          </p:spPr>
        </p:pic>
        <p:sp>
          <p:nvSpPr>
            <p:cNvPr id="40" name="Rounded Rectangle 39"/>
            <p:cNvSpPr/>
            <p:nvPr/>
          </p:nvSpPr>
          <p:spPr>
            <a:xfrm>
              <a:off x="3023779" y="951677"/>
              <a:ext cx="596666" cy="885361"/>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44" name="Straight Connector 43"/>
            <p:cNvCxnSpPr>
              <a:stCxn id="39" idx="3"/>
            </p:cNvCxnSpPr>
            <p:nvPr/>
          </p:nvCxnSpPr>
          <p:spPr>
            <a:xfrm>
              <a:off x="3551069" y="1392117"/>
              <a:ext cx="0" cy="99157"/>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grpSp>
      <p:grpSp>
        <p:nvGrpSpPr>
          <p:cNvPr id="53" name="Group 52"/>
          <p:cNvGrpSpPr/>
          <p:nvPr/>
        </p:nvGrpSpPr>
        <p:grpSpPr>
          <a:xfrm>
            <a:off x="0" y="6316824"/>
            <a:ext cx="12192000" cy="180392"/>
            <a:chOff x="0" y="6316824"/>
            <a:chExt cx="12192000" cy="180392"/>
          </a:xfrm>
        </p:grpSpPr>
        <p:cxnSp>
          <p:nvCxnSpPr>
            <p:cNvPr id="51" name="Straight Connector 50"/>
            <p:cNvCxnSpPr/>
            <p:nvPr/>
          </p:nvCxnSpPr>
          <p:spPr>
            <a:xfrm>
              <a:off x="0" y="6316824"/>
              <a:ext cx="12192000" cy="27992"/>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0" y="6469224"/>
              <a:ext cx="12192000" cy="27992"/>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pSp>
      <p:sp>
        <p:nvSpPr>
          <p:cNvPr id="56" name="TextBox 55"/>
          <p:cNvSpPr txBox="1"/>
          <p:nvPr/>
        </p:nvSpPr>
        <p:spPr>
          <a:xfrm>
            <a:off x="11308702" y="6643396"/>
            <a:ext cx="746449" cy="369332"/>
          </a:xfrm>
          <a:prstGeom prst="rect">
            <a:avLst/>
          </a:prstGeom>
          <a:noFill/>
        </p:spPr>
        <p:txBody>
          <a:bodyPr wrap="square" rtlCol="0">
            <a:spAutoFit/>
          </a:bodyPr>
          <a:lstStyle/>
          <a:p>
            <a:endParaRPr lang="en-AU"/>
          </a:p>
        </p:txBody>
      </p:sp>
    </p:spTree>
    <p:extLst>
      <p:ext uri="{BB962C8B-B14F-4D97-AF65-F5344CB8AC3E}">
        <p14:creationId xmlns:p14="http://schemas.microsoft.com/office/powerpoint/2010/main" val="7556899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4800" dirty="0">
                <a:ln>
                  <a:solidFill>
                    <a:schemeClr val="accent6">
                      <a:lumMod val="75000"/>
                    </a:schemeClr>
                  </a:solidFill>
                </a:ln>
                <a:solidFill>
                  <a:schemeClr val="accent6">
                    <a:lumMod val="20000"/>
                    <a:lumOff val="80000"/>
                  </a:schemeClr>
                </a:solidFill>
                <a:effectLst>
                  <a:glow rad="101600">
                    <a:schemeClr val="accent6">
                      <a:satMod val="175000"/>
                      <a:alpha val="40000"/>
                    </a:schemeClr>
                  </a:glow>
                </a:effectLst>
              </a:rPr>
              <a:t>Directions</a:t>
            </a:r>
            <a:r>
              <a:rPr lang="en-AU" dirty="0"/>
              <a:t> </a:t>
            </a:r>
            <a:r>
              <a:rPr lang="en-AU" sz="4800" dirty="0">
                <a:ln>
                  <a:solidFill>
                    <a:schemeClr val="accent6">
                      <a:lumMod val="75000"/>
                    </a:schemeClr>
                  </a:solidFill>
                </a:ln>
                <a:solidFill>
                  <a:schemeClr val="accent6">
                    <a:lumMod val="20000"/>
                    <a:lumOff val="80000"/>
                  </a:schemeClr>
                </a:solidFill>
                <a:effectLst>
                  <a:glow rad="101600">
                    <a:schemeClr val="accent6">
                      <a:satMod val="175000"/>
                      <a:alpha val="40000"/>
                    </a:schemeClr>
                  </a:glow>
                </a:effectLst>
              </a:rPr>
              <a:t>for</a:t>
            </a:r>
            <a:r>
              <a:rPr lang="en-AU" dirty="0"/>
              <a:t> </a:t>
            </a:r>
            <a:r>
              <a:rPr lang="en-AU" sz="4800" dirty="0">
                <a:ln>
                  <a:solidFill>
                    <a:schemeClr val="accent6">
                      <a:lumMod val="75000"/>
                    </a:schemeClr>
                  </a:solidFill>
                </a:ln>
                <a:solidFill>
                  <a:schemeClr val="accent6">
                    <a:lumMod val="20000"/>
                    <a:lumOff val="80000"/>
                  </a:schemeClr>
                </a:solidFill>
                <a:effectLst>
                  <a:glow rad="101600">
                    <a:schemeClr val="accent6">
                      <a:satMod val="175000"/>
                      <a:alpha val="40000"/>
                    </a:schemeClr>
                  </a:glow>
                </a:effectLst>
              </a:rPr>
              <a:t>Future</a:t>
            </a:r>
            <a:r>
              <a:rPr lang="en-AU" dirty="0"/>
              <a:t> </a:t>
            </a:r>
            <a:r>
              <a:rPr lang="en-AU" sz="4800" dirty="0">
                <a:ln>
                  <a:solidFill>
                    <a:schemeClr val="accent6">
                      <a:lumMod val="75000"/>
                    </a:schemeClr>
                  </a:solidFill>
                </a:ln>
                <a:solidFill>
                  <a:schemeClr val="accent6">
                    <a:lumMod val="20000"/>
                    <a:lumOff val="80000"/>
                  </a:schemeClr>
                </a:solidFill>
                <a:effectLst>
                  <a:glow rad="101600">
                    <a:schemeClr val="accent6">
                      <a:satMod val="175000"/>
                      <a:alpha val="40000"/>
                    </a:schemeClr>
                  </a:glow>
                </a:effectLst>
              </a:rPr>
              <a:t>Development</a:t>
            </a:r>
          </a:p>
        </p:txBody>
      </p:sp>
      <p:sp>
        <p:nvSpPr>
          <p:cNvPr id="3" name="Content Placeholder 2"/>
          <p:cNvSpPr>
            <a:spLocks noGrp="1"/>
          </p:cNvSpPr>
          <p:nvPr>
            <p:ph idx="1"/>
          </p:nvPr>
        </p:nvSpPr>
        <p:spPr/>
        <p:txBody>
          <a:bodyPr/>
          <a:lstStyle/>
          <a:p>
            <a:r>
              <a:rPr lang="en-AU" dirty="0" smtClean="0"/>
              <a:t>Expanding the search to use other parameters such as cost or time </a:t>
            </a:r>
          </a:p>
          <a:p>
            <a:r>
              <a:rPr lang="en-AU" dirty="0" smtClean="0"/>
              <a:t>Linking the meal planner to smart fridges for shopping lists </a:t>
            </a:r>
          </a:p>
          <a:p>
            <a:r>
              <a:rPr lang="en-AU" dirty="0" smtClean="0"/>
              <a:t>Creating a pantry to select all user’s pantry items</a:t>
            </a:r>
          </a:p>
          <a:p>
            <a:endParaRPr lang="en-AU" dirty="0" smtClean="0"/>
          </a:p>
        </p:txBody>
      </p:sp>
      <p:grpSp>
        <p:nvGrpSpPr>
          <p:cNvPr id="4" name="Group 3"/>
          <p:cNvGrpSpPr/>
          <p:nvPr/>
        </p:nvGrpSpPr>
        <p:grpSpPr>
          <a:xfrm>
            <a:off x="0" y="6316824"/>
            <a:ext cx="12192000" cy="180392"/>
            <a:chOff x="0" y="6316824"/>
            <a:chExt cx="12192000" cy="180392"/>
          </a:xfrm>
        </p:grpSpPr>
        <p:cxnSp>
          <p:nvCxnSpPr>
            <p:cNvPr id="5" name="Straight Connector 4"/>
            <p:cNvCxnSpPr/>
            <p:nvPr/>
          </p:nvCxnSpPr>
          <p:spPr>
            <a:xfrm>
              <a:off x="0" y="6316824"/>
              <a:ext cx="12192000" cy="27992"/>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0" y="6469224"/>
              <a:ext cx="12192000" cy="27992"/>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pSp>
      <p:cxnSp>
        <p:nvCxnSpPr>
          <p:cNvPr id="9" name="Straight Connector 8"/>
          <p:cNvCxnSpPr/>
          <p:nvPr/>
        </p:nvCxnSpPr>
        <p:spPr>
          <a:xfrm flipV="1">
            <a:off x="597160" y="0"/>
            <a:ext cx="18661" cy="6858000"/>
          </a:xfrm>
          <a:prstGeom prst="line">
            <a:avLst/>
          </a:prstGeom>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7002822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4800" dirty="0">
                <a:ln>
                  <a:solidFill>
                    <a:schemeClr val="accent6">
                      <a:lumMod val="75000"/>
                    </a:schemeClr>
                  </a:solidFill>
                </a:ln>
                <a:solidFill>
                  <a:schemeClr val="accent6">
                    <a:lumMod val="20000"/>
                    <a:lumOff val="80000"/>
                  </a:schemeClr>
                </a:solidFill>
                <a:effectLst>
                  <a:glow rad="101600">
                    <a:schemeClr val="accent6">
                      <a:satMod val="175000"/>
                      <a:alpha val="40000"/>
                    </a:schemeClr>
                  </a:glow>
                </a:effectLst>
              </a:rPr>
              <a:t>Links</a:t>
            </a:r>
          </a:p>
        </p:txBody>
      </p:sp>
      <p:sp>
        <p:nvSpPr>
          <p:cNvPr id="3" name="Content Placeholder 2"/>
          <p:cNvSpPr>
            <a:spLocks noGrp="1"/>
          </p:cNvSpPr>
          <p:nvPr>
            <p:ph idx="1"/>
          </p:nvPr>
        </p:nvSpPr>
        <p:spPr/>
        <p:txBody>
          <a:bodyPr/>
          <a:lstStyle/>
          <a:p>
            <a:pPr marL="0" indent="0" algn="ctr" fontAlgn="base">
              <a:buNone/>
            </a:pPr>
            <a:r>
              <a:rPr lang="en-AU" dirty="0" smtClean="0"/>
              <a:t>Deployed URL: </a:t>
            </a:r>
          </a:p>
          <a:p>
            <a:pPr marL="0" indent="0" fontAlgn="base">
              <a:buNone/>
            </a:pPr>
            <a:endParaRPr lang="en-AU" dirty="0" smtClean="0"/>
          </a:p>
          <a:p>
            <a:pPr marL="0" indent="0" algn="ctr" fontAlgn="base">
              <a:buNone/>
            </a:pPr>
            <a:r>
              <a:rPr lang="en-AU" dirty="0" smtClean="0"/>
              <a:t>https://github.com/stanno03/Fridge-Fren</a:t>
            </a:r>
            <a:endParaRPr lang="en-AU" dirty="0"/>
          </a:p>
          <a:p>
            <a:pPr marL="0" indent="0">
              <a:buNone/>
            </a:pPr>
            <a:endParaRPr lang="en-AU" dirty="0"/>
          </a:p>
        </p:txBody>
      </p:sp>
      <p:grpSp>
        <p:nvGrpSpPr>
          <p:cNvPr id="4" name="Group 3"/>
          <p:cNvGrpSpPr/>
          <p:nvPr/>
        </p:nvGrpSpPr>
        <p:grpSpPr>
          <a:xfrm>
            <a:off x="0" y="6316824"/>
            <a:ext cx="12192000" cy="180392"/>
            <a:chOff x="0" y="6316824"/>
            <a:chExt cx="12192000" cy="180392"/>
          </a:xfrm>
        </p:grpSpPr>
        <p:cxnSp>
          <p:nvCxnSpPr>
            <p:cNvPr id="5" name="Straight Connector 4"/>
            <p:cNvCxnSpPr/>
            <p:nvPr/>
          </p:nvCxnSpPr>
          <p:spPr>
            <a:xfrm>
              <a:off x="0" y="6316824"/>
              <a:ext cx="12192000" cy="27992"/>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0" y="6469224"/>
              <a:ext cx="12192000" cy="27992"/>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pSp>
      <p:cxnSp>
        <p:nvCxnSpPr>
          <p:cNvPr id="9" name="Straight Connector 8"/>
          <p:cNvCxnSpPr/>
          <p:nvPr/>
        </p:nvCxnSpPr>
        <p:spPr>
          <a:xfrm flipV="1">
            <a:off x="597160" y="0"/>
            <a:ext cx="18661" cy="6858000"/>
          </a:xfrm>
          <a:prstGeom prst="line">
            <a:avLst/>
          </a:prstGeom>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602877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4800" dirty="0">
                <a:ln>
                  <a:solidFill>
                    <a:schemeClr val="accent6">
                      <a:lumMod val="75000"/>
                    </a:schemeClr>
                  </a:solidFill>
                </a:ln>
                <a:solidFill>
                  <a:schemeClr val="accent6">
                    <a:lumMod val="20000"/>
                    <a:lumOff val="80000"/>
                  </a:schemeClr>
                </a:solidFill>
                <a:effectLst>
                  <a:glow rad="101600">
                    <a:schemeClr val="accent6">
                      <a:satMod val="175000"/>
                      <a:alpha val="40000"/>
                    </a:schemeClr>
                  </a:glow>
                </a:effectLst>
              </a:rPr>
              <a:t>Fridge Fren</a:t>
            </a:r>
          </a:p>
        </p:txBody>
      </p:sp>
      <p:sp>
        <p:nvSpPr>
          <p:cNvPr id="3" name="Content Placeholder 2"/>
          <p:cNvSpPr>
            <a:spLocks noGrp="1"/>
          </p:cNvSpPr>
          <p:nvPr>
            <p:ph idx="1"/>
          </p:nvPr>
        </p:nvSpPr>
        <p:spPr>
          <a:xfrm>
            <a:off x="838200" y="1480392"/>
            <a:ext cx="10515600" cy="4351338"/>
          </a:xfrm>
        </p:spPr>
        <p:txBody>
          <a:bodyPr>
            <a:normAutofit/>
          </a:bodyPr>
          <a:lstStyle/>
          <a:p>
            <a:pPr marL="0" indent="0" algn="ctr">
              <a:buNone/>
            </a:pPr>
            <a:r>
              <a:rPr lang="en-US" dirty="0" smtClean="0"/>
              <a:t>Are you tired </a:t>
            </a:r>
            <a:r>
              <a:rPr lang="en-US" dirty="0"/>
              <a:t>of staring at a fridge full of random ingredients and not knowing what to make for dinner? </a:t>
            </a:r>
            <a:endParaRPr lang="en-US" dirty="0" smtClean="0"/>
          </a:p>
          <a:p>
            <a:pPr marL="0" indent="0" algn="ctr">
              <a:buNone/>
            </a:pPr>
            <a:endParaRPr lang="en-US" sz="1100" dirty="0" smtClean="0"/>
          </a:p>
          <a:p>
            <a:pPr marL="0" indent="0" algn="ctr">
              <a:buNone/>
            </a:pPr>
            <a:r>
              <a:rPr lang="en-US" dirty="0" smtClean="0"/>
              <a:t>Fridge </a:t>
            </a:r>
            <a:r>
              <a:rPr lang="en-US" dirty="0" err="1" smtClean="0"/>
              <a:t>Fren</a:t>
            </a:r>
            <a:r>
              <a:rPr lang="en-US" dirty="0" smtClean="0"/>
              <a:t>® </a:t>
            </a:r>
            <a:r>
              <a:rPr lang="en-US" dirty="0"/>
              <a:t>is here to save the </a:t>
            </a:r>
            <a:r>
              <a:rPr lang="en-US" dirty="0" smtClean="0"/>
              <a:t>day, night or dish! </a:t>
            </a:r>
          </a:p>
          <a:p>
            <a:pPr marL="0" indent="0" algn="ctr">
              <a:buNone/>
            </a:pPr>
            <a:endParaRPr lang="en-US" sz="1400" dirty="0" smtClean="0"/>
          </a:p>
          <a:p>
            <a:pPr marL="0" indent="0" algn="ctr">
              <a:buNone/>
            </a:pPr>
            <a:r>
              <a:rPr lang="en-US" dirty="0" smtClean="0"/>
              <a:t>Our friendly </a:t>
            </a:r>
            <a:r>
              <a:rPr lang="en-US" dirty="0"/>
              <a:t>app provides a wide range of recipes based on the ingredients you have on hand, allowing you to make delicious and creative meals without wasting food or breaking the bank. With Fridge </a:t>
            </a:r>
            <a:r>
              <a:rPr lang="en-US" dirty="0" err="1"/>
              <a:t>Fren</a:t>
            </a:r>
            <a:r>
              <a:rPr lang="en-US" dirty="0"/>
              <a:t>, cooking has never been easier or more fun!</a:t>
            </a:r>
            <a:endParaRPr lang="en-AU" dirty="0"/>
          </a:p>
        </p:txBody>
      </p:sp>
      <p:grpSp>
        <p:nvGrpSpPr>
          <p:cNvPr id="8" name="Group 7"/>
          <p:cNvGrpSpPr/>
          <p:nvPr/>
        </p:nvGrpSpPr>
        <p:grpSpPr>
          <a:xfrm>
            <a:off x="0" y="6316824"/>
            <a:ext cx="12192000" cy="180392"/>
            <a:chOff x="0" y="6316824"/>
            <a:chExt cx="12192000" cy="180392"/>
          </a:xfrm>
        </p:grpSpPr>
        <p:cxnSp>
          <p:nvCxnSpPr>
            <p:cNvPr id="9" name="Straight Connector 8"/>
            <p:cNvCxnSpPr/>
            <p:nvPr/>
          </p:nvCxnSpPr>
          <p:spPr>
            <a:xfrm>
              <a:off x="0" y="6316824"/>
              <a:ext cx="12192000" cy="27992"/>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0" y="6469224"/>
              <a:ext cx="12192000" cy="27992"/>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pSp>
      <p:cxnSp>
        <p:nvCxnSpPr>
          <p:cNvPr id="14" name="Straight Connector 13"/>
          <p:cNvCxnSpPr/>
          <p:nvPr/>
        </p:nvCxnSpPr>
        <p:spPr>
          <a:xfrm flipV="1">
            <a:off x="597160" y="0"/>
            <a:ext cx="18661" cy="6858000"/>
          </a:xfrm>
          <a:prstGeom prst="line">
            <a:avLst/>
          </a:prstGeom>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9583502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4800" dirty="0">
                <a:ln>
                  <a:solidFill>
                    <a:schemeClr val="accent6">
                      <a:lumMod val="75000"/>
                    </a:schemeClr>
                  </a:solidFill>
                </a:ln>
                <a:solidFill>
                  <a:schemeClr val="accent6">
                    <a:lumMod val="20000"/>
                    <a:lumOff val="80000"/>
                  </a:schemeClr>
                </a:solidFill>
                <a:effectLst>
                  <a:glow rad="101600">
                    <a:schemeClr val="accent6">
                      <a:satMod val="175000"/>
                      <a:alpha val="40000"/>
                    </a:schemeClr>
                  </a:glow>
                </a:effectLst>
              </a:rPr>
              <a:t>Concept</a:t>
            </a:r>
          </a:p>
        </p:txBody>
      </p:sp>
      <p:sp>
        <p:nvSpPr>
          <p:cNvPr id="3" name="Content Placeholder 2"/>
          <p:cNvSpPr>
            <a:spLocks noGrp="1"/>
          </p:cNvSpPr>
          <p:nvPr>
            <p:ph idx="1"/>
          </p:nvPr>
        </p:nvSpPr>
        <p:spPr>
          <a:xfrm>
            <a:off x="838200" y="1604702"/>
            <a:ext cx="10515600" cy="4351338"/>
          </a:xfrm>
        </p:spPr>
        <p:txBody>
          <a:bodyPr>
            <a:normAutofit fontScale="92500" lnSpcReduction="10000"/>
          </a:bodyPr>
          <a:lstStyle/>
          <a:p>
            <a:pPr marL="0" indent="0" algn="just" fontAlgn="base">
              <a:buNone/>
            </a:pPr>
            <a:r>
              <a:rPr lang="en-US" dirty="0" smtClean="0"/>
              <a:t>The application allows you to search for recipes based of ingredients, cuisines and recipe names and gives you the recipe ingredients, instructions, nutritional information and videos on how to make. </a:t>
            </a:r>
          </a:p>
          <a:p>
            <a:pPr marL="0" indent="0" algn="just" fontAlgn="base">
              <a:buNone/>
            </a:pPr>
            <a:r>
              <a:rPr lang="en-US" dirty="0" smtClean="0"/>
              <a:t>Fridge </a:t>
            </a:r>
            <a:r>
              <a:rPr lang="en-US" dirty="0" err="1" smtClean="0"/>
              <a:t>Fren</a:t>
            </a:r>
            <a:r>
              <a:rPr lang="en-US" dirty="0" smtClean="0"/>
              <a:t> is a recipe app that helps users create delicious meals using the ingredients they already have in their fridge. By simply inputting the ingredients they have on hand, the app provides recipe suggestions that use those ingredients, reducing food waste and saving time and money. With a vast database of recipes and the ability to save favorite recipes, Fridge </a:t>
            </a:r>
            <a:r>
              <a:rPr lang="en-US" dirty="0" err="1" smtClean="0"/>
              <a:t>Fren</a:t>
            </a:r>
            <a:r>
              <a:rPr lang="en-US" dirty="0" smtClean="0"/>
              <a:t> encourages users to experiment with new ingredients and cooking methods, making cooking an exciting and creative experience.</a:t>
            </a:r>
          </a:p>
          <a:p>
            <a:pPr marL="0" indent="0" algn="just" fontAlgn="base">
              <a:buNone/>
            </a:pPr>
            <a:r>
              <a:rPr lang="en-US" dirty="0" smtClean="0"/>
              <a:t>The application aims to/is designed to help users reduce food waste, cut living costs and save time by making the process of finding recipes simple.</a:t>
            </a:r>
            <a:endParaRPr lang="en-US" dirty="0"/>
          </a:p>
          <a:p>
            <a:endParaRPr lang="en-AU" dirty="0"/>
          </a:p>
        </p:txBody>
      </p:sp>
      <p:grpSp>
        <p:nvGrpSpPr>
          <p:cNvPr id="4" name="Group 3"/>
          <p:cNvGrpSpPr/>
          <p:nvPr/>
        </p:nvGrpSpPr>
        <p:grpSpPr>
          <a:xfrm>
            <a:off x="0" y="6316824"/>
            <a:ext cx="12192000" cy="180392"/>
            <a:chOff x="0" y="6316824"/>
            <a:chExt cx="12192000" cy="180392"/>
          </a:xfrm>
        </p:grpSpPr>
        <p:cxnSp>
          <p:nvCxnSpPr>
            <p:cNvPr id="5" name="Straight Connector 4"/>
            <p:cNvCxnSpPr/>
            <p:nvPr/>
          </p:nvCxnSpPr>
          <p:spPr>
            <a:xfrm>
              <a:off x="0" y="6316824"/>
              <a:ext cx="12192000" cy="27992"/>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0" y="6469224"/>
              <a:ext cx="12192000" cy="27992"/>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pSp>
      <p:cxnSp>
        <p:nvCxnSpPr>
          <p:cNvPr id="9" name="Straight Connector 8"/>
          <p:cNvCxnSpPr/>
          <p:nvPr/>
        </p:nvCxnSpPr>
        <p:spPr>
          <a:xfrm flipV="1">
            <a:off x="597160" y="0"/>
            <a:ext cx="18661" cy="6858000"/>
          </a:xfrm>
          <a:prstGeom prst="line">
            <a:avLst/>
          </a:prstGeom>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4425970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ln>
                  <a:solidFill>
                    <a:schemeClr val="accent6">
                      <a:lumMod val="75000"/>
                    </a:schemeClr>
                  </a:solidFill>
                </a:ln>
                <a:solidFill>
                  <a:schemeClr val="accent6">
                    <a:lumMod val="20000"/>
                    <a:lumOff val="80000"/>
                  </a:schemeClr>
                </a:solidFill>
                <a:effectLst>
                  <a:glow rad="101600">
                    <a:schemeClr val="accent6">
                      <a:satMod val="175000"/>
                      <a:alpha val="40000"/>
                    </a:schemeClr>
                  </a:glow>
                </a:effectLst>
              </a:rPr>
              <a:t>User</a:t>
            </a:r>
            <a:r>
              <a:rPr lang="en-US" dirty="0" smtClean="0"/>
              <a:t> </a:t>
            </a:r>
            <a:r>
              <a:rPr lang="en-US" sz="4800" dirty="0">
                <a:ln>
                  <a:solidFill>
                    <a:schemeClr val="accent6">
                      <a:lumMod val="75000"/>
                    </a:schemeClr>
                  </a:solidFill>
                </a:ln>
                <a:solidFill>
                  <a:schemeClr val="accent6">
                    <a:lumMod val="20000"/>
                    <a:lumOff val="80000"/>
                  </a:schemeClr>
                </a:solidFill>
                <a:effectLst>
                  <a:glow rad="101600">
                    <a:schemeClr val="accent6">
                      <a:satMod val="175000"/>
                      <a:alpha val="40000"/>
                    </a:schemeClr>
                  </a:glow>
                </a:effectLst>
              </a:rPr>
              <a:t>story</a:t>
            </a:r>
            <a:endParaRPr lang="en-AU" sz="4800" dirty="0">
              <a:ln>
                <a:solidFill>
                  <a:schemeClr val="accent6">
                    <a:lumMod val="75000"/>
                  </a:schemeClr>
                </a:solidFill>
              </a:ln>
              <a:solidFill>
                <a:schemeClr val="accent6">
                  <a:lumMod val="20000"/>
                  <a:lumOff val="80000"/>
                </a:schemeClr>
              </a:solidFill>
              <a:effectLst>
                <a:glow rad="101600">
                  <a:schemeClr val="accent6">
                    <a:satMod val="175000"/>
                    <a:alpha val="40000"/>
                  </a:schemeClr>
                </a:glow>
              </a:effectLst>
            </a:endParaRPr>
          </a:p>
        </p:txBody>
      </p:sp>
      <p:sp>
        <p:nvSpPr>
          <p:cNvPr id="3" name="Content Placeholder 2"/>
          <p:cNvSpPr>
            <a:spLocks noGrp="1"/>
          </p:cNvSpPr>
          <p:nvPr>
            <p:ph idx="1"/>
          </p:nvPr>
        </p:nvSpPr>
        <p:spPr>
          <a:xfrm>
            <a:off x="838200" y="1604702"/>
            <a:ext cx="10515600" cy="4351338"/>
          </a:xfrm>
        </p:spPr>
        <p:txBody>
          <a:bodyPr>
            <a:normAutofit fontScale="70000" lnSpcReduction="20000"/>
          </a:bodyPr>
          <a:lstStyle/>
          <a:p>
            <a:pPr marL="0" indent="0">
              <a:lnSpc>
                <a:spcPct val="120000"/>
              </a:lnSpc>
              <a:spcBef>
                <a:spcPts val="0"/>
              </a:spcBef>
              <a:buNone/>
            </a:pPr>
            <a:r>
              <a:rPr lang="en-US" dirty="0" smtClean="0"/>
              <a:t>AS </a:t>
            </a:r>
            <a:r>
              <a:rPr lang="en-US" dirty="0"/>
              <a:t>A </a:t>
            </a:r>
            <a:r>
              <a:rPr lang="en-US" dirty="0" smtClean="0"/>
              <a:t>foodie…</a:t>
            </a:r>
            <a:br>
              <a:rPr lang="en-US" dirty="0" smtClean="0"/>
            </a:br>
            <a:r>
              <a:rPr lang="en-US" dirty="0"/>
              <a:t>I WANT TO create new recipes based off what I have in my </a:t>
            </a:r>
            <a:r>
              <a:rPr lang="en-US" dirty="0" smtClean="0"/>
              <a:t>fridge</a:t>
            </a:r>
          </a:p>
          <a:p>
            <a:pPr marL="0" indent="0">
              <a:lnSpc>
                <a:spcPct val="120000"/>
              </a:lnSpc>
              <a:spcBef>
                <a:spcPts val="0"/>
              </a:spcBef>
              <a:buNone/>
            </a:pPr>
            <a:r>
              <a:rPr lang="en-US" dirty="0" smtClean="0"/>
              <a:t>SO </a:t>
            </a:r>
            <a:r>
              <a:rPr lang="en-US" dirty="0"/>
              <a:t>THAT I can save money and </a:t>
            </a:r>
            <a:r>
              <a:rPr lang="en-US" dirty="0" smtClean="0"/>
              <a:t>time</a:t>
            </a:r>
          </a:p>
          <a:p>
            <a:pPr marL="0" indent="0">
              <a:lnSpc>
                <a:spcPct val="120000"/>
              </a:lnSpc>
              <a:spcBef>
                <a:spcPts val="0"/>
              </a:spcBef>
              <a:buNone/>
            </a:pPr>
            <a:r>
              <a:rPr lang="en-US" dirty="0" smtClean="0"/>
              <a:t>WHEN </a:t>
            </a:r>
            <a:r>
              <a:rPr lang="en-US" dirty="0"/>
              <a:t>I enter an ingredient in the search </a:t>
            </a:r>
            <a:r>
              <a:rPr lang="en-US" dirty="0" smtClean="0"/>
              <a:t>bar</a:t>
            </a:r>
          </a:p>
          <a:p>
            <a:pPr marL="0" indent="0">
              <a:lnSpc>
                <a:spcPct val="120000"/>
              </a:lnSpc>
              <a:spcBef>
                <a:spcPts val="0"/>
              </a:spcBef>
              <a:buNone/>
            </a:pPr>
            <a:r>
              <a:rPr lang="en-US" dirty="0" smtClean="0"/>
              <a:t>THEN </a:t>
            </a:r>
            <a:r>
              <a:rPr lang="en-US" dirty="0"/>
              <a:t>I am presented with an array of choices (recipes) relevant to the search </a:t>
            </a:r>
            <a:r>
              <a:rPr lang="en-US" dirty="0" smtClean="0"/>
              <a:t>input</a:t>
            </a:r>
          </a:p>
          <a:p>
            <a:pPr marL="0" indent="0">
              <a:lnSpc>
                <a:spcPct val="120000"/>
              </a:lnSpc>
              <a:spcBef>
                <a:spcPts val="0"/>
              </a:spcBef>
              <a:buNone/>
            </a:pPr>
            <a:r>
              <a:rPr lang="en-US" dirty="0" smtClean="0"/>
              <a:t>WHEN </a:t>
            </a:r>
            <a:r>
              <a:rPr lang="en-US" dirty="0"/>
              <a:t>I click on one </a:t>
            </a:r>
            <a:r>
              <a:rPr lang="en-US" dirty="0" smtClean="0"/>
              <a:t>of them</a:t>
            </a:r>
          </a:p>
          <a:p>
            <a:pPr marL="0" indent="0">
              <a:lnSpc>
                <a:spcPct val="120000"/>
              </a:lnSpc>
              <a:spcBef>
                <a:spcPts val="0"/>
              </a:spcBef>
              <a:buNone/>
            </a:pPr>
            <a:r>
              <a:rPr lang="en-US" dirty="0" smtClean="0"/>
              <a:t>THEN </a:t>
            </a:r>
            <a:r>
              <a:rPr lang="en-US" dirty="0"/>
              <a:t>I am presented with the recipe instructions with all its data (cooking method, ingredients, calories, time, </a:t>
            </a:r>
            <a:r>
              <a:rPr lang="en-US" dirty="0" smtClean="0"/>
              <a:t>cuisine)</a:t>
            </a:r>
          </a:p>
          <a:p>
            <a:pPr marL="0" indent="0">
              <a:lnSpc>
                <a:spcPct val="120000"/>
              </a:lnSpc>
              <a:spcBef>
                <a:spcPts val="0"/>
              </a:spcBef>
              <a:buNone/>
            </a:pPr>
            <a:r>
              <a:rPr lang="en-US" dirty="0" smtClean="0"/>
              <a:t>WHEN </a:t>
            </a:r>
            <a:r>
              <a:rPr lang="en-US" dirty="0"/>
              <a:t>I click on the Add To </a:t>
            </a:r>
            <a:r>
              <a:rPr lang="en-US" dirty="0" smtClean="0"/>
              <a:t>Favorite</a:t>
            </a:r>
          </a:p>
          <a:p>
            <a:pPr marL="0" indent="0">
              <a:lnSpc>
                <a:spcPct val="120000"/>
              </a:lnSpc>
              <a:spcBef>
                <a:spcPts val="0"/>
              </a:spcBef>
              <a:buNone/>
            </a:pPr>
            <a:r>
              <a:rPr lang="en-US" dirty="0" smtClean="0"/>
              <a:t>THEN </a:t>
            </a:r>
            <a:r>
              <a:rPr lang="en-US" dirty="0"/>
              <a:t>the relevant recipe gets saved in my local storage </a:t>
            </a:r>
            <a:endParaRPr lang="en-US" dirty="0" smtClean="0"/>
          </a:p>
          <a:p>
            <a:pPr marL="0" indent="0">
              <a:lnSpc>
                <a:spcPct val="120000"/>
              </a:lnSpc>
              <a:spcBef>
                <a:spcPts val="0"/>
              </a:spcBef>
              <a:buNone/>
            </a:pPr>
            <a:r>
              <a:rPr lang="en-US" dirty="0" smtClean="0"/>
              <a:t>SO THAT it </a:t>
            </a:r>
            <a:r>
              <a:rPr lang="en-US" dirty="0"/>
              <a:t>can </a:t>
            </a:r>
            <a:r>
              <a:rPr lang="en-US" dirty="0" smtClean="0"/>
              <a:t>be restored </a:t>
            </a:r>
            <a:r>
              <a:rPr lang="en-US" dirty="0"/>
              <a:t>at a later </a:t>
            </a:r>
            <a:r>
              <a:rPr lang="en-US" dirty="0" smtClean="0"/>
              <a:t>date</a:t>
            </a:r>
          </a:p>
          <a:p>
            <a:pPr marL="0" indent="0">
              <a:lnSpc>
                <a:spcPct val="120000"/>
              </a:lnSpc>
              <a:spcBef>
                <a:spcPts val="0"/>
              </a:spcBef>
              <a:buNone/>
            </a:pPr>
            <a:r>
              <a:rPr lang="en-US" dirty="0" smtClean="0"/>
              <a:t>WHEN </a:t>
            </a:r>
            <a:r>
              <a:rPr lang="en-US" dirty="0"/>
              <a:t>I click on one of the search results of the </a:t>
            </a:r>
            <a:r>
              <a:rPr lang="en-US" dirty="0" err="1" smtClean="0"/>
              <a:t>TikTok</a:t>
            </a:r>
            <a:r>
              <a:rPr lang="en-US" dirty="0" smtClean="0"/>
              <a:t> results</a:t>
            </a:r>
          </a:p>
          <a:p>
            <a:pPr marL="0" indent="0">
              <a:lnSpc>
                <a:spcPct val="120000"/>
              </a:lnSpc>
              <a:spcBef>
                <a:spcPts val="0"/>
              </a:spcBef>
              <a:buNone/>
            </a:pPr>
            <a:r>
              <a:rPr lang="en-US" dirty="0" smtClean="0"/>
              <a:t>THEN </a:t>
            </a:r>
            <a:r>
              <a:rPr lang="en-US" dirty="0"/>
              <a:t>I am presented with a </a:t>
            </a:r>
            <a:r>
              <a:rPr lang="en-US" dirty="0" err="1"/>
              <a:t>TikTok</a:t>
            </a:r>
            <a:r>
              <a:rPr lang="en-US" dirty="0"/>
              <a:t> video from Thomas </a:t>
            </a:r>
            <a:r>
              <a:rPr lang="en-US" dirty="0" err="1" smtClean="0"/>
              <a:t>Straker</a:t>
            </a:r>
            <a:r>
              <a:rPr lang="en-US" dirty="0" smtClean="0"/>
              <a:t> </a:t>
            </a:r>
            <a:r>
              <a:rPr lang="en-US" dirty="0"/>
              <a:t>for visual </a:t>
            </a:r>
            <a:r>
              <a:rPr lang="en-US" dirty="0" smtClean="0"/>
              <a:t>inspiration</a:t>
            </a:r>
            <a:endParaRPr lang="en-AU" dirty="0"/>
          </a:p>
        </p:txBody>
      </p:sp>
      <p:grpSp>
        <p:nvGrpSpPr>
          <p:cNvPr id="4" name="Group 3"/>
          <p:cNvGrpSpPr/>
          <p:nvPr/>
        </p:nvGrpSpPr>
        <p:grpSpPr>
          <a:xfrm>
            <a:off x="0" y="6316824"/>
            <a:ext cx="12192000" cy="180392"/>
            <a:chOff x="0" y="6316824"/>
            <a:chExt cx="12192000" cy="180392"/>
          </a:xfrm>
        </p:grpSpPr>
        <p:cxnSp>
          <p:nvCxnSpPr>
            <p:cNvPr id="5" name="Straight Connector 4"/>
            <p:cNvCxnSpPr/>
            <p:nvPr/>
          </p:nvCxnSpPr>
          <p:spPr>
            <a:xfrm>
              <a:off x="0" y="6316824"/>
              <a:ext cx="12192000" cy="27992"/>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0" y="6469224"/>
              <a:ext cx="12192000" cy="27992"/>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pSp>
      <p:cxnSp>
        <p:nvCxnSpPr>
          <p:cNvPr id="9" name="Straight Connector 8"/>
          <p:cNvCxnSpPr/>
          <p:nvPr/>
        </p:nvCxnSpPr>
        <p:spPr>
          <a:xfrm flipV="1">
            <a:off x="597160" y="0"/>
            <a:ext cx="18661" cy="6858000"/>
          </a:xfrm>
          <a:prstGeom prst="line">
            <a:avLst/>
          </a:prstGeom>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9250729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4800" dirty="0">
                <a:ln>
                  <a:solidFill>
                    <a:schemeClr val="accent6">
                      <a:lumMod val="75000"/>
                    </a:schemeClr>
                  </a:solidFill>
                </a:ln>
                <a:solidFill>
                  <a:schemeClr val="accent6">
                    <a:lumMod val="20000"/>
                    <a:lumOff val="80000"/>
                  </a:schemeClr>
                </a:solidFill>
                <a:effectLst>
                  <a:glow rad="101600">
                    <a:schemeClr val="accent6">
                      <a:satMod val="175000"/>
                      <a:alpha val="40000"/>
                    </a:schemeClr>
                  </a:glow>
                </a:effectLst>
              </a:rPr>
              <a:t>Process</a:t>
            </a:r>
          </a:p>
        </p:txBody>
      </p:sp>
      <p:sp>
        <p:nvSpPr>
          <p:cNvPr id="3" name="Content Placeholder 2"/>
          <p:cNvSpPr>
            <a:spLocks noGrp="1"/>
          </p:cNvSpPr>
          <p:nvPr>
            <p:ph idx="1"/>
          </p:nvPr>
        </p:nvSpPr>
        <p:spPr>
          <a:xfrm>
            <a:off x="838200" y="1517714"/>
            <a:ext cx="10515600" cy="4351338"/>
          </a:xfrm>
        </p:spPr>
        <p:txBody>
          <a:bodyPr>
            <a:normAutofit fontScale="70000" lnSpcReduction="20000"/>
          </a:bodyPr>
          <a:lstStyle/>
          <a:p>
            <a:pPr marL="0" indent="0" fontAlgn="base">
              <a:buNone/>
            </a:pPr>
            <a:r>
              <a:rPr lang="en-US" dirty="0"/>
              <a:t>Technologies </a:t>
            </a:r>
            <a:r>
              <a:rPr lang="en-US" dirty="0" smtClean="0"/>
              <a:t>used</a:t>
            </a:r>
            <a:endParaRPr lang="en-US" dirty="0"/>
          </a:p>
          <a:p>
            <a:r>
              <a:rPr lang="en-US" dirty="0"/>
              <a:t>User inputs ingredients they have on hand into Fridge </a:t>
            </a:r>
            <a:r>
              <a:rPr lang="en-US" dirty="0" err="1"/>
              <a:t>Fren's</a:t>
            </a:r>
            <a:r>
              <a:rPr lang="en-US" dirty="0"/>
              <a:t> search bar.</a:t>
            </a:r>
          </a:p>
          <a:p>
            <a:r>
              <a:rPr lang="en-US" dirty="0"/>
              <a:t>Fridge </a:t>
            </a:r>
            <a:r>
              <a:rPr lang="en-US" dirty="0" err="1"/>
              <a:t>Fren</a:t>
            </a:r>
            <a:r>
              <a:rPr lang="en-US" dirty="0"/>
              <a:t> uses the </a:t>
            </a:r>
            <a:r>
              <a:rPr lang="en-US" dirty="0" err="1"/>
              <a:t>Spoonacular</a:t>
            </a:r>
            <a:r>
              <a:rPr lang="en-US" dirty="0"/>
              <a:t> API to search for recipe ideas based on those ingredients.</a:t>
            </a:r>
          </a:p>
          <a:p>
            <a:r>
              <a:rPr lang="en-US" dirty="0"/>
              <a:t>The app displays a list of recipe suggestions that match the ingredients entered by the user.</a:t>
            </a:r>
          </a:p>
          <a:p>
            <a:r>
              <a:rPr lang="en-US" dirty="0"/>
              <a:t>Users can filter the results based on dietary preferences or cuisine type.</a:t>
            </a:r>
          </a:p>
          <a:p>
            <a:r>
              <a:rPr lang="en-US" dirty="0"/>
              <a:t>Once a recipe is selected, Fridge </a:t>
            </a:r>
            <a:r>
              <a:rPr lang="en-US" dirty="0" err="1"/>
              <a:t>Fren</a:t>
            </a:r>
            <a:r>
              <a:rPr lang="en-US" dirty="0"/>
              <a:t> provides step-by-step instructions and a list of additional ingredients needed, if any.</a:t>
            </a:r>
          </a:p>
          <a:p>
            <a:r>
              <a:rPr lang="en-US" dirty="0"/>
              <a:t>Users can save their favorite recipes for future reference.</a:t>
            </a:r>
          </a:p>
          <a:p>
            <a:r>
              <a:rPr lang="en-US" dirty="0"/>
              <a:t>Fridge </a:t>
            </a:r>
            <a:r>
              <a:rPr lang="en-US" dirty="0" err="1"/>
              <a:t>Fren</a:t>
            </a:r>
            <a:r>
              <a:rPr lang="en-US" dirty="0"/>
              <a:t> also utilizes the </a:t>
            </a:r>
            <a:r>
              <a:rPr lang="en-US" dirty="0" err="1"/>
              <a:t>TikTok</a:t>
            </a:r>
            <a:r>
              <a:rPr lang="en-US" dirty="0"/>
              <a:t> API to display popular cooking videos related to the ingredients entered by the user, providing additional inspiration and guidance for the cooking process.</a:t>
            </a:r>
          </a:p>
          <a:p>
            <a:r>
              <a:rPr lang="en-US" dirty="0"/>
              <a:t>(Users can share their creations on social media and connect with other Fridge </a:t>
            </a:r>
            <a:r>
              <a:rPr lang="en-US" dirty="0" err="1"/>
              <a:t>Fren</a:t>
            </a:r>
            <a:r>
              <a:rPr lang="en-US" dirty="0"/>
              <a:t> users to share tips and ideas.) - </a:t>
            </a:r>
            <a:r>
              <a:rPr lang="en-US" b="1" dirty="0"/>
              <a:t>OPTIONAL</a:t>
            </a:r>
            <a:r>
              <a:rPr lang="en-US" dirty="0"/>
              <a:t> - we haven't </a:t>
            </a:r>
            <a:r>
              <a:rPr lang="en-US" dirty="0" smtClean="0"/>
              <a:t>done (yet</a:t>
            </a:r>
            <a:r>
              <a:rPr lang="en-US" dirty="0"/>
              <a:t>)</a:t>
            </a:r>
          </a:p>
          <a:p>
            <a:r>
              <a:rPr lang="en-US" dirty="0"/>
              <a:t>Overall, Fridge </a:t>
            </a:r>
            <a:r>
              <a:rPr lang="en-US" dirty="0" err="1"/>
              <a:t>Fren's</a:t>
            </a:r>
            <a:r>
              <a:rPr lang="en-US" dirty="0"/>
              <a:t> process is designed to make cooking more accessible, creative, and fun, while also reducing food waste and promoting sustainable cooking practices.</a:t>
            </a:r>
          </a:p>
          <a:p>
            <a:pPr fontAlgn="base"/>
            <a:endParaRPr lang="en-US" dirty="0"/>
          </a:p>
        </p:txBody>
      </p:sp>
      <p:grpSp>
        <p:nvGrpSpPr>
          <p:cNvPr id="4" name="Group 3"/>
          <p:cNvGrpSpPr/>
          <p:nvPr/>
        </p:nvGrpSpPr>
        <p:grpSpPr>
          <a:xfrm>
            <a:off x="0" y="6316824"/>
            <a:ext cx="12192000" cy="180392"/>
            <a:chOff x="0" y="6316824"/>
            <a:chExt cx="12192000" cy="180392"/>
          </a:xfrm>
        </p:grpSpPr>
        <p:cxnSp>
          <p:nvCxnSpPr>
            <p:cNvPr id="5" name="Straight Connector 4"/>
            <p:cNvCxnSpPr/>
            <p:nvPr/>
          </p:nvCxnSpPr>
          <p:spPr>
            <a:xfrm>
              <a:off x="0" y="6316824"/>
              <a:ext cx="12192000" cy="27992"/>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0" y="6469224"/>
              <a:ext cx="12192000" cy="27992"/>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pSp>
      <p:cxnSp>
        <p:nvCxnSpPr>
          <p:cNvPr id="9" name="Straight Connector 8"/>
          <p:cNvCxnSpPr/>
          <p:nvPr/>
        </p:nvCxnSpPr>
        <p:spPr>
          <a:xfrm flipV="1">
            <a:off x="597160" y="0"/>
            <a:ext cx="18661" cy="6858000"/>
          </a:xfrm>
          <a:prstGeom prst="line">
            <a:avLst/>
          </a:prstGeom>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0307722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ln>
                  <a:solidFill>
                    <a:schemeClr val="accent6">
                      <a:lumMod val="75000"/>
                    </a:schemeClr>
                  </a:solidFill>
                </a:ln>
                <a:solidFill>
                  <a:schemeClr val="accent6">
                    <a:lumMod val="20000"/>
                    <a:lumOff val="80000"/>
                  </a:schemeClr>
                </a:solidFill>
                <a:effectLst>
                  <a:glow rad="101600">
                    <a:schemeClr val="accent6">
                      <a:satMod val="175000"/>
                      <a:alpha val="40000"/>
                    </a:schemeClr>
                  </a:glow>
                </a:effectLst>
              </a:rPr>
              <a:t>Breakdown</a:t>
            </a:r>
            <a:r>
              <a:rPr lang="en-US" dirty="0" smtClean="0"/>
              <a:t> </a:t>
            </a:r>
            <a:r>
              <a:rPr lang="en-US" sz="4800" dirty="0">
                <a:ln>
                  <a:solidFill>
                    <a:schemeClr val="accent6">
                      <a:lumMod val="75000"/>
                    </a:schemeClr>
                  </a:solidFill>
                </a:ln>
                <a:solidFill>
                  <a:schemeClr val="accent6">
                    <a:lumMod val="20000"/>
                    <a:lumOff val="80000"/>
                  </a:schemeClr>
                </a:solidFill>
                <a:effectLst>
                  <a:glow rad="101600">
                    <a:schemeClr val="accent6">
                      <a:satMod val="175000"/>
                      <a:alpha val="40000"/>
                    </a:schemeClr>
                  </a:glow>
                </a:effectLst>
              </a:rPr>
              <a:t>of</a:t>
            </a:r>
            <a:r>
              <a:rPr lang="en-US" dirty="0" smtClean="0"/>
              <a:t> </a:t>
            </a:r>
            <a:r>
              <a:rPr lang="en-US" sz="4800" dirty="0">
                <a:ln>
                  <a:solidFill>
                    <a:schemeClr val="accent6">
                      <a:lumMod val="75000"/>
                    </a:schemeClr>
                  </a:solidFill>
                </a:ln>
                <a:solidFill>
                  <a:schemeClr val="accent6">
                    <a:lumMod val="20000"/>
                    <a:lumOff val="80000"/>
                  </a:schemeClr>
                </a:solidFill>
                <a:effectLst>
                  <a:glow rad="101600">
                    <a:schemeClr val="accent6">
                      <a:satMod val="175000"/>
                      <a:alpha val="40000"/>
                    </a:schemeClr>
                  </a:glow>
                </a:effectLst>
              </a:rPr>
              <a:t>tasks</a:t>
            </a:r>
            <a:r>
              <a:rPr lang="en-US" dirty="0" smtClean="0"/>
              <a:t> </a:t>
            </a:r>
            <a:r>
              <a:rPr lang="en-US" sz="4800" dirty="0">
                <a:ln>
                  <a:solidFill>
                    <a:schemeClr val="accent6">
                      <a:lumMod val="75000"/>
                    </a:schemeClr>
                  </a:solidFill>
                </a:ln>
                <a:solidFill>
                  <a:schemeClr val="accent6">
                    <a:lumMod val="20000"/>
                    <a:lumOff val="80000"/>
                  </a:schemeClr>
                </a:solidFill>
                <a:effectLst>
                  <a:glow rad="101600">
                    <a:schemeClr val="accent6">
                      <a:satMod val="175000"/>
                      <a:alpha val="40000"/>
                    </a:schemeClr>
                  </a:glow>
                </a:effectLst>
              </a:rPr>
              <a:t>and</a:t>
            </a:r>
            <a:r>
              <a:rPr lang="en-US" dirty="0" smtClean="0"/>
              <a:t> </a:t>
            </a:r>
            <a:r>
              <a:rPr lang="en-US" sz="4800" dirty="0">
                <a:ln>
                  <a:solidFill>
                    <a:schemeClr val="accent6">
                      <a:lumMod val="75000"/>
                    </a:schemeClr>
                  </a:solidFill>
                </a:ln>
                <a:solidFill>
                  <a:schemeClr val="accent6">
                    <a:lumMod val="20000"/>
                    <a:lumOff val="80000"/>
                  </a:schemeClr>
                </a:solidFill>
                <a:effectLst>
                  <a:glow rad="101600">
                    <a:schemeClr val="accent6">
                      <a:satMod val="175000"/>
                      <a:alpha val="40000"/>
                    </a:schemeClr>
                  </a:glow>
                </a:effectLst>
              </a:rPr>
              <a:t>roles</a:t>
            </a:r>
            <a:endParaRPr lang="en-AU" sz="4800" dirty="0">
              <a:ln>
                <a:solidFill>
                  <a:schemeClr val="accent6">
                    <a:lumMod val="75000"/>
                  </a:schemeClr>
                </a:solidFill>
              </a:ln>
              <a:solidFill>
                <a:schemeClr val="accent6">
                  <a:lumMod val="20000"/>
                  <a:lumOff val="80000"/>
                </a:schemeClr>
              </a:solidFill>
              <a:effectLst>
                <a:glow rad="101600">
                  <a:schemeClr val="accent6">
                    <a:satMod val="175000"/>
                    <a:alpha val="40000"/>
                  </a:schemeClr>
                </a:glow>
              </a:effectLst>
            </a:endParaRPr>
          </a:p>
        </p:txBody>
      </p:sp>
      <p:sp>
        <p:nvSpPr>
          <p:cNvPr id="3" name="Content Placeholder 2"/>
          <p:cNvSpPr>
            <a:spLocks noGrp="1"/>
          </p:cNvSpPr>
          <p:nvPr>
            <p:ph idx="1"/>
          </p:nvPr>
        </p:nvSpPr>
        <p:spPr>
          <a:xfrm>
            <a:off x="838200" y="1690688"/>
            <a:ext cx="10515600" cy="4351338"/>
          </a:xfrm>
        </p:spPr>
        <p:txBody>
          <a:bodyPr>
            <a:normAutofit lnSpcReduction="10000"/>
          </a:bodyPr>
          <a:lstStyle/>
          <a:p>
            <a:pPr marL="0" indent="0">
              <a:buNone/>
            </a:pPr>
            <a:r>
              <a:rPr lang="en-AU" dirty="0" smtClean="0"/>
              <a:t>The development of the app had stages of planning, development and testing. The planning was assigned to all using </a:t>
            </a:r>
            <a:r>
              <a:rPr lang="en-AU" dirty="0" err="1" smtClean="0"/>
              <a:t>Lucidspark</a:t>
            </a:r>
            <a:r>
              <a:rPr lang="en-AU" dirty="0" smtClean="0"/>
              <a:t> wireframe and flowchart while the development </a:t>
            </a:r>
            <a:r>
              <a:rPr lang="en-AU" dirty="0" smtClean="0"/>
              <a:t>was split into three pages, each team member assigned to one page. </a:t>
            </a:r>
          </a:p>
          <a:p>
            <a:pPr marL="514350" indent="-514350">
              <a:buFont typeface="+mj-lt"/>
              <a:buAutoNum type="arabicPeriod"/>
            </a:pPr>
            <a:r>
              <a:rPr lang="en-AU" dirty="0" smtClean="0"/>
              <a:t>Home page</a:t>
            </a:r>
          </a:p>
          <a:p>
            <a:pPr marL="514350" indent="-514350">
              <a:buFont typeface="+mj-lt"/>
              <a:buAutoNum type="arabicPeriod"/>
            </a:pPr>
            <a:r>
              <a:rPr lang="en-AU" dirty="0" smtClean="0"/>
              <a:t>Search </a:t>
            </a:r>
            <a:r>
              <a:rPr lang="en-AU" dirty="0" smtClean="0"/>
              <a:t>page</a:t>
            </a:r>
            <a:endParaRPr lang="en-AU" dirty="0" smtClean="0"/>
          </a:p>
          <a:p>
            <a:pPr marL="514350" indent="-514350">
              <a:buFont typeface="+mj-lt"/>
              <a:buAutoNum type="arabicPeriod"/>
            </a:pPr>
            <a:r>
              <a:rPr lang="en-AU" dirty="0" smtClean="0"/>
              <a:t>Results </a:t>
            </a:r>
            <a:r>
              <a:rPr lang="en-AU" dirty="0" smtClean="0"/>
              <a:t>page</a:t>
            </a:r>
          </a:p>
          <a:p>
            <a:pPr marL="0" indent="0">
              <a:buNone/>
            </a:pPr>
            <a:r>
              <a:rPr lang="en-AU" dirty="0" smtClean="0"/>
              <a:t>During development, the home page and search page were merged for user experience. Each team member was involved in the overall design and testing of the app.</a:t>
            </a:r>
          </a:p>
          <a:p>
            <a:pPr marL="0" indent="0">
              <a:buNone/>
            </a:pPr>
            <a:endParaRPr lang="en-AU" dirty="0"/>
          </a:p>
        </p:txBody>
      </p:sp>
      <p:grpSp>
        <p:nvGrpSpPr>
          <p:cNvPr id="4" name="Group 3"/>
          <p:cNvGrpSpPr/>
          <p:nvPr/>
        </p:nvGrpSpPr>
        <p:grpSpPr>
          <a:xfrm>
            <a:off x="0" y="6316824"/>
            <a:ext cx="12192000" cy="180392"/>
            <a:chOff x="0" y="6316824"/>
            <a:chExt cx="12192000" cy="180392"/>
          </a:xfrm>
        </p:grpSpPr>
        <p:cxnSp>
          <p:nvCxnSpPr>
            <p:cNvPr id="5" name="Straight Connector 4"/>
            <p:cNvCxnSpPr/>
            <p:nvPr/>
          </p:nvCxnSpPr>
          <p:spPr>
            <a:xfrm>
              <a:off x="0" y="6316824"/>
              <a:ext cx="12192000" cy="27992"/>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0" y="6469224"/>
              <a:ext cx="12192000" cy="27992"/>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pSp>
      <p:cxnSp>
        <p:nvCxnSpPr>
          <p:cNvPr id="9" name="Straight Connector 8"/>
          <p:cNvCxnSpPr/>
          <p:nvPr/>
        </p:nvCxnSpPr>
        <p:spPr>
          <a:xfrm flipV="1">
            <a:off x="597160" y="0"/>
            <a:ext cx="18661" cy="6858000"/>
          </a:xfrm>
          <a:prstGeom prst="line">
            <a:avLst/>
          </a:prstGeom>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0006663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a:ln>
                  <a:solidFill>
                    <a:schemeClr val="accent6">
                      <a:lumMod val="75000"/>
                    </a:schemeClr>
                  </a:solidFill>
                </a:ln>
                <a:solidFill>
                  <a:schemeClr val="accent6">
                    <a:lumMod val="20000"/>
                    <a:lumOff val="80000"/>
                  </a:schemeClr>
                </a:solidFill>
                <a:effectLst>
                  <a:glow rad="101600">
                    <a:schemeClr val="accent6">
                      <a:satMod val="175000"/>
                      <a:alpha val="40000"/>
                    </a:schemeClr>
                  </a:glow>
                </a:effectLst>
              </a:rPr>
              <a:t>Challenges</a:t>
            </a:r>
            <a:r>
              <a:rPr lang="en-US" dirty="0" smtClean="0"/>
              <a:t/>
            </a:r>
            <a:br>
              <a:rPr lang="en-US" dirty="0" smtClean="0"/>
            </a:br>
            <a:endParaRPr lang="en-AU" dirty="0"/>
          </a:p>
        </p:txBody>
      </p:sp>
      <p:sp>
        <p:nvSpPr>
          <p:cNvPr id="3" name="Content Placeholder 2"/>
          <p:cNvSpPr>
            <a:spLocks noGrp="1"/>
          </p:cNvSpPr>
          <p:nvPr>
            <p:ph idx="1"/>
          </p:nvPr>
        </p:nvSpPr>
        <p:spPr>
          <a:xfrm>
            <a:off x="838200" y="1489723"/>
            <a:ext cx="10515600" cy="4351338"/>
          </a:xfrm>
        </p:spPr>
        <p:txBody>
          <a:bodyPr/>
          <a:lstStyle/>
          <a:p>
            <a:r>
              <a:rPr lang="en-AU" dirty="0" err="1" smtClean="0"/>
              <a:t>Tiktok</a:t>
            </a:r>
            <a:r>
              <a:rPr lang="en-AU" dirty="0" smtClean="0"/>
              <a:t> </a:t>
            </a:r>
            <a:r>
              <a:rPr lang="en-AU" dirty="0" err="1" smtClean="0"/>
              <a:t>api</a:t>
            </a:r>
            <a:r>
              <a:rPr lang="en-AU" dirty="0"/>
              <a:t> </a:t>
            </a:r>
            <a:r>
              <a:rPr lang="en-AU" dirty="0" smtClean="0"/>
              <a:t>key permission denied, had to use </a:t>
            </a:r>
            <a:r>
              <a:rPr lang="en-AU" dirty="0" err="1" smtClean="0"/>
              <a:t>tiktok</a:t>
            </a:r>
            <a:r>
              <a:rPr lang="en-AU" dirty="0" smtClean="0"/>
              <a:t> dev tools embed </a:t>
            </a:r>
          </a:p>
          <a:p>
            <a:r>
              <a:rPr lang="en-AU" dirty="0" err="1" smtClean="0"/>
              <a:t>Github</a:t>
            </a:r>
            <a:r>
              <a:rPr lang="en-AU" dirty="0"/>
              <a:t> </a:t>
            </a:r>
            <a:r>
              <a:rPr lang="en-AU" dirty="0" smtClean="0"/>
              <a:t>process of using version control</a:t>
            </a:r>
          </a:p>
          <a:p>
            <a:r>
              <a:rPr lang="en-AU" dirty="0" smtClean="0"/>
              <a:t>MAC vs windows users </a:t>
            </a:r>
          </a:p>
          <a:p>
            <a:pPr marL="0" indent="0">
              <a:buNone/>
            </a:pPr>
            <a:endParaRPr lang="en-AU" dirty="0"/>
          </a:p>
        </p:txBody>
      </p:sp>
      <p:grpSp>
        <p:nvGrpSpPr>
          <p:cNvPr id="4" name="Group 3"/>
          <p:cNvGrpSpPr/>
          <p:nvPr/>
        </p:nvGrpSpPr>
        <p:grpSpPr>
          <a:xfrm>
            <a:off x="0" y="6316824"/>
            <a:ext cx="12192000" cy="180392"/>
            <a:chOff x="0" y="6316824"/>
            <a:chExt cx="12192000" cy="180392"/>
          </a:xfrm>
        </p:grpSpPr>
        <p:cxnSp>
          <p:nvCxnSpPr>
            <p:cNvPr id="5" name="Straight Connector 4"/>
            <p:cNvCxnSpPr/>
            <p:nvPr/>
          </p:nvCxnSpPr>
          <p:spPr>
            <a:xfrm>
              <a:off x="0" y="6316824"/>
              <a:ext cx="12192000" cy="27992"/>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0" y="6469224"/>
              <a:ext cx="12192000" cy="27992"/>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pSp>
      <p:cxnSp>
        <p:nvCxnSpPr>
          <p:cNvPr id="9" name="Straight Connector 8"/>
          <p:cNvCxnSpPr/>
          <p:nvPr/>
        </p:nvCxnSpPr>
        <p:spPr>
          <a:xfrm flipV="1">
            <a:off x="597160" y="0"/>
            <a:ext cx="18661" cy="6858000"/>
          </a:xfrm>
          <a:prstGeom prst="line">
            <a:avLst/>
          </a:prstGeom>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2520097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a:ln>
                  <a:solidFill>
                    <a:schemeClr val="accent6">
                      <a:lumMod val="75000"/>
                    </a:schemeClr>
                  </a:solidFill>
                </a:ln>
                <a:solidFill>
                  <a:schemeClr val="accent6">
                    <a:lumMod val="20000"/>
                    <a:lumOff val="80000"/>
                  </a:schemeClr>
                </a:solidFill>
                <a:effectLst>
                  <a:glow rad="101600">
                    <a:schemeClr val="accent6">
                      <a:satMod val="175000"/>
                      <a:alpha val="40000"/>
                    </a:schemeClr>
                  </a:glow>
                </a:effectLst>
              </a:rPr>
              <a:t>Successes</a:t>
            </a:r>
            <a:r>
              <a:rPr lang="en-US" dirty="0" smtClean="0"/>
              <a:t/>
            </a:r>
            <a:br>
              <a:rPr lang="en-US" dirty="0" smtClean="0"/>
            </a:br>
            <a:endParaRPr lang="en-AU" dirty="0"/>
          </a:p>
        </p:txBody>
      </p:sp>
      <p:sp>
        <p:nvSpPr>
          <p:cNvPr id="3" name="Content Placeholder 2"/>
          <p:cNvSpPr>
            <a:spLocks noGrp="1"/>
          </p:cNvSpPr>
          <p:nvPr>
            <p:ph idx="1"/>
          </p:nvPr>
        </p:nvSpPr>
        <p:spPr/>
        <p:txBody>
          <a:bodyPr/>
          <a:lstStyle/>
          <a:p>
            <a:endParaRPr lang="en-AU"/>
          </a:p>
        </p:txBody>
      </p:sp>
      <p:grpSp>
        <p:nvGrpSpPr>
          <p:cNvPr id="4" name="Group 3"/>
          <p:cNvGrpSpPr/>
          <p:nvPr/>
        </p:nvGrpSpPr>
        <p:grpSpPr>
          <a:xfrm>
            <a:off x="0" y="6316824"/>
            <a:ext cx="12192000" cy="180392"/>
            <a:chOff x="0" y="6316824"/>
            <a:chExt cx="12192000" cy="180392"/>
          </a:xfrm>
        </p:grpSpPr>
        <p:cxnSp>
          <p:nvCxnSpPr>
            <p:cNvPr id="5" name="Straight Connector 4"/>
            <p:cNvCxnSpPr/>
            <p:nvPr/>
          </p:nvCxnSpPr>
          <p:spPr>
            <a:xfrm>
              <a:off x="0" y="6316824"/>
              <a:ext cx="12192000" cy="27992"/>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0" y="6469224"/>
              <a:ext cx="12192000" cy="27992"/>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pSp>
      <p:cxnSp>
        <p:nvCxnSpPr>
          <p:cNvPr id="9" name="Straight Connector 8"/>
          <p:cNvCxnSpPr/>
          <p:nvPr/>
        </p:nvCxnSpPr>
        <p:spPr>
          <a:xfrm flipV="1">
            <a:off x="597160" y="0"/>
            <a:ext cx="18661" cy="6858000"/>
          </a:xfrm>
          <a:prstGeom prst="line">
            <a:avLst/>
          </a:prstGeom>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0112766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sp>
        <p:nvSpPr>
          <p:cNvPr id="3" name="Content Placeholder 2"/>
          <p:cNvSpPr>
            <a:spLocks noGrp="1"/>
          </p:cNvSpPr>
          <p:nvPr>
            <p:ph idx="1"/>
          </p:nvPr>
        </p:nvSpPr>
        <p:spPr/>
        <p:txBody>
          <a:bodyPr/>
          <a:lstStyle/>
          <a:p>
            <a:r>
              <a:rPr lang="en-AU" sz="4800" dirty="0">
                <a:ln>
                  <a:solidFill>
                    <a:schemeClr val="accent6">
                      <a:lumMod val="75000"/>
                    </a:schemeClr>
                  </a:solidFill>
                </a:ln>
                <a:solidFill>
                  <a:schemeClr val="accent6">
                    <a:lumMod val="20000"/>
                    <a:lumOff val="80000"/>
                  </a:schemeClr>
                </a:solidFill>
                <a:effectLst>
                  <a:glow rad="101600">
                    <a:schemeClr val="accent6">
                      <a:satMod val="175000"/>
                      <a:alpha val="40000"/>
                    </a:schemeClr>
                  </a:glow>
                </a:effectLst>
                <a:latin typeface="+mj-lt"/>
                <a:ea typeface="+mj-ea"/>
                <a:cs typeface="+mj-cs"/>
              </a:rPr>
              <a:t>DEMO</a:t>
            </a:r>
          </a:p>
        </p:txBody>
      </p:sp>
      <p:grpSp>
        <p:nvGrpSpPr>
          <p:cNvPr id="4" name="Group 3"/>
          <p:cNvGrpSpPr/>
          <p:nvPr/>
        </p:nvGrpSpPr>
        <p:grpSpPr>
          <a:xfrm>
            <a:off x="0" y="6316824"/>
            <a:ext cx="12192000" cy="180392"/>
            <a:chOff x="0" y="6316824"/>
            <a:chExt cx="12192000" cy="180392"/>
          </a:xfrm>
        </p:grpSpPr>
        <p:cxnSp>
          <p:nvCxnSpPr>
            <p:cNvPr id="5" name="Straight Connector 4"/>
            <p:cNvCxnSpPr/>
            <p:nvPr/>
          </p:nvCxnSpPr>
          <p:spPr>
            <a:xfrm>
              <a:off x="0" y="6316824"/>
              <a:ext cx="12192000" cy="27992"/>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0" y="6469224"/>
              <a:ext cx="12192000" cy="27992"/>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pSp>
      <p:cxnSp>
        <p:nvCxnSpPr>
          <p:cNvPr id="9" name="Straight Connector 8"/>
          <p:cNvCxnSpPr/>
          <p:nvPr/>
        </p:nvCxnSpPr>
        <p:spPr>
          <a:xfrm flipV="1">
            <a:off x="597160" y="0"/>
            <a:ext cx="18661" cy="6858000"/>
          </a:xfrm>
          <a:prstGeom prst="line">
            <a:avLst/>
          </a:prstGeom>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1668836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TotalTime>
  <Words>728</Words>
  <Application>Microsoft Office PowerPoint</Application>
  <PresentationFormat>Widescreen</PresentationFormat>
  <Paragraphs>59</Paragraphs>
  <Slides>11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Fridge Fren</vt:lpstr>
      <vt:lpstr>Fridge Fren</vt:lpstr>
      <vt:lpstr>Concept</vt:lpstr>
      <vt:lpstr>User story</vt:lpstr>
      <vt:lpstr>Process</vt:lpstr>
      <vt:lpstr>Breakdown of tasks and roles</vt:lpstr>
      <vt:lpstr>Challenges </vt:lpstr>
      <vt:lpstr>Successes </vt:lpstr>
      <vt:lpstr>PowerPoint Presentation</vt:lpstr>
      <vt:lpstr>Directions for Future Development</vt:lpstr>
      <vt:lpstr>Links</vt:lpstr>
    </vt:vector>
  </TitlesOfParts>
  <Company>James Cook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Fridge Fren</dc:title>
  <dc:creator>Natalie Campbell</dc:creator>
  <cp:lastModifiedBy>Natalie Campbell</cp:lastModifiedBy>
  <cp:revision>12</cp:revision>
  <dcterms:created xsi:type="dcterms:W3CDTF">2023-05-02T09:13:06Z</dcterms:created>
  <dcterms:modified xsi:type="dcterms:W3CDTF">2023-05-02T10:47:14Z</dcterms:modified>
</cp:coreProperties>
</file>