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8" r:id="rId8"/>
    <p:sldId id="269" r:id="rId9"/>
    <p:sldId id="267" r:id="rId10"/>
    <p:sldId id="270" r:id="rId11"/>
    <p:sldId id="262" r:id="rId12"/>
    <p:sldId id="271" r:id="rId13"/>
    <p:sldId id="263" r:id="rId14"/>
    <p:sldId id="272" r:id="rId15"/>
    <p:sldId id="273" r:id="rId16"/>
    <p:sldId id="274" r:id="rId17"/>
    <p:sldId id="275" r:id="rId18"/>
    <p:sldId id="276" r:id="rId19"/>
    <p:sldId id="264" r:id="rId20"/>
    <p:sldId id="277" r:id="rId21"/>
    <p:sldId id="265" r:id="rId22"/>
    <p:sldId id="27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DC6F53-94C5-4E59-8B47-57AA2B299014}" v="60" dt="2023-11-21T12:17:38.342"/>
    <p1510:client id="{9F7D5695-048A-405D-9AB9-DBF99175DCAE}" v="144" dt="2023-11-23T04:08:51.178"/>
    <p1510:client id="{A05012EA-3639-44D2-81F4-A4F0C5BB3200}" v="1" dt="2023-12-01T18:17:21.7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5" d="100"/>
          <a:sy n="115" d="100"/>
        </p:scale>
        <p:origin x="-10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 Pereira" userId="396ce2b3d5da47b8" providerId="Windows Live" clId="Web-{A05012EA-3639-44D2-81F4-A4F0C5BB3200}"/>
    <pc:docChg chg="modSld">
      <pc:chgData name="Stan Pereira" userId="396ce2b3d5da47b8" providerId="Windows Live" clId="Web-{A05012EA-3639-44D2-81F4-A4F0C5BB3200}" dt="2023-12-01T18:17:21.747" v="0" actId="20577"/>
      <pc:docMkLst>
        <pc:docMk/>
      </pc:docMkLst>
      <pc:sldChg chg="modSp">
        <pc:chgData name="Stan Pereira" userId="396ce2b3d5da47b8" providerId="Windows Live" clId="Web-{A05012EA-3639-44D2-81F4-A4F0C5BB3200}" dt="2023-12-01T18:17:21.747" v="0" actId="20577"/>
        <pc:sldMkLst>
          <pc:docMk/>
          <pc:sldMk cId="1987345107" sldId="278"/>
        </pc:sldMkLst>
        <pc:spChg chg="mod">
          <ac:chgData name="Stan Pereira" userId="396ce2b3d5da47b8" providerId="Windows Live" clId="Web-{A05012EA-3639-44D2-81F4-A4F0C5BB3200}" dt="2023-12-01T18:17:21.747" v="0" actId="20577"/>
          <ac:spMkLst>
            <pc:docMk/>
            <pc:sldMk cId="1987345107" sldId="278"/>
            <ac:spMk id="3" creationId="{00000000-0000-0000-0000-000000000000}"/>
          </ac:spMkLst>
        </pc:spChg>
      </pc:sldChg>
    </pc:docChg>
  </pc:docChgLst>
  <pc:docChgLst>
    <pc:chgData name="Stan Pereira" userId="396ce2b3d5da47b8" providerId="Windows Live" clId="Web-{9F7D5695-048A-405D-9AB9-DBF99175DCAE}"/>
    <pc:docChg chg="addSld modSld modMainMaster">
      <pc:chgData name="Stan Pereira" userId="396ce2b3d5da47b8" providerId="Windows Live" clId="Web-{9F7D5695-048A-405D-9AB9-DBF99175DCAE}" dt="2023-11-23T04:08:51.178" v="149"/>
      <pc:docMkLst>
        <pc:docMk/>
      </pc:docMkLst>
      <pc:sldChg chg="addSp delSp modSp mod setClrOvrMap">
        <pc:chgData name="Stan Pereira" userId="396ce2b3d5da47b8" providerId="Windows Live" clId="Web-{9F7D5695-048A-405D-9AB9-DBF99175DCAE}" dt="2023-11-22T06:47:56.493" v="132"/>
        <pc:sldMkLst>
          <pc:docMk/>
          <pc:sldMk cId="109857222" sldId="256"/>
        </pc:sldMkLst>
        <pc:spChg chg="mod">
          <ac:chgData name="Stan Pereira" userId="396ce2b3d5da47b8" providerId="Windows Live" clId="Web-{9F7D5695-048A-405D-9AB9-DBF99175DCAE}" dt="2023-11-22T06:47:56.493" v="132"/>
          <ac:spMkLst>
            <pc:docMk/>
            <pc:sldMk cId="109857222" sldId="256"/>
            <ac:spMk id="2" creationId="{00000000-0000-0000-0000-000000000000}"/>
          </ac:spMkLst>
        </pc:spChg>
        <pc:spChg chg="mod">
          <ac:chgData name="Stan Pereira" userId="396ce2b3d5da47b8" providerId="Windows Live" clId="Web-{9F7D5695-048A-405D-9AB9-DBF99175DCAE}" dt="2023-11-22T05:58:22.252" v="12"/>
          <ac:spMkLst>
            <pc:docMk/>
            <pc:sldMk cId="109857222" sldId="256"/>
            <ac:spMk id="3" creationId="{00000000-0000-0000-0000-000000000000}"/>
          </ac:spMkLst>
        </pc:spChg>
        <pc:spChg chg="add del mod">
          <ac:chgData name="Stan Pereira" userId="396ce2b3d5da47b8" providerId="Windows Live" clId="Web-{9F7D5695-048A-405D-9AB9-DBF99175DCAE}" dt="2023-11-22T05:56:47.765" v="3"/>
          <ac:spMkLst>
            <pc:docMk/>
            <pc:sldMk cId="109857222" sldId="256"/>
            <ac:spMk id="5" creationId="{C1521426-8765-1DA6-68CF-98790898379D}"/>
          </ac:spMkLst>
        </pc:spChg>
        <pc:spChg chg="add del">
          <ac:chgData name="Stan Pereira" userId="396ce2b3d5da47b8" providerId="Windows Live" clId="Web-{9F7D5695-048A-405D-9AB9-DBF99175DCAE}" dt="2023-11-22T05:58:22.252" v="12"/>
          <ac:spMkLst>
            <pc:docMk/>
            <pc:sldMk cId="109857222" sldId="256"/>
            <ac:spMk id="7" creationId="{68AF5748-FED8-45BA-8631-26D1D10F3246}"/>
          </ac:spMkLst>
        </pc:spChg>
        <pc:spChg chg="add del">
          <ac:chgData name="Stan Pereira" userId="396ce2b3d5da47b8" providerId="Windows Live" clId="Web-{9F7D5695-048A-405D-9AB9-DBF99175DCAE}" dt="2023-11-22T05:58:22.252" v="12"/>
          <ac:spMkLst>
            <pc:docMk/>
            <pc:sldMk cId="109857222" sldId="256"/>
            <ac:spMk id="8" creationId="{AF2F604E-43BE-4DC3-B983-E071523364F8}"/>
          </ac:spMkLst>
        </pc:spChg>
        <pc:spChg chg="add del">
          <ac:chgData name="Stan Pereira" userId="396ce2b3d5da47b8" providerId="Windows Live" clId="Web-{9F7D5695-048A-405D-9AB9-DBF99175DCAE}" dt="2023-11-22T05:58:22.252" v="12"/>
          <ac:spMkLst>
            <pc:docMk/>
            <pc:sldMk cId="109857222" sldId="256"/>
            <ac:spMk id="9" creationId="{08C9B587-E65E-4B52-B37C-ABEBB6E87928}"/>
          </ac:spMkLst>
        </pc:spChg>
        <pc:spChg chg="add del mod">
          <ac:chgData name="Stan Pereira" userId="396ce2b3d5da47b8" providerId="Windows Live" clId="Web-{9F7D5695-048A-405D-9AB9-DBF99175DCAE}" dt="2023-11-22T05:58:14.846" v="11"/>
          <ac:spMkLst>
            <pc:docMk/>
            <pc:sldMk cId="109857222" sldId="256"/>
            <ac:spMk id="10" creationId="{98DC4688-D41A-1E74-E212-F8768ECC1658}"/>
          </ac:spMkLst>
        </pc:spChg>
        <pc:spChg chg="add">
          <ac:chgData name="Stan Pereira" userId="396ce2b3d5da47b8" providerId="Windows Live" clId="Web-{9F7D5695-048A-405D-9AB9-DBF99175DCAE}" dt="2023-11-22T05:58:22.252" v="12"/>
          <ac:spMkLst>
            <pc:docMk/>
            <pc:sldMk cId="109857222" sldId="256"/>
            <ac:spMk id="11" creationId="{0671A8AE-40A1-4631-A6B8-581AFF065482}"/>
          </ac:spMkLst>
        </pc:spChg>
        <pc:spChg chg="add">
          <ac:chgData name="Stan Pereira" userId="396ce2b3d5da47b8" providerId="Windows Live" clId="Web-{9F7D5695-048A-405D-9AB9-DBF99175DCAE}" dt="2023-11-22T05:58:22.252" v="12"/>
          <ac:spMkLst>
            <pc:docMk/>
            <pc:sldMk cId="109857222" sldId="256"/>
            <ac:spMk id="13" creationId="{AB58EF07-17C2-48CF-ABB0-EEF1F17CB8F0}"/>
          </ac:spMkLst>
        </pc:spChg>
        <pc:spChg chg="add">
          <ac:chgData name="Stan Pereira" userId="396ce2b3d5da47b8" providerId="Windows Live" clId="Web-{9F7D5695-048A-405D-9AB9-DBF99175DCAE}" dt="2023-11-22T05:58:22.252" v="12"/>
          <ac:spMkLst>
            <pc:docMk/>
            <pc:sldMk cId="109857222" sldId="256"/>
            <ac:spMk id="18" creationId="{AF2F604E-43BE-4DC3-B983-E071523364F8}"/>
          </ac:spMkLst>
        </pc:spChg>
        <pc:spChg chg="add">
          <ac:chgData name="Stan Pereira" userId="396ce2b3d5da47b8" providerId="Windows Live" clId="Web-{9F7D5695-048A-405D-9AB9-DBF99175DCAE}" dt="2023-11-22T05:58:22.252" v="12"/>
          <ac:spMkLst>
            <pc:docMk/>
            <pc:sldMk cId="109857222" sldId="256"/>
            <ac:spMk id="20" creationId="{08C9B587-E65E-4B52-B37C-ABEBB6E87928}"/>
          </ac:spMkLst>
        </pc:spChg>
        <pc:picChg chg="add del mod">
          <ac:chgData name="Stan Pereira" userId="396ce2b3d5da47b8" providerId="Windows Live" clId="Web-{9F7D5695-048A-405D-9AB9-DBF99175DCAE}" dt="2023-11-22T05:56:47.765" v="3"/>
          <ac:picMkLst>
            <pc:docMk/>
            <pc:sldMk cId="109857222" sldId="256"/>
            <ac:picMk id="4" creationId="{C0D2E4FC-D086-6DDE-B4B2-9B399DDBB133}"/>
          </ac:picMkLst>
        </pc:picChg>
        <pc:picChg chg="add mod ord">
          <ac:chgData name="Stan Pereira" userId="396ce2b3d5da47b8" providerId="Windows Live" clId="Web-{9F7D5695-048A-405D-9AB9-DBF99175DCAE}" dt="2023-11-22T05:58:22.252" v="12"/>
          <ac:picMkLst>
            <pc:docMk/>
            <pc:sldMk cId="109857222" sldId="256"/>
            <ac:picMk id="6" creationId="{D6A8CB99-875B-4CDE-0E66-0545605C23A8}"/>
          </ac:picMkLst>
        </pc:picChg>
      </pc:sldChg>
      <pc:sldChg chg="addSp delSp modSp mod setBg setClrOvrMap">
        <pc:chgData name="Stan Pereira" userId="396ce2b3d5da47b8" providerId="Windows Live" clId="Web-{9F7D5695-048A-405D-9AB9-DBF99175DCAE}" dt="2023-11-22T06:48:09.399" v="133"/>
        <pc:sldMkLst>
          <pc:docMk/>
          <pc:sldMk cId="661204370" sldId="257"/>
        </pc:sldMkLst>
        <pc:spChg chg="mod">
          <ac:chgData name="Stan Pereira" userId="396ce2b3d5da47b8" providerId="Windows Live" clId="Web-{9F7D5695-048A-405D-9AB9-DBF99175DCAE}" dt="2023-11-22T06:48:09.399" v="133"/>
          <ac:spMkLst>
            <pc:docMk/>
            <pc:sldMk cId="661204370" sldId="257"/>
            <ac:spMk id="2" creationId="{90406B6E-7799-38C1-D84D-1A08C2971385}"/>
          </ac:spMkLst>
        </pc:spChg>
        <pc:spChg chg="mod">
          <ac:chgData name="Stan Pereira" userId="396ce2b3d5da47b8" providerId="Windows Live" clId="Web-{9F7D5695-048A-405D-9AB9-DBF99175DCAE}" dt="2023-11-22T06:00:15.865" v="19"/>
          <ac:spMkLst>
            <pc:docMk/>
            <pc:sldMk cId="661204370" sldId="257"/>
            <ac:spMk id="3" creationId="{6060BAD3-D815-7740-974B-8056A2C07853}"/>
          </ac:spMkLst>
        </pc:spChg>
        <pc:spChg chg="add del mod">
          <ac:chgData name="Stan Pereira" userId="396ce2b3d5da47b8" providerId="Windows Live" clId="Web-{9F7D5695-048A-405D-9AB9-DBF99175DCAE}" dt="2023-11-22T05:59:55.989" v="18"/>
          <ac:spMkLst>
            <pc:docMk/>
            <pc:sldMk cId="661204370" sldId="257"/>
            <ac:spMk id="5" creationId="{4F7BBDA4-9449-49B9-40B4-0F5234DAE45D}"/>
          </ac:spMkLst>
        </pc:spChg>
        <pc:spChg chg="add del">
          <ac:chgData name="Stan Pereira" userId="396ce2b3d5da47b8" providerId="Windows Live" clId="Web-{9F7D5695-048A-405D-9AB9-DBF99175DCAE}" dt="2023-11-22T06:00:15.865" v="19"/>
          <ac:spMkLst>
            <pc:docMk/>
            <pc:sldMk cId="661204370" sldId="257"/>
            <ac:spMk id="10" creationId="{7C432AFE-B3D2-4BFF-BF8F-96C27AFF1AC7}"/>
          </ac:spMkLst>
        </pc:spChg>
        <pc:spChg chg="add del">
          <ac:chgData name="Stan Pereira" userId="396ce2b3d5da47b8" providerId="Windows Live" clId="Web-{9F7D5695-048A-405D-9AB9-DBF99175DCAE}" dt="2023-11-22T06:00:15.865" v="19"/>
          <ac:spMkLst>
            <pc:docMk/>
            <pc:sldMk cId="661204370" sldId="257"/>
            <ac:spMk id="12" creationId="{AF2F604E-43BE-4DC3-B983-E071523364F8}"/>
          </ac:spMkLst>
        </pc:spChg>
        <pc:spChg chg="add del">
          <ac:chgData name="Stan Pereira" userId="396ce2b3d5da47b8" providerId="Windows Live" clId="Web-{9F7D5695-048A-405D-9AB9-DBF99175DCAE}" dt="2023-11-22T06:00:15.865" v="19"/>
          <ac:spMkLst>
            <pc:docMk/>
            <pc:sldMk cId="661204370" sldId="257"/>
            <ac:spMk id="14" creationId="{08C9B587-E65E-4B52-B37C-ABEBB6E87928}"/>
          </ac:spMkLst>
        </pc:spChg>
        <pc:spChg chg="add">
          <ac:chgData name="Stan Pereira" userId="396ce2b3d5da47b8" providerId="Windows Live" clId="Web-{9F7D5695-048A-405D-9AB9-DBF99175DCAE}" dt="2023-11-22T06:00:15.865" v="19"/>
          <ac:spMkLst>
            <pc:docMk/>
            <pc:sldMk cId="661204370" sldId="257"/>
            <ac:spMk id="19" creationId="{9228552E-C8B1-4A80-8448-0787CE0FC704}"/>
          </ac:spMkLst>
        </pc:spChg>
        <pc:picChg chg="add mod ord">
          <ac:chgData name="Stan Pereira" userId="396ce2b3d5da47b8" providerId="Windows Live" clId="Web-{9F7D5695-048A-405D-9AB9-DBF99175DCAE}" dt="2023-11-22T06:44:55.238" v="115"/>
          <ac:picMkLst>
            <pc:docMk/>
            <pc:sldMk cId="661204370" sldId="257"/>
            <ac:picMk id="4" creationId="{165E7B9C-2DCC-F9B2-DBD3-44CAEBABDC7F}"/>
          </ac:picMkLst>
        </pc:picChg>
      </pc:sldChg>
      <pc:sldChg chg="addSp delSp modSp new mod setBg">
        <pc:chgData name="Stan Pereira" userId="396ce2b3d5da47b8" providerId="Windows Live" clId="Web-{9F7D5695-048A-405D-9AB9-DBF99175DCAE}" dt="2023-11-22T06:48:39.572" v="136" actId="20577"/>
        <pc:sldMkLst>
          <pc:docMk/>
          <pc:sldMk cId="1116968847" sldId="258"/>
        </pc:sldMkLst>
        <pc:spChg chg="mod">
          <ac:chgData name="Stan Pereira" userId="396ce2b3d5da47b8" providerId="Windows Live" clId="Web-{9F7D5695-048A-405D-9AB9-DBF99175DCAE}" dt="2023-11-22T06:48:21.931" v="134"/>
          <ac:spMkLst>
            <pc:docMk/>
            <pc:sldMk cId="1116968847" sldId="258"/>
            <ac:spMk id="2" creationId="{57D085D7-D97E-08E0-CE6A-94AB148AE812}"/>
          </ac:spMkLst>
        </pc:spChg>
        <pc:spChg chg="del">
          <ac:chgData name="Stan Pereira" userId="396ce2b3d5da47b8" providerId="Windows Live" clId="Web-{9F7D5695-048A-405D-9AB9-DBF99175DCAE}" dt="2023-11-22T06:02:59.416" v="27"/>
          <ac:spMkLst>
            <pc:docMk/>
            <pc:sldMk cId="1116968847" sldId="258"/>
            <ac:spMk id="3" creationId="{9CD1CA25-BB60-7735-1D7D-FA38D35476BA}"/>
          </ac:spMkLst>
        </pc:spChg>
        <pc:spChg chg="add del">
          <ac:chgData name="Stan Pereira" userId="396ce2b3d5da47b8" providerId="Windows Live" clId="Web-{9F7D5695-048A-405D-9AB9-DBF99175DCAE}" dt="2023-11-22T06:12:06.589" v="53"/>
          <ac:spMkLst>
            <pc:docMk/>
            <pc:sldMk cId="1116968847" sldId="258"/>
            <ac:spMk id="9" creationId="{345A976A-8DE3-4B67-B94B-2044FDD12899}"/>
          </ac:spMkLst>
        </pc:spChg>
        <pc:spChg chg="add del">
          <ac:chgData name="Stan Pereira" userId="396ce2b3d5da47b8" providerId="Windows Live" clId="Web-{9F7D5695-048A-405D-9AB9-DBF99175DCAE}" dt="2023-11-22T06:12:06.589" v="53"/>
          <ac:spMkLst>
            <pc:docMk/>
            <pc:sldMk cId="1116968847" sldId="258"/>
            <ac:spMk id="11" creationId="{6EAAA1B9-2DDB-49C9-A037-A523D2F13C15}"/>
          </ac:spMkLst>
        </pc:spChg>
        <pc:spChg chg="add del mod">
          <ac:chgData name="Stan Pereira" userId="396ce2b3d5da47b8" providerId="Windows Live" clId="Web-{9F7D5695-048A-405D-9AB9-DBF99175DCAE}" dt="2023-11-22T06:03:15.901" v="32"/>
          <ac:spMkLst>
            <pc:docMk/>
            <pc:sldMk cId="1116968847" sldId="258"/>
            <ac:spMk id="49" creationId="{E4AF3C16-2BAD-CC3F-B1BC-9EEE6EB31F4F}"/>
          </ac:spMkLst>
        </pc:spChg>
        <pc:spChg chg="add del mod">
          <ac:chgData name="Stan Pereira" userId="396ce2b3d5da47b8" providerId="Windows Live" clId="Web-{9F7D5695-048A-405D-9AB9-DBF99175DCAE}" dt="2023-11-22T06:12:21.730" v="56"/>
          <ac:spMkLst>
            <pc:docMk/>
            <pc:sldMk cId="1116968847" sldId="258"/>
            <ac:spMk id="502" creationId="{6840546F-FAC3-5EE5-CDDB-65FD12880868}"/>
          </ac:spMkLst>
        </pc:spChg>
        <pc:grpChg chg="add del">
          <ac:chgData name="Stan Pereira" userId="396ce2b3d5da47b8" providerId="Windows Live" clId="Web-{9F7D5695-048A-405D-9AB9-DBF99175DCAE}" dt="2023-11-22T06:12:06.589" v="53"/>
          <ac:grpSpMkLst>
            <pc:docMk/>
            <pc:sldMk cId="1116968847" sldId="258"/>
            <ac:grpSpMk id="13" creationId="{76566969-F813-4CC5-B3E9-363D85B55C3B}"/>
          </ac:grpSpMkLst>
        </pc:grpChg>
        <pc:grpChg chg="add del">
          <ac:chgData name="Stan Pereira" userId="396ce2b3d5da47b8" providerId="Windows Live" clId="Web-{9F7D5695-048A-405D-9AB9-DBF99175DCAE}" dt="2023-11-22T06:12:06.589" v="53"/>
          <ac:grpSpMkLst>
            <pc:docMk/>
            <pc:sldMk cId="1116968847" sldId="258"/>
            <ac:grpSpMk id="19" creationId="{0217D733-97B6-4C43-AF0C-5E3CB0EA132A}"/>
          </ac:grpSpMkLst>
        </pc:grpChg>
        <pc:graphicFrameChg chg="add del mod ord modGraphic">
          <ac:chgData name="Stan Pereira" userId="396ce2b3d5da47b8" providerId="Windows Live" clId="Web-{9F7D5695-048A-405D-9AB9-DBF99175DCAE}" dt="2023-11-22T06:48:39.572" v="136" actId="20577"/>
          <ac:graphicFrameMkLst>
            <pc:docMk/>
            <pc:sldMk cId="1116968847" sldId="258"/>
            <ac:graphicFrameMk id="4" creationId="{2A2CA567-8D00-A97A-B86B-201EE13CAB68}"/>
          </ac:graphicFrameMkLst>
        </pc:graphicFrameChg>
        <pc:picChg chg="add del mod ord">
          <ac:chgData name="Stan Pereira" userId="396ce2b3d5da47b8" providerId="Windows Live" clId="Web-{9F7D5695-048A-405D-9AB9-DBF99175DCAE}" dt="2023-11-22T06:44:18.454" v="111"/>
          <ac:picMkLst>
            <pc:docMk/>
            <pc:sldMk cId="1116968847" sldId="258"/>
            <ac:picMk id="33" creationId="{FFACA9E3-B7EA-7B22-E62C-49400E932C9C}"/>
          </ac:picMkLst>
        </pc:picChg>
      </pc:sldChg>
      <pc:sldChg chg="addSp delSp modSp add mod">
        <pc:chgData name="Stan Pereira" userId="396ce2b3d5da47b8" providerId="Windows Live" clId="Web-{9F7D5695-048A-405D-9AB9-DBF99175DCAE}" dt="2023-11-22T06:45:19.082" v="117"/>
        <pc:sldMkLst>
          <pc:docMk/>
          <pc:sldMk cId="3132661540" sldId="259"/>
        </pc:sldMkLst>
        <pc:spChg chg="mod">
          <ac:chgData name="Stan Pereira" userId="396ce2b3d5da47b8" providerId="Windows Live" clId="Web-{9F7D5695-048A-405D-9AB9-DBF99175DCAE}" dt="2023-11-22T06:15:51.579" v="66"/>
          <ac:spMkLst>
            <pc:docMk/>
            <pc:sldMk cId="3132661540" sldId="259"/>
            <ac:spMk id="2" creationId="{05AB8548-725D-6FF7-1D49-41C057C490C6}"/>
          </ac:spMkLst>
        </pc:spChg>
        <pc:spChg chg="add del">
          <ac:chgData name="Stan Pereira" userId="396ce2b3d5da47b8" providerId="Windows Live" clId="Web-{9F7D5695-048A-405D-9AB9-DBF99175DCAE}" dt="2023-11-22T06:21:39.714" v="68"/>
          <ac:spMkLst>
            <pc:docMk/>
            <pc:sldMk cId="3132661540" sldId="259"/>
            <ac:spMk id="58" creationId="{B50AB553-2A96-4A92-96F2-93548E096954}"/>
          </ac:spMkLst>
        </pc:spChg>
        <pc:graphicFrameChg chg="del">
          <ac:chgData name="Stan Pereira" userId="396ce2b3d5da47b8" providerId="Windows Live" clId="Web-{9F7D5695-048A-405D-9AB9-DBF99175DCAE}" dt="2023-11-22T06:15:31.548" v="65"/>
          <ac:graphicFrameMkLst>
            <pc:docMk/>
            <pc:sldMk cId="3132661540" sldId="259"/>
            <ac:graphicFrameMk id="5" creationId="{00000000-0000-0000-0000-000000000000}"/>
          </ac:graphicFrameMkLst>
        </pc:graphicFrameChg>
        <pc:graphicFrameChg chg="mod modGraphic">
          <ac:chgData name="Stan Pereira" userId="396ce2b3d5da47b8" providerId="Windows Live" clId="Web-{9F7D5695-048A-405D-9AB9-DBF99175DCAE}" dt="2023-11-22T06:21:29.666" v="67"/>
          <ac:graphicFrameMkLst>
            <pc:docMk/>
            <pc:sldMk cId="3132661540" sldId="259"/>
            <ac:graphicFrameMk id="53" creationId="{740B3392-12FB-31B8-E421-A0D85DFB1109}"/>
          </ac:graphicFrameMkLst>
        </pc:graphicFrameChg>
        <pc:picChg chg="add ord">
          <ac:chgData name="Stan Pereira" userId="396ce2b3d5da47b8" providerId="Windows Live" clId="Web-{9F7D5695-048A-405D-9AB9-DBF99175DCAE}" dt="2023-11-22T06:45:19.082" v="117"/>
          <ac:picMkLst>
            <pc:docMk/>
            <pc:sldMk cId="3132661540" sldId="259"/>
            <ac:picMk id="46" creationId="{08E093C1-84A5-966E-41CB-2831CECF27FB}"/>
          </ac:picMkLst>
        </pc:picChg>
      </pc:sldChg>
      <pc:sldChg chg="addSp delSp modSp new mod setBg modClrScheme chgLayout">
        <pc:chgData name="Stan Pereira" userId="396ce2b3d5da47b8" providerId="Windows Live" clId="Web-{9F7D5695-048A-405D-9AB9-DBF99175DCAE}" dt="2023-11-22T06:49:45.761" v="141"/>
        <pc:sldMkLst>
          <pc:docMk/>
          <pc:sldMk cId="641466212" sldId="260"/>
        </pc:sldMkLst>
        <pc:spChg chg="mod ord">
          <ac:chgData name="Stan Pereira" userId="396ce2b3d5da47b8" providerId="Windows Live" clId="Web-{9F7D5695-048A-405D-9AB9-DBF99175DCAE}" dt="2023-11-22T06:49:45.761" v="141"/>
          <ac:spMkLst>
            <pc:docMk/>
            <pc:sldMk cId="641466212" sldId="260"/>
            <ac:spMk id="2" creationId="{C36AEB32-EEC5-70BB-B733-771B5F47E3AE}"/>
          </ac:spMkLst>
        </pc:spChg>
        <pc:spChg chg="del">
          <ac:chgData name="Stan Pereira" userId="396ce2b3d5da47b8" providerId="Windows Live" clId="Web-{9F7D5695-048A-405D-9AB9-DBF99175DCAE}" dt="2023-11-22T06:22:44.137" v="70"/>
          <ac:spMkLst>
            <pc:docMk/>
            <pc:sldMk cId="641466212" sldId="260"/>
            <ac:spMk id="3" creationId="{CC02980F-9752-D4A5-6E8A-2570A1C58DD8}"/>
          </ac:spMkLst>
        </pc:spChg>
        <pc:spChg chg="add">
          <ac:chgData name="Stan Pereira" userId="396ce2b3d5da47b8" providerId="Windows Live" clId="Web-{9F7D5695-048A-405D-9AB9-DBF99175DCAE}" dt="2023-11-22T06:23:02.278" v="76"/>
          <ac:spMkLst>
            <pc:docMk/>
            <pc:sldMk cId="641466212" sldId="260"/>
            <ac:spMk id="7" creationId="{FFD48BC7-DC40-47DE-87EE-9F4B6ECB9ABB}"/>
          </ac:spMkLst>
        </pc:spChg>
        <pc:spChg chg="add">
          <ac:chgData name="Stan Pereira" userId="396ce2b3d5da47b8" providerId="Windows Live" clId="Web-{9F7D5695-048A-405D-9AB9-DBF99175DCAE}" dt="2023-11-22T06:23:02.278" v="76"/>
          <ac:spMkLst>
            <pc:docMk/>
            <pc:sldMk cId="641466212" sldId="260"/>
            <ac:spMk id="9" creationId="{E502BBC7-2C76-46F3-BC24-5985BC13DB88}"/>
          </ac:spMkLst>
        </pc:spChg>
        <pc:spChg chg="add">
          <ac:chgData name="Stan Pereira" userId="396ce2b3d5da47b8" providerId="Windows Live" clId="Web-{9F7D5695-048A-405D-9AB9-DBF99175DCAE}" dt="2023-11-22T06:23:02.278" v="76"/>
          <ac:spMkLst>
            <pc:docMk/>
            <pc:sldMk cId="641466212" sldId="260"/>
            <ac:spMk id="11" creationId="{C7F28D52-2A5F-4D23-81AE-7CB8B591C7AF}"/>
          </ac:spMkLst>
        </pc:spChg>
        <pc:spChg chg="add">
          <ac:chgData name="Stan Pereira" userId="396ce2b3d5da47b8" providerId="Windows Live" clId="Web-{9F7D5695-048A-405D-9AB9-DBF99175DCAE}" dt="2023-11-22T06:23:02.278" v="76"/>
          <ac:spMkLst>
            <pc:docMk/>
            <pc:sldMk cId="641466212" sldId="260"/>
            <ac:spMk id="13" creationId="{3629484E-3792-4B3D-89AD-7C8A1ED0E0D4}"/>
          </ac:spMkLst>
        </pc:spChg>
        <pc:picChg chg="add ord">
          <ac:chgData name="Stan Pereira" userId="396ce2b3d5da47b8" providerId="Windows Live" clId="Web-{9F7D5695-048A-405D-9AB9-DBF99175DCAE}" dt="2023-11-22T06:49:36.823" v="140"/>
          <ac:picMkLst>
            <pc:docMk/>
            <pc:sldMk cId="641466212" sldId="260"/>
            <ac:picMk id="4" creationId="{2E978D5A-EF36-37F1-73A7-D235117F5770}"/>
          </ac:picMkLst>
        </pc:picChg>
      </pc:sldChg>
      <pc:sldChg chg="addSp modSp new mod">
        <pc:chgData name="Stan Pereira" userId="396ce2b3d5da47b8" providerId="Windows Live" clId="Web-{9F7D5695-048A-405D-9AB9-DBF99175DCAE}" dt="2023-11-22T06:49:56.886" v="142"/>
        <pc:sldMkLst>
          <pc:docMk/>
          <pc:sldMk cId="1374336467" sldId="261"/>
        </pc:sldMkLst>
        <pc:spChg chg="mod">
          <ac:chgData name="Stan Pereira" userId="396ce2b3d5da47b8" providerId="Windows Live" clId="Web-{9F7D5695-048A-405D-9AB9-DBF99175DCAE}" dt="2023-11-22T06:49:56.886" v="142"/>
          <ac:spMkLst>
            <pc:docMk/>
            <pc:sldMk cId="1374336467" sldId="261"/>
            <ac:spMk id="2" creationId="{CF2C4F42-791C-B36C-4506-5E67476CAE53}"/>
          </ac:spMkLst>
        </pc:spChg>
        <pc:picChg chg="add ord">
          <ac:chgData name="Stan Pereira" userId="396ce2b3d5da47b8" providerId="Windows Live" clId="Web-{9F7D5695-048A-405D-9AB9-DBF99175DCAE}" dt="2023-11-22T06:46:03.459" v="122"/>
          <ac:picMkLst>
            <pc:docMk/>
            <pc:sldMk cId="1374336467" sldId="261"/>
            <ac:picMk id="4" creationId="{EC6D25E6-8274-04DD-B135-93C05D94EBDB}"/>
          </ac:picMkLst>
        </pc:picChg>
      </pc:sldChg>
      <pc:sldChg chg="addSp delSp modSp add mod replId">
        <pc:chgData name="Stan Pereira" userId="396ce2b3d5da47b8" providerId="Windows Live" clId="Web-{9F7D5695-048A-405D-9AB9-DBF99175DCAE}" dt="2023-11-22T06:50:05.668" v="143"/>
        <pc:sldMkLst>
          <pc:docMk/>
          <pc:sldMk cId="3067272082" sldId="262"/>
        </pc:sldMkLst>
        <pc:spChg chg="mod">
          <ac:chgData name="Stan Pereira" userId="396ce2b3d5da47b8" providerId="Windows Live" clId="Web-{9F7D5695-048A-405D-9AB9-DBF99175DCAE}" dt="2023-11-22T06:50:05.668" v="143"/>
          <ac:spMkLst>
            <pc:docMk/>
            <pc:sldMk cId="3067272082" sldId="262"/>
            <ac:spMk id="2" creationId="{CF2C4F42-791C-B36C-4506-5E67476CAE53}"/>
          </ac:spMkLst>
        </pc:spChg>
        <pc:spChg chg="add del mod">
          <ac:chgData name="Stan Pereira" userId="396ce2b3d5da47b8" providerId="Windows Live" clId="Web-{9F7D5695-048A-405D-9AB9-DBF99175DCAE}" dt="2023-11-22T06:24:35.312" v="86"/>
          <ac:spMkLst>
            <pc:docMk/>
            <pc:sldMk cId="3067272082" sldId="262"/>
            <ac:spMk id="3" creationId="{499214E5-F175-37D8-43A5-949C0F3C0AC0}"/>
          </ac:spMkLst>
        </pc:spChg>
        <pc:picChg chg="add ord">
          <ac:chgData name="Stan Pereira" userId="396ce2b3d5da47b8" providerId="Windows Live" clId="Web-{9F7D5695-048A-405D-9AB9-DBF99175DCAE}" dt="2023-11-22T06:46:13.725" v="124"/>
          <ac:picMkLst>
            <pc:docMk/>
            <pc:sldMk cId="3067272082" sldId="262"/>
            <ac:picMk id="4" creationId="{53589B83-6B2D-1973-7C56-77520B46A31D}"/>
          </ac:picMkLst>
        </pc:picChg>
      </pc:sldChg>
      <pc:sldChg chg="addSp modSp add mod replId">
        <pc:chgData name="Stan Pereira" userId="396ce2b3d5da47b8" providerId="Windows Live" clId="Web-{9F7D5695-048A-405D-9AB9-DBF99175DCAE}" dt="2023-11-23T04:07:59.176" v="144"/>
        <pc:sldMkLst>
          <pc:docMk/>
          <pc:sldMk cId="3529259234" sldId="263"/>
        </pc:sldMkLst>
        <pc:spChg chg="mod">
          <ac:chgData name="Stan Pereira" userId="396ce2b3d5da47b8" providerId="Windows Live" clId="Web-{9F7D5695-048A-405D-9AB9-DBF99175DCAE}" dt="2023-11-23T04:07:59.176" v="144"/>
          <ac:spMkLst>
            <pc:docMk/>
            <pc:sldMk cId="3529259234" sldId="263"/>
            <ac:spMk id="2" creationId="{CF2C4F42-791C-B36C-4506-5E67476CAE53}"/>
          </ac:spMkLst>
        </pc:spChg>
        <pc:picChg chg="add ord">
          <ac:chgData name="Stan Pereira" userId="396ce2b3d5da47b8" providerId="Windows Live" clId="Web-{9F7D5695-048A-405D-9AB9-DBF99175DCAE}" dt="2023-11-22T06:46:20.913" v="126"/>
          <ac:picMkLst>
            <pc:docMk/>
            <pc:sldMk cId="3529259234" sldId="263"/>
            <ac:picMk id="4" creationId="{EA333FB6-5010-0B8E-558E-170AD9654608}"/>
          </ac:picMkLst>
        </pc:picChg>
      </pc:sldChg>
      <pc:sldChg chg="addSp modSp add mod replId">
        <pc:chgData name="Stan Pereira" userId="396ce2b3d5da47b8" providerId="Windows Live" clId="Web-{9F7D5695-048A-405D-9AB9-DBF99175DCAE}" dt="2023-11-23T04:08:10.864" v="145"/>
        <pc:sldMkLst>
          <pc:docMk/>
          <pc:sldMk cId="1258524874" sldId="264"/>
        </pc:sldMkLst>
        <pc:spChg chg="mod">
          <ac:chgData name="Stan Pereira" userId="396ce2b3d5da47b8" providerId="Windows Live" clId="Web-{9F7D5695-048A-405D-9AB9-DBF99175DCAE}" dt="2023-11-23T04:08:10.864" v="145"/>
          <ac:spMkLst>
            <pc:docMk/>
            <pc:sldMk cId="1258524874" sldId="264"/>
            <ac:spMk id="2" creationId="{CF2C4F42-791C-B36C-4506-5E67476CAE53}"/>
          </ac:spMkLst>
        </pc:spChg>
        <pc:picChg chg="add ord">
          <ac:chgData name="Stan Pereira" userId="396ce2b3d5da47b8" providerId="Windows Live" clId="Web-{9F7D5695-048A-405D-9AB9-DBF99175DCAE}" dt="2023-11-22T06:46:27.897" v="128"/>
          <ac:picMkLst>
            <pc:docMk/>
            <pc:sldMk cId="1258524874" sldId="264"/>
            <ac:picMk id="4" creationId="{9911E2DA-FE95-729F-5D62-DEF660586248}"/>
          </ac:picMkLst>
        </pc:picChg>
      </pc:sldChg>
      <pc:sldChg chg="addSp modSp add mod replId">
        <pc:chgData name="Stan Pereira" userId="396ce2b3d5da47b8" providerId="Windows Live" clId="Web-{9F7D5695-048A-405D-9AB9-DBF99175DCAE}" dt="2023-11-23T04:08:39.209" v="148"/>
        <pc:sldMkLst>
          <pc:docMk/>
          <pc:sldMk cId="2848435365" sldId="265"/>
        </pc:sldMkLst>
        <pc:spChg chg="mod">
          <ac:chgData name="Stan Pereira" userId="396ce2b3d5da47b8" providerId="Windows Live" clId="Web-{9F7D5695-048A-405D-9AB9-DBF99175DCAE}" dt="2023-11-23T04:08:39.209" v="148"/>
          <ac:spMkLst>
            <pc:docMk/>
            <pc:sldMk cId="2848435365" sldId="265"/>
            <ac:spMk id="2" creationId="{C36AEB32-EEC5-70BB-B733-771B5F47E3AE}"/>
          </ac:spMkLst>
        </pc:spChg>
        <pc:picChg chg="add ord">
          <ac:chgData name="Stan Pereira" userId="396ce2b3d5da47b8" providerId="Windows Live" clId="Web-{9F7D5695-048A-405D-9AB9-DBF99175DCAE}" dt="2023-11-23T04:08:30.536" v="147"/>
          <ac:picMkLst>
            <pc:docMk/>
            <pc:sldMk cId="2848435365" sldId="265"/>
            <ac:picMk id="4" creationId="{C8F46875-956E-E1C8-BC72-F10B0C3528D2}"/>
          </ac:picMkLst>
        </pc:picChg>
      </pc:sldChg>
      <pc:sldChg chg="addSp modSp add mod">
        <pc:chgData name="Stan Pereira" userId="396ce2b3d5da47b8" providerId="Windows Live" clId="Web-{9F7D5695-048A-405D-9AB9-DBF99175DCAE}" dt="2023-11-23T04:08:51.178" v="149"/>
        <pc:sldMkLst>
          <pc:docMk/>
          <pc:sldMk cId="1988507675" sldId="266"/>
        </pc:sldMkLst>
        <pc:spChg chg="mod">
          <ac:chgData name="Stan Pereira" userId="396ce2b3d5da47b8" providerId="Windows Live" clId="Web-{9F7D5695-048A-405D-9AB9-DBF99175DCAE}" dt="2023-11-23T04:08:51.178" v="149"/>
          <ac:spMkLst>
            <pc:docMk/>
            <pc:sldMk cId="1988507675" sldId="266"/>
            <ac:spMk id="4" creationId="{00000000-0000-0000-0000-000000000000}"/>
          </ac:spMkLst>
        </pc:spChg>
        <pc:picChg chg="add ord">
          <ac:chgData name="Stan Pereira" userId="396ce2b3d5da47b8" providerId="Windows Live" clId="Web-{9F7D5695-048A-405D-9AB9-DBF99175DCAE}" dt="2023-11-22T06:46:46.524" v="131"/>
          <ac:picMkLst>
            <pc:docMk/>
            <pc:sldMk cId="1988507675" sldId="266"/>
            <ac:picMk id="3" creationId="{E9B44A4C-F306-E235-FA1C-0AD21A653437}"/>
          </ac:picMkLst>
        </pc:picChg>
        <pc:picChg chg="mod">
          <ac:chgData name="Stan Pereira" userId="396ce2b3d5da47b8" providerId="Windows Live" clId="Web-{9F7D5695-048A-405D-9AB9-DBF99175DCAE}" dt="2023-11-22T06:39:48.776" v="103"/>
          <ac:picMkLst>
            <pc:docMk/>
            <pc:sldMk cId="1988507675" sldId="266"/>
            <ac:picMk id="8" creationId="{F626B57D-43BB-3487-A341-B565500A6C87}"/>
          </ac:picMkLst>
        </pc:picChg>
      </pc:sldChg>
      <pc:sldMasterChg chg="mod setBg modSldLayout">
        <pc:chgData name="Stan Pereira" userId="396ce2b3d5da47b8" providerId="Windows Live" clId="Web-{9F7D5695-048A-405D-9AB9-DBF99175DCAE}" dt="2023-11-22T06:43:30.312" v="109"/>
        <pc:sldMasterMkLst>
          <pc:docMk/>
          <pc:sldMasterMk cId="2427896674" sldId="2147483672"/>
        </pc:sldMasterMkLst>
        <pc:sldLayoutChg chg="mod">
          <pc:chgData name="Stan Pereira" userId="396ce2b3d5da47b8" providerId="Windows Live" clId="Web-{9F7D5695-048A-405D-9AB9-DBF99175DCAE}" dt="2023-11-22T06:43:30.312" v="109"/>
          <pc:sldLayoutMkLst>
            <pc:docMk/>
            <pc:sldMasterMk cId="2427896674" sldId="2147483672"/>
            <pc:sldLayoutMk cId="1745034351" sldId="2147483673"/>
          </pc:sldLayoutMkLst>
        </pc:sldLayoutChg>
        <pc:sldLayoutChg chg="mod">
          <pc:chgData name="Stan Pereira" userId="396ce2b3d5da47b8" providerId="Windows Live" clId="Web-{9F7D5695-048A-405D-9AB9-DBF99175DCAE}" dt="2023-11-22T06:43:30.312" v="109"/>
          <pc:sldLayoutMkLst>
            <pc:docMk/>
            <pc:sldMasterMk cId="2427896674" sldId="2147483672"/>
            <pc:sldLayoutMk cId="1969604305" sldId="2147483674"/>
          </pc:sldLayoutMkLst>
        </pc:sldLayoutChg>
        <pc:sldLayoutChg chg="mod">
          <pc:chgData name="Stan Pereira" userId="396ce2b3d5da47b8" providerId="Windows Live" clId="Web-{9F7D5695-048A-405D-9AB9-DBF99175DCAE}" dt="2023-11-22T06:43:30.312" v="109"/>
          <pc:sldLayoutMkLst>
            <pc:docMk/>
            <pc:sldMasterMk cId="2427896674" sldId="2147483672"/>
            <pc:sldLayoutMk cId="1739999947" sldId="2147483675"/>
          </pc:sldLayoutMkLst>
        </pc:sldLayoutChg>
        <pc:sldLayoutChg chg="mod">
          <pc:chgData name="Stan Pereira" userId="396ce2b3d5da47b8" providerId="Windows Live" clId="Web-{9F7D5695-048A-405D-9AB9-DBF99175DCAE}" dt="2023-11-22T06:43:30.312" v="109"/>
          <pc:sldLayoutMkLst>
            <pc:docMk/>
            <pc:sldMasterMk cId="2427896674" sldId="2147483672"/>
            <pc:sldLayoutMk cId="2903739951" sldId="2147483676"/>
          </pc:sldLayoutMkLst>
        </pc:sldLayoutChg>
        <pc:sldLayoutChg chg="mod">
          <pc:chgData name="Stan Pereira" userId="396ce2b3d5da47b8" providerId="Windows Live" clId="Web-{9F7D5695-048A-405D-9AB9-DBF99175DCAE}" dt="2023-11-22T06:43:30.312" v="109"/>
          <pc:sldLayoutMkLst>
            <pc:docMk/>
            <pc:sldMasterMk cId="2427896674" sldId="2147483672"/>
            <pc:sldLayoutMk cId="500343420" sldId="2147483677"/>
          </pc:sldLayoutMkLst>
        </pc:sldLayoutChg>
        <pc:sldLayoutChg chg="mod">
          <pc:chgData name="Stan Pereira" userId="396ce2b3d5da47b8" providerId="Windows Live" clId="Web-{9F7D5695-048A-405D-9AB9-DBF99175DCAE}" dt="2023-11-22T06:43:30.312" v="109"/>
          <pc:sldLayoutMkLst>
            <pc:docMk/>
            <pc:sldMasterMk cId="2427896674" sldId="2147483672"/>
            <pc:sldLayoutMk cId="3385892527" sldId="2147483678"/>
          </pc:sldLayoutMkLst>
        </pc:sldLayoutChg>
        <pc:sldLayoutChg chg="mod">
          <pc:chgData name="Stan Pereira" userId="396ce2b3d5da47b8" providerId="Windows Live" clId="Web-{9F7D5695-048A-405D-9AB9-DBF99175DCAE}" dt="2023-11-22T06:43:30.312" v="109"/>
          <pc:sldLayoutMkLst>
            <pc:docMk/>
            <pc:sldMasterMk cId="2427896674" sldId="2147483672"/>
            <pc:sldLayoutMk cId="1007067207" sldId="2147483679"/>
          </pc:sldLayoutMkLst>
        </pc:sldLayoutChg>
        <pc:sldLayoutChg chg="mod">
          <pc:chgData name="Stan Pereira" userId="396ce2b3d5da47b8" providerId="Windows Live" clId="Web-{9F7D5695-048A-405D-9AB9-DBF99175DCAE}" dt="2023-11-22T06:43:30.312" v="109"/>
          <pc:sldLayoutMkLst>
            <pc:docMk/>
            <pc:sldMasterMk cId="2427896674" sldId="2147483672"/>
            <pc:sldLayoutMk cId="2523279699" sldId="2147483680"/>
          </pc:sldLayoutMkLst>
        </pc:sldLayoutChg>
        <pc:sldLayoutChg chg="mod">
          <pc:chgData name="Stan Pereira" userId="396ce2b3d5da47b8" providerId="Windows Live" clId="Web-{9F7D5695-048A-405D-9AB9-DBF99175DCAE}" dt="2023-11-22T06:43:30.312" v="109"/>
          <pc:sldLayoutMkLst>
            <pc:docMk/>
            <pc:sldMasterMk cId="2427896674" sldId="2147483672"/>
            <pc:sldLayoutMk cId="1638242645" sldId="2147483681"/>
          </pc:sldLayoutMkLst>
        </pc:sldLayoutChg>
        <pc:sldLayoutChg chg="mod">
          <pc:chgData name="Stan Pereira" userId="396ce2b3d5da47b8" providerId="Windows Live" clId="Web-{9F7D5695-048A-405D-9AB9-DBF99175DCAE}" dt="2023-11-22T06:43:30.312" v="109"/>
          <pc:sldLayoutMkLst>
            <pc:docMk/>
            <pc:sldMasterMk cId="2427896674" sldId="2147483672"/>
            <pc:sldLayoutMk cId="2888320927" sldId="2147483682"/>
          </pc:sldLayoutMkLst>
        </pc:sldLayoutChg>
        <pc:sldLayoutChg chg="mod">
          <pc:chgData name="Stan Pereira" userId="396ce2b3d5da47b8" providerId="Windows Live" clId="Web-{9F7D5695-048A-405D-9AB9-DBF99175DCAE}" dt="2023-11-22T06:43:30.312" v="109"/>
          <pc:sldLayoutMkLst>
            <pc:docMk/>
            <pc:sldMasterMk cId="2427896674" sldId="2147483672"/>
            <pc:sldLayoutMk cId="1167152551" sldId="2147483683"/>
          </pc:sldLayoutMkLst>
        </pc:sldLayoutChg>
      </pc:sldMasterChg>
    </pc:docChg>
  </pc:docChgLst>
  <pc:docChgLst>
    <pc:chgData name="Stan Pereira" userId="396ce2b3d5da47b8" providerId="Windows Live" clId="Web-{92DC6F53-94C5-4E59-8B47-57AA2B299014}"/>
    <pc:docChg chg="addSld modSld addMainMaster delMainMaster">
      <pc:chgData name="Stan Pereira" userId="396ce2b3d5da47b8" providerId="Windows Live" clId="Web-{92DC6F53-94C5-4E59-8B47-57AA2B299014}" dt="2023-11-21T12:17:30.467" v="56"/>
      <pc:docMkLst>
        <pc:docMk/>
      </pc:docMkLst>
      <pc:sldChg chg="addSp delSp modSp mod setBg modClrScheme addAnim delDesignElem chgLayout">
        <pc:chgData name="Stan Pereira" userId="396ce2b3d5da47b8" providerId="Windows Live" clId="Web-{92DC6F53-94C5-4E59-8B47-57AA2B299014}" dt="2023-11-21T12:17:30.467" v="56"/>
        <pc:sldMkLst>
          <pc:docMk/>
          <pc:sldMk cId="109857222" sldId="256"/>
        </pc:sldMkLst>
        <pc:spChg chg="mod ord">
          <ac:chgData name="Stan Pereira" userId="396ce2b3d5da47b8" providerId="Windows Live" clId="Web-{92DC6F53-94C5-4E59-8B47-57AA2B299014}" dt="2023-11-21T12:17:30.467" v="56"/>
          <ac:spMkLst>
            <pc:docMk/>
            <pc:sldMk cId="109857222" sldId="256"/>
            <ac:spMk id="2" creationId="{00000000-0000-0000-0000-000000000000}"/>
          </ac:spMkLst>
        </pc:spChg>
        <pc:spChg chg="mod ord">
          <ac:chgData name="Stan Pereira" userId="396ce2b3d5da47b8" providerId="Windows Live" clId="Web-{92DC6F53-94C5-4E59-8B47-57AA2B299014}" dt="2023-11-21T12:17:30.467" v="56"/>
          <ac:spMkLst>
            <pc:docMk/>
            <pc:sldMk cId="109857222" sldId="256"/>
            <ac:spMk id="3" creationId="{00000000-0000-0000-0000-000000000000}"/>
          </ac:spMkLst>
        </pc:spChg>
        <pc:spChg chg="add mod ord">
          <ac:chgData name="Stan Pereira" userId="396ce2b3d5da47b8" providerId="Windows Live" clId="Web-{92DC6F53-94C5-4E59-8B47-57AA2B299014}" dt="2023-11-21T12:14:39.398" v="34"/>
          <ac:spMkLst>
            <pc:docMk/>
            <pc:sldMk cId="109857222" sldId="256"/>
            <ac:spMk id="5" creationId="{C1521426-8765-1DA6-68CF-98790898379D}"/>
          </ac:spMkLst>
        </pc:spChg>
        <pc:spChg chg="add del">
          <ac:chgData name="Stan Pereira" userId="396ce2b3d5da47b8" providerId="Windows Live" clId="Web-{92DC6F53-94C5-4E59-8B47-57AA2B299014}" dt="2023-11-21T12:17:30.467" v="56"/>
          <ac:spMkLst>
            <pc:docMk/>
            <pc:sldMk cId="109857222" sldId="256"/>
            <ac:spMk id="10" creationId="{0671A8AE-40A1-4631-A6B8-581AFF065482}"/>
          </ac:spMkLst>
        </pc:spChg>
        <pc:spChg chg="add del">
          <ac:chgData name="Stan Pereira" userId="396ce2b3d5da47b8" providerId="Windows Live" clId="Web-{92DC6F53-94C5-4E59-8B47-57AA2B299014}" dt="2023-11-21T12:17:30.467" v="56"/>
          <ac:spMkLst>
            <pc:docMk/>
            <pc:sldMk cId="109857222" sldId="256"/>
            <ac:spMk id="12" creationId="{AB58EF07-17C2-48CF-ABB0-EEF1F17CB8F0}"/>
          </ac:spMkLst>
        </pc:spChg>
        <pc:spChg chg="add del">
          <ac:chgData name="Stan Pereira" userId="396ce2b3d5da47b8" providerId="Windows Live" clId="Web-{92DC6F53-94C5-4E59-8B47-57AA2B299014}" dt="2023-11-21T12:17:30.467" v="56"/>
          <ac:spMkLst>
            <pc:docMk/>
            <pc:sldMk cId="109857222" sldId="256"/>
            <ac:spMk id="14" creationId="{AF2F604E-43BE-4DC3-B983-E071523364F8}"/>
          </ac:spMkLst>
        </pc:spChg>
        <pc:spChg chg="add del">
          <ac:chgData name="Stan Pereira" userId="396ce2b3d5da47b8" providerId="Windows Live" clId="Web-{92DC6F53-94C5-4E59-8B47-57AA2B299014}" dt="2023-11-21T12:17:30.467" v="56"/>
          <ac:spMkLst>
            <pc:docMk/>
            <pc:sldMk cId="109857222" sldId="256"/>
            <ac:spMk id="16" creationId="{08C9B587-E65E-4B52-B37C-ABEBB6E87928}"/>
          </ac:spMkLst>
        </pc:spChg>
        <pc:picChg chg="add mod ord">
          <ac:chgData name="Stan Pereira" userId="396ce2b3d5da47b8" providerId="Windows Live" clId="Web-{92DC6F53-94C5-4E59-8B47-57AA2B299014}" dt="2023-11-21T12:14:39.398" v="34"/>
          <ac:picMkLst>
            <pc:docMk/>
            <pc:sldMk cId="109857222" sldId="256"/>
            <ac:picMk id="4" creationId="{C0D2E4FC-D086-6DDE-B4B2-9B399DDBB133}"/>
          </ac:picMkLst>
        </pc:picChg>
      </pc:sldChg>
      <pc:sldChg chg="modSp new mod modClrScheme chgLayout">
        <pc:chgData name="Stan Pereira" userId="396ce2b3d5da47b8" providerId="Windows Live" clId="Web-{92DC6F53-94C5-4E59-8B47-57AA2B299014}" dt="2023-11-21T12:17:30.467" v="56"/>
        <pc:sldMkLst>
          <pc:docMk/>
          <pc:sldMk cId="661204370" sldId="257"/>
        </pc:sldMkLst>
        <pc:spChg chg="mod ord">
          <ac:chgData name="Stan Pereira" userId="396ce2b3d5da47b8" providerId="Windows Live" clId="Web-{92DC6F53-94C5-4E59-8B47-57AA2B299014}" dt="2023-11-21T12:17:30.467" v="56"/>
          <ac:spMkLst>
            <pc:docMk/>
            <pc:sldMk cId="661204370" sldId="257"/>
            <ac:spMk id="2" creationId="{90406B6E-7799-38C1-D84D-1A08C2971385}"/>
          </ac:spMkLst>
        </pc:spChg>
        <pc:spChg chg="mod ord">
          <ac:chgData name="Stan Pereira" userId="396ce2b3d5da47b8" providerId="Windows Live" clId="Web-{92DC6F53-94C5-4E59-8B47-57AA2B299014}" dt="2023-11-21T12:17:30.467" v="56"/>
          <ac:spMkLst>
            <pc:docMk/>
            <pc:sldMk cId="661204370" sldId="257"/>
            <ac:spMk id="3" creationId="{6060BAD3-D815-7740-974B-8056A2C07853}"/>
          </ac:spMkLst>
        </pc:spChg>
      </pc:sldChg>
      <pc:sldMasterChg chg="add del addSldLayout delSldLayout">
        <pc:chgData name="Stan Pereira" userId="396ce2b3d5da47b8" providerId="Windows Live" clId="Web-{92DC6F53-94C5-4E59-8B47-57AA2B299014}" dt="2023-11-21T12:17:30.467" v="56"/>
        <pc:sldMasterMkLst>
          <pc:docMk/>
          <pc:sldMasterMk cId="2460954070" sldId="2147483660"/>
        </pc:sldMasterMkLst>
        <pc:sldLayoutChg chg="add del">
          <pc:chgData name="Stan Pereira" userId="396ce2b3d5da47b8" providerId="Windows Live" clId="Web-{92DC6F53-94C5-4E59-8B47-57AA2B299014}" dt="2023-11-21T12:17:30.467" v="56"/>
          <pc:sldLayoutMkLst>
            <pc:docMk/>
            <pc:sldMasterMk cId="2460954070" sldId="2147483660"/>
            <pc:sldLayoutMk cId="2385387890" sldId="2147483661"/>
          </pc:sldLayoutMkLst>
        </pc:sldLayoutChg>
        <pc:sldLayoutChg chg="add del">
          <pc:chgData name="Stan Pereira" userId="396ce2b3d5da47b8" providerId="Windows Live" clId="Web-{92DC6F53-94C5-4E59-8B47-57AA2B299014}" dt="2023-11-21T12:17:30.467" v="56"/>
          <pc:sldLayoutMkLst>
            <pc:docMk/>
            <pc:sldMasterMk cId="2460954070" sldId="2147483660"/>
            <pc:sldLayoutMk cId="949138452" sldId="2147483662"/>
          </pc:sldLayoutMkLst>
        </pc:sldLayoutChg>
        <pc:sldLayoutChg chg="add del">
          <pc:chgData name="Stan Pereira" userId="396ce2b3d5da47b8" providerId="Windows Live" clId="Web-{92DC6F53-94C5-4E59-8B47-57AA2B299014}" dt="2023-11-21T12:17:30.467" v="56"/>
          <pc:sldLayoutMkLst>
            <pc:docMk/>
            <pc:sldMasterMk cId="2460954070" sldId="2147483660"/>
            <pc:sldLayoutMk cId="2591524520" sldId="2147483663"/>
          </pc:sldLayoutMkLst>
        </pc:sldLayoutChg>
        <pc:sldLayoutChg chg="add del">
          <pc:chgData name="Stan Pereira" userId="396ce2b3d5da47b8" providerId="Windows Live" clId="Web-{92DC6F53-94C5-4E59-8B47-57AA2B299014}" dt="2023-11-21T12:17:30.467" v="56"/>
          <pc:sldLayoutMkLst>
            <pc:docMk/>
            <pc:sldMasterMk cId="2460954070" sldId="2147483660"/>
            <pc:sldLayoutMk cId="1203092039" sldId="2147483664"/>
          </pc:sldLayoutMkLst>
        </pc:sldLayoutChg>
        <pc:sldLayoutChg chg="add del">
          <pc:chgData name="Stan Pereira" userId="396ce2b3d5da47b8" providerId="Windows Live" clId="Web-{92DC6F53-94C5-4E59-8B47-57AA2B299014}" dt="2023-11-21T12:17:30.467" v="56"/>
          <pc:sldLayoutMkLst>
            <pc:docMk/>
            <pc:sldMasterMk cId="2460954070" sldId="2147483660"/>
            <pc:sldLayoutMk cId="3733172339" sldId="2147483665"/>
          </pc:sldLayoutMkLst>
        </pc:sldLayoutChg>
        <pc:sldLayoutChg chg="add del">
          <pc:chgData name="Stan Pereira" userId="396ce2b3d5da47b8" providerId="Windows Live" clId="Web-{92DC6F53-94C5-4E59-8B47-57AA2B299014}" dt="2023-11-21T12:17:30.467" v="56"/>
          <pc:sldLayoutMkLst>
            <pc:docMk/>
            <pc:sldMasterMk cId="2460954070" sldId="2147483660"/>
            <pc:sldLayoutMk cId="3210312558" sldId="2147483666"/>
          </pc:sldLayoutMkLst>
        </pc:sldLayoutChg>
        <pc:sldLayoutChg chg="add del">
          <pc:chgData name="Stan Pereira" userId="396ce2b3d5da47b8" providerId="Windows Live" clId="Web-{92DC6F53-94C5-4E59-8B47-57AA2B299014}" dt="2023-11-21T12:17:30.467" v="56"/>
          <pc:sldLayoutMkLst>
            <pc:docMk/>
            <pc:sldMasterMk cId="2460954070" sldId="2147483660"/>
            <pc:sldLayoutMk cId="3146388984" sldId="2147483667"/>
          </pc:sldLayoutMkLst>
        </pc:sldLayoutChg>
        <pc:sldLayoutChg chg="add del">
          <pc:chgData name="Stan Pereira" userId="396ce2b3d5da47b8" providerId="Windows Live" clId="Web-{92DC6F53-94C5-4E59-8B47-57AA2B299014}" dt="2023-11-21T12:17:30.467" v="56"/>
          <pc:sldLayoutMkLst>
            <pc:docMk/>
            <pc:sldMasterMk cId="2460954070" sldId="2147483660"/>
            <pc:sldLayoutMk cId="3171841454" sldId="2147483668"/>
          </pc:sldLayoutMkLst>
        </pc:sldLayoutChg>
        <pc:sldLayoutChg chg="add del">
          <pc:chgData name="Stan Pereira" userId="396ce2b3d5da47b8" providerId="Windows Live" clId="Web-{92DC6F53-94C5-4E59-8B47-57AA2B299014}" dt="2023-11-21T12:17:30.467" v="56"/>
          <pc:sldLayoutMkLst>
            <pc:docMk/>
            <pc:sldMasterMk cId="2460954070" sldId="2147483660"/>
            <pc:sldLayoutMk cId="1718958274" sldId="2147483669"/>
          </pc:sldLayoutMkLst>
        </pc:sldLayoutChg>
        <pc:sldLayoutChg chg="add del">
          <pc:chgData name="Stan Pereira" userId="396ce2b3d5da47b8" providerId="Windows Live" clId="Web-{92DC6F53-94C5-4E59-8B47-57AA2B299014}" dt="2023-11-21T12:17:30.467" v="56"/>
          <pc:sldLayoutMkLst>
            <pc:docMk/>
            <pc:sldMasterMk cId="2460954070" sldId="2147483660"/>
            <pc:sldLayoutMk cId="2202905451" sldId="2147483670"/>
          </pc:sldLayoutMkLst>
        </pc:sldLayoutChg>
        <pc:sldLayoutChg chg="add del">
          <pc:chgData name="Stan Pereira" userId="396ce2b3d5da47b8" providerId="Windows Live" clId="Web-{92DC6F53-94C5-4E59-8B47-57AA2B299014}" dt="2023-11-21T12:17:30.467" v="56"/>
          <pc:sldLayoutMkLst>
            <pc:docMk/>
            <pc:sldMasterMk cId="2460954070" sldId="2147483660"/>
            <pc:sldLayoutMk cId="3479445657" sldId="2147483671"/>
          </pc:sldLayoutMkLst>
        </pc:sldLayoutChg>
      </pc:sldMasterChg>
      <pc:sldMasterChg chg="add del addSldLayout delSldLayout modSldLayout">
        <pc:chgData name="Stan Pereira" userId="396ce2b3d5da47b8" providerId="Windows Live" clId="Web-{92DC6F53-94C5-4E59-8B47-57AA2B299014}" dt="2023-11-21T12:16:40.387" v="39"/>
        <pc:sldMasterMkLst>
          <pc:docMk/>
          <pc:sldMasterMk cId="1431138875" sldId="2147483672"/>
        </pc:sldMasterMkLst>
        <pc:sldLayoutChg chg="add del mod replId">
          <pc:chgData name="Stan Pereira" userId="396ce2b3d5da47b8" providerId="Windows Live" clId="Web-{92DC6F53-94C5-4E59-8B47-57AA2B299014}" dt="2023-11-21T12:16:40.387" v="39"/>
          <pc:sldLayoutMkLst>
            <pc:docMk/>
            <pc:sldMasterMk cId="1431138875" sldId="2147483672"/>
            <pc:sldLayoutMk cId="3036324553" sldId="2147483673"/>
          </pc:sldLayoutMkLst>
        </pc:sldLayoutChg>
        <pc:sldLayoutChg chg="add del mod replId">
          <pc:chgData name="Stan Pereira" userId="396ce2b3d5da47b8" providerId="Windows Live" clId="Web-{92DC6F53-94C5-4E59-8B47-57AA2B299014}" dt="2023-11-21T12:16:40.387" v="39"/>
          <pc:sldLayoutMkLst>
            <pc:docMk/>
            <pc:sldMasterMk cId="1431138875" sldId="2147483672"/>
            <pc:sldLayoutMk cId="1126361871" sldId="2147483674"/>
          </pc:sldLayoutMkLst>
        </pc:sldLayoutChg>
        <pc:sldLayoutChg chg="add del mod replId">
          <pc:chgData name="Stan Pereira" userId="396ce2b3d5da47b8" providerId="Windows Live" clId="Web-{92DC6F53-94C5-4E59-8B47-57AA2B299014}" dt="2023-11-21T12:16:40.387" v="39"/>
          <pc:sldLayoutMkLst>
            <pc:docMk/>
            <pc:sldMasterMk cId="1431138875" sldId="2147483672"/>
            <pc:sldLayoutMk cId="3990760384" sldId="2147483675"/>
          </pc:sldLayoutMkLst>
        </pc:sldLayoutChg>
        <pc:sldLayoutChg chg="add del mod replId">
          <pc:chgData name="Stan Pereira" userId="396ce2b3d5da47b8" providerId="Windows Live" clId="Web-{92DC6F53-94C5-4E59-8B47-57AA2B299014}" dt="2023-11-21T12:16:40.387" v="39"/>
          <pc:sldLayoutMkLst>
            <pc:docMk/>
            <pc:sldMasterMk cId="1431138875" sldId="2147483672"/>
            <pc:sldLayoutMk cId="1365391457" sldId="2147483676"/>
          </pc:sldLayoutMkLst>
        </pc:sldLayoutChg>
        <pc:sldLayoutChg chg="add del mod replId">
          <pc:chgData name="Stan Pereira" userId="396ce2b3d5da47b8" providerId="Windows Live" clId="Web-{92DC6F53-94C5-4E59-8B47-57AA2B299014}" dt="2023-11-21T12:16:40.387" v="39"/>
          <pc:sldLayoutMkLst>
            <pc:docMk/>
            <pc:sldMasterMk cId="1431138875" sldId="2147483672"/>
            <pc:sldLayoutMk cId="1199240148" sldId="2147483677"/>
          </pc:sldLayoutMkLst>
        </pc:sldLayoutChg>
        <pc:sldLayoutChg chg="add del mod replId">
          <pc:chgData name="Stan Pereira" userId="396ce2b3d5da47b8" providerId="Windows Live" clId="Web-{92DC6F53-94C5-4E59-8B47-57AA2B299014}" dt="2023-11-21T12:16:40.387" v="39"/>
          <pc:sldLayoutMkLst>
            <pc:docMk/>
            <pc:sldMasterMk cId="1431138875" sldId="2147483672"/>
            <pc:sldLayoutMk cId="3100750192" sldId="2147483678"/>
          </pc:sldLayoutMkLst>
        </pc:sldLayoutChg>
        <pc:sldLayoutChg chg="add del mod replId">
          <pc:chgData name="Stan Pereira" userId="396ce2b3d5da47b8" providerId="Windows Live" clId="Web-{92DC6F53-94C5-4E59-8B47-57AA2B299014}" dt="2023-11-21T12:16:40.387" v="39"/>
          <pc:sldLayoutMkLst>
            <pc:docMk/>
            <pc:sldMasterMk cId="1431138875" sldId="2147483672"/>
            <pc:sldLayoutMk cId="2593146361" sldId="2147483679"/>
          </pc:sldLayoutMkLst>
        </pc:sldLayoutChg>
        <pc:sldLayoutChg chg="add del mod replId">
          <pc:chgData name="Stan Pereira" userId="396ce2b3d5da47b8" providerId="Windows Live" clId="Web-{92DC6F53-94C5-4E59-8B47-57AA2B299014}" dt="2023-11-21T12:16:40.387" v="39"/>
          <pc:sldLayoutMkLst>
            <pc:docMk/>
            <pc:sldMasterMk cId="1431138875" sldId="2147483672"/>
            <pc:sldLayoutMk cId="2396308694" sldId="2147483680"/>
          </pc:sldLayoutMkLst>
        </pc:sldLayoutChg>
        <pc:sldLayoutChg chg="add del mod replId">
          <pc:chgData name="Stan Pereira" userId="396ce2b3d5da47b8" providerId="Windows Live" clId="Web-{92DC6F53-94C5-4E59-8B47-57AA2B299014}" dt="2023-11-21T12:16:40.387" v="39"/>
          <pc:sldLayoutMkLst>
            <pc:docMk/>
            <pc:sldMasterMk cId="1431138875" sldId="2147483672"/>
            <pc:sldLayoutMk cId="297210736" sldId="2147483681"/>
          </pc:sldLayoutMkLst>
        </pc:sldLayoutChg>
        <pc:sldLayoutChg chg="add del mod replId">
          <pc:chgData name="Stan Pereira" userId="396ce2b3d5da47b8" providerId="Windows Live" clId="Web-{92DC6F53-94C5-4E59-8B47-57AA2B299014}" dt="2023-11-21T12:16:40.387" v="39"/>
          <pc:sldLayoutMkLst>
            <pc:docMk/>
            <pc:sldMasterMk cId="1431138875" sldId="2147483672"/>
            <pc:sldLayoutMk cId="2080818831" sldId="2147483682"/>
          </pc:sldLayoutMkLst>
        </pc:sldLayoutChg>
        <pc:sldLayoutChg chg="add del mod replId">
          <pc:chgData name="Stan Pereira" userId="396ce2b3d5da47b8" providerId="Windows Live" clId="Web-{92DC6F53-94C5-4E59-8B47-57AA2B299014}" dt="2023-11-21T12:16:40.387" v="39"/>
          <pc:sldLayoutMkLst>
            <pc:docMk/>
            <pc:sldMasterMk cId="1431138875" sldId="2147483672"/>
            <pc:sldLayoutMk cId="3727935797" sldId="2147483683"/>
          </pc:sldLayoutMkLst>
        </pc:sldLayoutChg>
      </pc:sldMasterChg>
      <pc:sldMasterChg chg="add addSldLayout modSldLayout">
        <pc:chgData name="Stan Pereira" userId="396ce2b3d5da47b8" providerId="Windows Live" clId="Web-{92DC6F53-94C5-4E59-8B47-57AA2B299014}" dt="2023-11-21T12:17:30.467" v="56"/>
        <pc:sldMasterMkLst>
          <pc:docMk/>
          <pc:sldMasterMk cId="2427896674" sldId="2147483672"/>
        </pc:sldMasterMkLst>
        <pc:sldLayoutChg chg="add mod replId">
          <pc:chgData name="Stan Pereira" userId="396ce2b3d5da47b8" providerId="Windows Live" clId="Web-{92DC6F53-94C5-4E59-8B47-57AA2B299014}" dt="2023-11-21T12:17:30.467" v="56"/>
          <pc:sldLayoutMkLst>
            <pc:docMk/>
            <pc:sldMasterMk cId="2427896674" sldId="2147483672"/>
            <pc:sldLayoutMk cId="1745034351" sldId="2147483673"/>
          </pc:sldLayoutMkLst>
        </pc:sldLayoutChg>
        <pc:sldLayoutChg chg="add mod replId">
          <pc:chgData name="Stan Pereira" userId="396ce2b3d5da47b8" providerId="Windows Live" clId="Web-{92DC6F53-94C5-4E59-8B47-57AA2B299014}" dt="2023-11-21T12:17:30.467" v="56"/>
          <pc:sldLayoutMkLst>
            <pc:docMk/>
            <pc:sldMasterMk cId="2427896674" sldId="2147483672"/>
            <pc:sldLayoutMk cId="1969604305" sldId="2147483674"/>
          </pc:sldLayoutMkLst>
        </pc:sldLayoutChg>
        <pc:sldLayoutChg chg="add mod replId">
          <pc:chgData name="Stan Pereira" userId="396ce2b3d5da47b8" providerId="Windows Live" clId="Web-{92DC6F53-94C5-4E59-8B47-57AA2B299014}" dt="2023-11-21T12:17:30.467" v="56"/>
          <pc:sldLayoutMkLst>
            <pc:docMk/>
            <pc:sldMasterMk cId="2427896674" sldId="2147483672"/>
            <pc:sldLayoutMk cId="1739999947" sldId="2147483675"/>
          </pc:sldLayoutMkLst>
        </pc:sldLayoutChg>
        <pc:sldLayoutChg chg="add mod replId">
          <pc:chgData name="Stan Pereira" userId="396ce2b3d5da47b8" providerId="Windows Live" clId="Web-{92DC6F53-94C5-4E59-8B47-57AA2B299014}" dt="2023-11-21T12:17:30.467" v="56"/>
          <pc:sldLayoutMkLst>
            <pc:docMk/>
            <pc:sldMasterMk cId="2427896674" sldId="2147483672"/>
            <pc:sldLayoutMk cId="2903739951" sldId="2147483676"/>
          </pc:sldLayoutMkLst>
        </pc:sldLayoutChg>
        <pc:sldLayoutChg chg="add mod replId">
          <pc:chgData name="Stan Pereira" userId="396ce2b3d5da47b8" providerId="Windows Live" clId="Web-{92DC6F53-94C5-4E59-8B47-57AA2B299014}" dt="2023-11-21T12:17:30.467" v="56"/>
          <pc:sldLayoutMkLst>
            <pc:docMk/>
            <pc:sldMasterMk cId="2427896674" sldId="2147483672"/>
            <pc:sldLayoutMk cId="500343420" sldId="2147483677"/>
          </pc:sldLayoutMkLst>
        </pc:sldLayoutChg>
        <pc:sldLayoutChg chg="add mod replId">
          <pc:chgData name="Stan Pereira" userId="396ce2b3d5da47b8" providerId="Windows Live" clId="Web-{92DC6F53-94C5-4E59-8B47-57AA2B299014}" dt="2023-11-21T12:17:30.467" v="56"/>
          <pc:sldLayoutMkLst>
            <pc:docMk/>
            <pc:sldMasterMk cId="2427896674" sldId="2147483672"/>
            <pc:sldLayoutMk cId="3385892527" sldId="2147483678"/>
          </pc:sldLayoutMkLst>
        </pc:sldLayoutChg>
        <pc:sldLayoutChg chg="add mod replId">
          <pc:chgData name="Stan Pereira" userId="396ce2b3d5da47b8" providerId="Windows Live" clId="Web-{92DC6F53-94C5-4E59-8B47-57AA2B299014}" dt="2023-11-21T12:17:30.467" v="56"/>
          <pc:sldLayoutMkLst>
            <pc:docMk/>
            <pc:sldMasterMk cId="2427896674" sldId="2147483672"/>
            <pc:sldLayoutMk cId="1007067207" sldId="2147483679"/>
          </pc:sldLayoutMkLst>
        </pc:sldLayoutChg>
        <pc:sldLayoutChg chg="add mod replId">
          <pc:chgData name="Stan Pereira" userId="396ce2b3d5da47b8" providerId="Windows Live" clId="Web-{92DC6F53-94C5-4E59-8B47-57AA2B299014}" dt="2023-11-21T12:17:30.467" v="56"/>
          <pc:sldLayoutMkLst>
            <pc:docMk/>
            <pc:sldMasterMk cId="2427896674" sldId="2147483672"/>
            <pc:sldLayoutMk cId="2523279699" sldId="2147483680"/>
          </pc:sldLayoutMkLst>
        </pc:sldLayoutChg>
        <pc:sldLayoutChg chg="add mod replId">
          <pc:chgData name="Stan Pereira" userId="396ce2b3d5da47b8" providerId="Windows Live" clId="Web-{92DC6F53-94C5-4E59-8B47-57AA2B299014}" dt="2023-11-21T12:17:30.467" v="56"/>
          <pc:sldLayoutMkLst>
            <pc:docMk/>
            <pc:sldMasterMk cId="2427896674" sldId="2147483672"/>
            <pc:sldLayoutMk cId="1638242645" sldId="2147483681"/>
          </pc:sldLayoutMkLst>
        </pc:sldLayoutChg>
        <pc:sldLayoutChg chg="add mod replId">
          <pc:chgData name="Stan Pereira" userId="396ce2b3d5da47b8" providerId="Windows Live" clId="Web-{92DC6F53-94C5-4E59-8B47-57AA2B299014}" dt="2023-11-21T12:17:30.467" v="56"/>
          <pc:sldLayoutMkLst>
            <pc:docMk/>
            <pc:sldMasterMk cId="2427896674" sldId="2147483672"/>
            <pc:sldLayoutMk cId="2888320927" sldId="2147483682"/>
          </pc:sldLayoutMkLst>
        </pc:sldLayoutChg>
        <pc:sldLayoutChg chg="add mod replId">
          <pc:chgData name="Stan Pereira" userId="396ce2b3d5da47b8" providerId="Windows Live" clId="Web-{92DC6F53-94C5-4E59-8B47-57AA2B299014}" dt="2023-11-21T12:17:30.467" v="56"/>
          <pc:sldLayoutMkLst>
            <pc:docMk/>
            <pc:sldMasterMk cId="2427896674" sldId="2147483672"/>
            <pc:sldLayoutMk cId="1167152551" sldId="2147483683"/>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stanp\OneDrive\Trainity\Assignments\06%20Bank%20Loan%20Case%20Study\Bank%20Loan%20Case%20Stud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Columns Blank Percentage above 40%</a:t>
            </a:r>
          </a:p>
        </c:rich>
      </c:tx>
      <c:overlay val="0"/>
    </c:title>
    <c:autoTitleDeleted val="0"/>
    <c:plotArea>
      <c:layout/>
      <c:barChart>
        <c:barDir val="col"/>
        <c:grouping val="clustered"/>
        <c:varyColors val="1"/>
        <c:ser>
          <c:idx val="0"/>
          <c:order val="0"/>
          <c:tx>
            <c:strRef>
              <c:f>'1'!$B$2</c:f>
              <c:strCache>
                <c:ptCount val="1"/>
                <c:pt idx="0">
                  <c:v>Null%age</c:v>
                </c:pt>
              </c:strCache>
            </c:strRef>
          </c:tx>
          <c:spPr>
            <a:ln>
              <a:solidFill>
                <a:schemeClr val="accent1"/>
              </a:solidFill>
            </a:ln>
          </c:spPr>
          <c:invertIfNegative val="0"/>
          <c:cat>
            <c:strRef>
              <c:f>'1'!$A$3:$A$51</c:f>
              <c:strCache>
                <c:ptCount val="49"/>
                <c:pt idx="0">
                  <c:v>COMMONAREA_AVG</c:v>
                </c:pt>
                <c:pt idx="1">
                  <c:v>COMMONAREA_MEDI</c:v>
                </c:pt>
                <c:pt idx="2">
                  <c:v>COMMONAREA_MODE</c:v>
                </c:pt>
                <c:pt idx="3">
                  <c:v>NONLIVINGAPARTMENTS_AVG</c:v>
                </c:pt>
                <c:pt idx="4">
                  <c:v>NONLIVINGAPARTMENTS_MEDI</c:v>
                </c:pt>
                <c:pt idx="5">
                  <c:v>NONLIVINGAPARTMENTS_MODE</c:v>
                </c:pt>
                <c:pt idx="6">
                  <c:v>LIVINGAPARTMENTS_AVG</c:v>
                </c:pt>
                <c:pt idx="7">
                  <c:v>LIVINGAPARTMENTS_MEDI</c:v>
                </c:pt>
                <c:pt idx="8">
                  <c:v>LIVINGAPARTMENTS_MODE</c:v>
                </c:pt>
                <c:pt idx="9">
                  <c:v>FONDKAPREMONT_MODE</c:v>
                </c:pt>
                <c:pt idx="10">
                  <c:v>FLOORSMIN_AVG</c:v>
                </c:pt>
                <c:pt idx="11">
                  <c:v>FLOORSMIN_MEDI</c:v>
                </c:pt>
                <c:pt idx="12">
                  <c:v>FLOORSMIN_MODE</c:v>
                </c:pt>
                <c:pt idx="13">
                  <c:v>YEARS_BUILD_AVG</c:v>
                </c:pt>
                <c:pt idx="14">
                  <c:v>YEARS_BUILD_MEDI</c:v>
                </c:pt>
                <c:pt idx="15">
                  <c:v>YEARS_BUILD_MODE</c:v>
                </c:pt>
                <c:pt idx="16">
                  <c:v>OWN_CAR_AGE</c:v>
                </c:pt>
                <c:pt idx="17">
                  <c:v>LANDAREA_AVG</c:v>
                </c:pt>
                <c:pt idx="18">
                  <c:v>LANDAREA_MEDI</c:v>
                </c:pt>
                <c:pt idx="19">
                  <c:v>LANDAREA_MODE</c:v>
                </c:pt>
                <c:pt idx="20">
                  <c:v>BASEMENTAREA_AVG</c:v>
                </c:pt>
                <c:pt idx="21">
                  <c:v>BASEMENTAREA_MEDI</c:v>
                </c:pt>
                <c:pt idx="22">
                  <c:v>BASEMENTAREA_MODE</c:v>
                </c:pt>
                <c:pt idx="23">
                  <c:v>EXT_SOURCE_1</c:v>
                </c:pt>
                <c:pt idx="24">
                  <c:v>NONLIVINGAREA_AVG</c:v>
                </c:pt>
                <c:pt idx="25">
                  <c:v>NONLIVINGAREA_MEDI</c:v>
                </c:pt>
                <c:pt idx="26">
                  <c:v>NONLIVINGAREA_MODE</c:v>
                </c:pt>
                <c:pt idx="27">
                  <c:v>ELEVATORS_AVG</c:v>
                </c:pt>
                <c:pt idx="28">
                  <c:v>ELEVATORS_MEDI</c:v>
                </c:pt>
                <c:pt idx="29">
                  <c:v>ELEVATORS_MODE</c:v>
                </c:pt>
                <c:pt idx="30">
                  <c:v>WALLSMATERIAL_MODE</c:v>
                </c:pt>
                <c:pt idx="31">
                  <c:v>APARTMENTS_AVG</c:v>
                </c:pt>
                <c:pt idx="32">
                  <c:v>APARTMENTS_MEDI</c:v>
                </c:pt>
                <c:pt idx="33">
                  <c:v>APARTMENTS_MODE</c:v>
                </c:pt>
                <c:pt idx="34">
                  <c:v>ENTRANCES_AVG</c:v>
                </c:pt>
                <c:pt idx="35">
                  <c:v>ENTRANCES_MEDI</c:v>
                </c:pt>
                <c:pt idx="36">
                  <c:v>ENTRANCES_MODE</c:v>
                </c:pt>
                <c:pt idx="37">
                  <c:v>LIVINGAREA_AVG</c:v>
                </c:pt>
                <c:pt idx="38">
                  <c:v>LIVINGAREA_MEDI</c:v>
                </c:pt>
                <c:pt idx="39">
                  <c:v>LIVINGAREA_MODE</c:v>
                </c:pt>
                <c:pt idx="40">
                  <c:v>HOUSETYPE_MODE</c:v>
                </c:pt>
                <c:pt idx="41">
                  <c:v>FLOORSMAX_AVG</c:v>
                </c:pt>
                <c:pt idx="42">
                  <c:v>FLOORSMAX_MEDI</c:v>
                </c:pt>
                <c:pt idx="43">
                  <c:v>FLOORSMAX_MODE</c:v>
                </c:pt>
                <c:pt idx="44">
                  <c:v>YEARS_BEGINEXPLUATATION_AVG</c:v>
                </c:pt>
                <c:pt idx="45">
                  <c:v>YEARS_BEGINEXPLUATATION_MEDI</c:v>
                </c:pt>
                <c:pt idx="46">
                  <c:v>YEARS_BEGINEXPLUATATION_MODE</c:v>
                </c:pt>
                <c:pt idx="47">
                  <c:v>TOTALAREA_MODE</c:v>
                </c:pt>
                <c:pt idx="48">
                  <c:v>EMERGENCYSTATE_MODE</c:v>
                </c:pt>
              </c:strCache>
            </c:strRef>
          </c:cat>
          <c:val>
            <c:numRef>
              <c:f>'1'!$B$3:$B$51</c:f>
              <c:numCache>
                <c:formatCode>0.000%</c:formatCode>
                <c:ptCount val="49"/>
                <c:pt idx="0">
                  <c:v>0.69921398427968562</c:v>
                </c:pt>
                <c:pt idx="1">
                  <c:v>0.69921398427968562</c:v>
                </c:pt>
                <c:pt idx="2">
                  <c:v>0.69921398427968562</c:v>
                </c:pt>
                <c:pt idx="3">
                  <c:v>0.69429388587771756</c:v>
                </c:pt>
                <c:pt idx="4">
                  <c:v>0.69429388587771756</c:v>
                </c:pt>
                <c:pt idx="5">
                  <c:v>0.69429388587771756</c:v>
                </c:pt>
                <c:pt idx="6">
                  <c:v>0.68453369067381342</c:v>
                </c:pt>
                <c:pt idx="7">
                  <c:v>0.68453369067381342</c:v>
                </c:pt>
                <c:pt idx="8">
                  <c:v>0.68453369067381342</c:v>
                </c:pt>
                <c:pt idx="9">
                  <c:v>0.68383367667353345</c:v>
                </c:pt>
                <c:pt idx="10">
                  <c:v>0.67789355787115746</c:v>
                </c:pt>
                <c:pt idx="11">
                  <c:v>0.67789355787115746</c:v>
                </c:pt>
                <c:pt idx="12">
                  <c:v>0.67789355787115746</c:v>
                </c:pt>
                <c:pt idx="13">
                  <c:v>0.66479329586591729</c:v>
                </c:pt>
                <c:pt idx="14">
                  <c:v>0.66479329586591729</c:v>
                </c:pt>
                <c:pt idx="15">
                  <c:v>0.66479329586591729</c:v>
                </c:pt>
                <c:pt idx="16">
                  <c:v>0.65901318026360522</c:v>
                </c:pt>
                <c:pt idx="17">
                  <c:v>0.59443188863777274</c:v>
                </c:pt>
                <c:pt idx="18">
                  <c:v>0.59443188863777274</c:v>
                </c:pt>
                <c:pt idx="19">
                  <c:v>0.59443188863777274</c:v>
                </c:pt>
                <c:pt idx="20">
                  <c:v>0.58399167983359668</c:v>
                </c:pt>
                <c:pt idx="21">
                  <c:v>0.58399167983359668</c:v>
                </c:pt>
                <c:pt idx="22">
                  <c:v>0.58399167983359668</c:v>
                </c:pt>
                <c:pt idx="23">
                  <c:v>0.56345126902538045</c:v>
                </c:pt>
                <c:pt idx="24">
                  <c:v>0.55145102902058041</c:v>
                </c:pt>
                <c:pt idx="25">
                  <c:v>0.55145102902058041</c:v>
                </c:pt>
                <c:pt idx="26">
                  <c:v>0.55145102902058041</c:v>
                </c:pt>
                <c:pt idx="27">
                  <c:v>0.53303066061321225</c:v>
                </c:pt>
                <c:pt idx="28">
                  <c:v>0.53303066061321225</c:v>
                </c:pt>
                <c:pt idx="29">
                  <c:v>0.53303066061321225</c:v>
                </c:pt>
                <c:pt idx="30">
                  <c:v>0.50919018380367609</c:v>
                </c:pt>
                <c:pt idx="31">
                  <c:v>0.50771015420308407</c:v>
                </c:pt>
                <c:pt idx="32">
                  <c:v>0.50771015420308407</c:v>
                </c:pt>
                <c:pt idx="33">
                  <c:v>0.50771015420308407</c:v>
                </c:pt>
                <c:pt idx="34">
                  <c:v>0.50391007820156408</c:v>
                </c:pt>
                <c:pt idx="35">
                  <c:v>0.50391007820156408</c:v>
                </c:pt>
                <c:pt idx="36">
                  <c:v>0.50391007820156408</c:v>
                </c:pt>
                <c:pt idx="37">
                  <c:v>0.50275005500110004</c:v>
                </c:pt>
                <c:pt idx="38">
                  <c:v>0.50275005500110004</c:v>
                </c:pt>
                <c:pt idx="39">
                  <c:v>0.50275005500110004</c:v>
                </c:pt>
                <c:pt idx="40">
                  <c:v>0.50151003020060403</c:v>
                </c:pt>
                <c:pt idx="41">
                  <c:v>0.49750995019900396</c:v>
                </c:pt>
                <c:pt idx="42">
                  <c:v>0.49750995019900396</c:v>
                </c:pt>
                <c:pt idx="43">
                  <c:v>0.49750995019900396</c:v>
                </c:pt>
                <c:pt idx="44">
                  <c:v>0.48788975779515592</c:v>
                </c:pt>
                <c:pt idx="45">
                  <c:v>0.48788975779515592</c:v>
                </c:pt>
                <c:pt idx="46">
                  <c:v>0.48788975779515592</c:v>
                </c:pt>
                <c:pt idx="47">
                  <c:v>0.48296965939318787</c:v>
                </c:pt>
                <c:pt idx="48">
                  <c:v>0.47396947938958778</c:v>
                </c:pt>
              </c:numCache>
            </c:numRef>
          </c:val>
          <c:extLst>
            <c:ext xmlns:c16="http://schemas.microsoft.com/office/drawing/2014/chart" uri="{C3380CC4-5D6E-409C-BE32-E72D297353CC}">
              <c16:uniqueId val="{00000000-20FF-4866-AF13-F949513727A5}"/>
            </c:ext>
          </c:extLst>
        </c:ser>
        <c:dLbls>
          <c:showLegendKey val="0"/>
          <c:showVal val="0"/>
          <c:showCatName val="0"/>
          <c:showSerName val="0"/>
          <c:showPercent val="0"/>
          <c:showBubbleSize val="0"/>
        </c:dLbls>
        <c:gapWidth val="25"/>
        <c:axId val="137972352"/>
        <c:axId val="179767168"/>
      </c:barChart>
      <c:catAx>
        <c:axId val="137972352"/>
        <c:scaling>
          <c:orientation val="minMax"/>
        </c:scaling>
        <c:delete val="0"/>
        <c:axPos val="b"/>
        <c:numFmt formatCode="General" sourceLinked="0"/>
        <c:majorTickMark val="none"/>
        <c:minorTickMark val="none"/>
        <c:tickLblPos val="nextTo"/>
        <c:crossAx val="179767168"/>
        <c:crosses val="autoZero"/>
        <c:auto val="1"/>
        <c:lblAlgn val="ctr"/>
        <c:lblOffset val="100"/>
        <c:noMultiLvlLbl val="0"/>
      </c:catAx>
      <c:valAx>
        <c:axId val="179767168"/>
        <c:scaling>
          <c:orientation val="minMax"/>
          <c:max val="0.70000000000000007"/>
        </c:scaling>
        <c:delete val="0"/>
        <c:axPos val="l"/>
        <c:numFmt formatCode="0%" sourceLinked="0"/>
        <c:majorTickMark val="none"/>
        <c:minorTickMark val="none"/>
        <c:tickLblPos val="nextTo"/>
        <c:crossAx val="137972352"/>
        <c:crosses val="autoZero"/>
        <c:crossBetween val="between"/>
      </c:valAx>
      <c:spPr>
        <a:noFill/>
        <a:ln w="25400">
          <a:noFill/>
        </a:ln>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Study.xlsx]4-1,2!PivotTable9</c:name>
    <c:fmtId val="4"/>
  </c:pivotSource>
  <c:chart>
    <c:title>
      <c:tx>
        <c:rich>
          <a:bodyPr/>
          <a:lstStyle/>
          <a:p>
            <a:pPr>
              <a:defRPr/>
            </a:pPr>
            <a:r>
              <a:rPr lang="en-US"/>
              <a:t>Work Experience</a:t>
            </a:r>
          </a:p>
        </c:rich>
      </c:tx>
      <c:overlay val="0"/>
    </c:title>
    <c:autoTitleDeleted val="0"/>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'4-1,2'!$B$24</c:f>
              <c:strCache>
                <c:ptCount val="1"/>
                <c:pt idx="0">
                  <c:v>Total</c:v>
                </c:pt>
              </c:strCache>
            </c:strRef>
          </c:tx>
          <c:invertIfNegative val="0"/>
          <c:dLbls>
            <c:spPr>
              <a:noFill/>
              <a:ln>
                <a:noFill/>
              </a:ln>
              <a:effectLst/>
            </c:spPr>
            <c:txPr>
              <a:bodyPr/>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'4-1,2'!$A$25:$A$31</c:f>
              <c:strCache>
                <c:ptCount val="6"/>
                <c:pt idx="0">
                  <c:v>0-9</c:v>
                </c:pt>
                <c:pt idx="1">
                  <c:v>10-19</c:v>
                </c:pt>
                <c:pt idx="2">
                  <c:v>20-29</c:v>
                </c:pt>
                <c:pt idx="3">
                  <c:v>30-39</c:v>
                </c:pt>
                <c:pt idx="4">
                  <c:v>40-50</c:v>
                </c:pt>
                <c:pt idx="5">
                  <c:v>&gt;50</c:v>
                </c:pt>
              </c:strCache>
            </c:strRef>
          </c:cat>
          <c:val>
            <c:numRef>
              <c:f>'4-1,2'!$B$25:$B$31</c:f>
              <c:numCache>
                <c:formatCode>General</c:formatCode>
                <c:ptCount val="6"/>
                <c:pt idx="0">
                  <c:v>31948</c:v>
                </c:pt>
                <c:pt idx="1">
                  <c:v>6869</c:v>
                </c:pt>
                <c:pt idx="2">
                  <c:v>1721</c:v>
                </c:pt>
                <c:pt idx="3">
                  <c:v>491</c:v>
                </c:pt>
                <c:pt idx="4">
                  <c:v>43</c:v>
                </c:pt>
                <c:pt idx="5">
                  <c:v>8924</c:v>
                </c:pt>
              </c:numCache>
            </c:numRef>
          </c:val>
          <c:extLst>
            <c:ext xmlns:c16="http://schemas.microsoft.com/office/drawing/2014/chart" uri="{C3380CC4-5D6E-409C-BE32-E72D297353CC}">
              <c16:uniqueId val="{00000000-2183-4B7E-8176-55CBDC0C17CD}"/>
            </c:ext>
          </c:extLst>
        </c:ser>
        <c:dLbls>
          <c:showLegendKey val="0"/>
          <c:showVal val="0"/>
          <c:showCatName val="0"/>
          <c:showSerName val="0"/>
          <c:showPercent val="0"/>
          <c:showBubbleSize val="0"/>
        </c:dLbls>
        <c:gapWidth val="0"/>
        <c:axId val="234831872"/>
        <c:axId val="234833408"/>
      </c:barChart>
      <c:catAx>
        <c:axId val="234831872"/>
        <c:scaling>
          <c:orientation val="minMax"/>
        </c:scaling>
        <c:delete val="0"/>
        <c:axPos val="b"/>
        <c:numFmt formatCode="General" sourceLinked="0"/>
        <c:majorTickMark val="out"/>
        <c:minorTickMark val="none"/>
        <c:tickLblPos val="nextTo"/>
        <c:crossAx val="234833408"/>
        <c:crosses val="autoZero"/>
        <c:auto val="1"/>
        <c:lblAlgn val="ctr"/>
        <c:lblOffset val="100"/>
        <c:noMultiLvlLbl val="0"/>
      </c:catAx>
      <c:valAx>
        <c:axId val="234833408"/>
        <c:scaling>
          <c:orientation val="minMax"/>
        </c:scaling>
        <c:delete val="1"/>
        <c:axPos val="l"/>
        <c:numFmt formatCode="General" sourceLinked="1"/>
        <c:majorTickMark val="out"/>
        <c:minorTickMark val="none"/>
        <c:tickLblPos val="nextTo"/>
        <c:crossAx val="234831872"/>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Study.xlsx]4-1,2!PivotTable11</c:name>
    <c:fmtId val="7"/>
  </c:pivotSource>
  <c:chart>
    <c:title>
      <c:tx>
        <c:rich>
          <a:bodyPr/>
          <a:lstStyle/>
          <a:p>
            <a:pPr>
              <a:defRPr/>
            </a:pPr>
            <a:r>
              <a:rPr lang="en-IN"/>
              <a:t>Work Experience</a:t>
            </a:r>
            <a:r>
              <a:rPr lang="en-IN" baseline="0"/>
              <a:t> Segmented Target</a:t>
            </a:r>
            <a:endParaRPr lang="en-IN"/>
          </a:p>
        </c:rich>
      </c:tx>
      <c:overlay val="0"/>
    </c:title>
    <c:autoTitleDeleted val="0"/>
    <c:pivotFmts>
      <c:pivotFmt>
        <c:idx val="0"/>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'4-1,2'!$F$24:$F$25</c:f>
              <c:strCache>
                <c:ptCount val="1"/>
                <c:pt idx="0">
                  <c:v>0</c:v>
                </c:pt>
              </c:strCache>
            </c:strRef>
          </c:tx>
          <c:invertIfNegative val="0"/>
          <c:dLbls>
            <c:spPr>
              <a:noFill/>
              <a:ln>
                <a:noFill/>
              </a:ln>
              <a:effectLst/>
            </c:spPr>
            <c:txPr>
              <a:bodyPr/>
              <a:lstStyle/>
              <a:p>
                <a:pP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'4-1,2'!$E$26:$E$32</c:f>
              <c:strCache>
                <c:ptCount val="6"/>
                <c:pt idx="0">
                  <c:v>0-9</c:v>
                </c:pt>
                <c:pt idx="1">
                  <c:v>10-19</c:v>
                </c:pt>
                <c:pt idx="2">
                  <c:v>20-29</c:v>
                </c:pt>
                <c:pt idx="3">
                  <c:v>30-39</c:v>
                </c:pt>
                <c:pt idx="4">
                  <c:v>40-50</c:v>
                </c:pt>
                <c:pt idx="5">
                  <c:v>&gt;50</c:v>
                </c:pt>
              </c:strCache>
            </c:strRef>
          </c:cat>
          <c:val>
            <c:numRef>
              <c:f>'4-1,2'!$F$26:$F$32</c:f>
              <c:numCache>
                <c:formatCode>0.00%</c:formatCode>
                <c:ptCount val="6"/>
                <c:pt idx="0">
                  <c:v>0.90443846250156501</c:v>
                </c:pt>
                <c:pt idx="1">
                  <c:v>0.94511573737079635</c:v>
                </c:pt>
                <c:pt idx="2">
                  <c:v>0.95525857059848929</c:v>
                </c:pt>
                <c:pt idx="3">
                  <c:v>0.96741344195519352</c:v>
                </c:pt>
                <c:pt idx="4">
                  <c:v>1</c:v>
                </c:pt>
                <c:pt idx="5">
                  <c:v>0.94363514119229042</c:v>
                </c:pt>
              </c:numCache>
            </c:numRef>
          </c:val>
          <c:extLst>
            <c:ext xmlns:c16="http://schemas.microsoft.com/office/drawing/2014/chart" uri="{C3380CC4-5D6E-409C-BE32-E72D297353CC}">
              <c16:uniqueId val="{00000000-8A67-41E3-ABB8-38112A48D134}"/>
            </c:ext>
          </c:extLst>
        </c:ser>
        <c:ser>
          <c:idx val="1"/>
          <c:order val="1"/>
          <c:tx>
            <c:strRef>
              <c:f>'4-1,2'!$G$24:$G$25</c:f>
              <c:strCache>
                <c:ptCount val="1"/>
                <c:pt idx="0">
                  <c:v>1</c:v>
                </c:pt>
              </c:strCache>
            </c:strRef>
          </c:tx>
          <c:invertIfNegative val="0"/>
          <c:dLbls>
            <c:spPr>
              <a:noFill/>
              <a:ln>
                <a:noFill/>
              </a:ln>
              <a:effectLst/>
            </c:spPr>
            <c:txPr>
              <a:bodyPr/>
              <a:lstStyle/>
              <a:p>
                <a:pP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'4-1,2'!$E$26:$E$32</c:f>
              <c:strCache>
                <c:ptCount val="6"/>
                <c:pt idx="0">
                  <c:v>0-9</c:v>
                </c:pt>
                <c:pt idx="1">
                  <c:v>10-19</c:v>
                </c:pt>
                <c:pt idx="2">
                  <c:v>20-29</c:v>
                </c:pt>
                <c:pt idx="3">
                  <c:v>30-39</c:v>
                </c:pt>
                <c:pt idx="4">
                  <c:v>40-50</c:v>
                </c:pt>
                <c:pt idx="5">
                  <c:v>&gt;50</c:v>
                </c:pt>
              </c:strCache>
            </c:strRef>
          </c:cat>
          <c:val>
            <c:numRef>
              <c:f>'4-1,2'!$G$26:$G$32</c:f>
              <c:numCache>
                <c:formatCode>0.00%</c:formatCode>
                <c:ptCount val="6"/>
                <c:pt idx="0">
                  <c:v>9.5561537498434962E-2</c:v>
                </c:pt>
                <c:pt idx="1">
                  <c:v>5.4884262629203671E-2</c:v>
                </c:pt>
                <c:pt idx="2">
                  <c:v>4.4741429401510747E-2</c:v>
                </c:pt>
                <c:pt idx="3">
                  <c:v>3.2586558044806514E-2</c:v>
                </c:pt>
                <c:pt idx="4">
                  <c:v>0</c:v>
                </c:pt>
                <c:pt idx="5">
                  <c:v>5.6364858807709549E-2</c:v>
                </c:pt>
              </c:numCache>
            </c:numRef>
          </c:val>
          <c:extLst>
            <c:ext xmlns:c16="http://schemas.microsoft.com/office/drawing/2014/chart" uri="{C3380CC4-5D6E-409C-BE32-E72D297353CC}">
              <c16:uniqueId val="{00000001-8A67-41E3-ABB8-38112A48D134}"/>
            </c:ext>
          </c:extLst>
        </c:ser>
        <c:dLbls>
          <c:showLegendKey val="0"/>
          <c:showVal val="0"/>
          <c:showCatName val="0"/>
          <c:showSerName val="0"/>
          <c:showPercent val="0"/>
          <c:showBubbleSize val="0"/>
        </c:dLbls>
        <c:gapWidth val="25"/>
        <c:overlap val="100"/>
        <c:axId val="189299712"/>
        <c:axId val="189369344"/>
      </c:barChart>
      <c:catAx>
        <c:axId val="189299712"/>
        <c:scaling>
          <c:orientation val="minMax"/>
        </c:scaling>
        <c:delete val="0"/>
        <c:axPos val="b"/>
        <c:numFmt formatCode="General" sourceLinked="0"/>
        <c:majorTickMark val="out"/>
        <c:minorTickMark val="none"/>
        <c:tickLblPos val="nextTo"/>
        <c:crossAx val="189369344"/>
        <c:crosses val="autoZero"/>
        <c:auto val="1"/>
        <c:lblAlgn val="ctr"/>
        <c:lblOffset val="100"/>
        <c:noMultiLvlLbl val="0"/>
      </c:catAx>
      <c:valAx>
        <c:axId val="189369344"/>
        <c:scaling>
          <c:orientation val="minMax"/>
        </c:scaling>
        <c:delete val="1"/>
        <c:axPos val="l"/>
        <c:numFmt formatCode="0%" sourceLinked="1"/>
        <c:majorTickMark val="out"/>
        <c:minorTickMark val="none"/>
        <c:tickLblPos val="nextTo"/>
        <c:crossAx val="18929971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Study.xlsx]4-1,2!PivotTable12</c:name>
    <c:fmtId val="4"/>
  </c:pivotSource>
  <c:chart>
    <c:title>
      <c:tx>
        <c:rich>
          <a:bodyPr/>
          <a:lstStyle/>
          <a:p>
            <a:pPr>
              <a:defRPr/>
            </a:pPr>
            <a:r>
              <a:rPr lang="en-US"/>
              <a:t>Contract Type</a:t>
            </a:r>
          </a:p>
        </c:rich>
      </c:tx>
      <c:overlay val="0"/>
    </c:title>
    <c:autoTitleDeleted val="0"/>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1"/>
        <c:ser>
          <c:idx val="0"/>
          <c:order val="0"/>
          <c:tx>
            <c:strRef>
              <c:f>'4-1,2'!$L$1</c:f>
              <c:strCache>
                <c:ptCount val="1"/>
                <c:pt idx="0">
                  <c:v>Total</c:v>
                </c:pt>
              </c:strCache>
            </c:strRef>
          </c:tx>
          <c:invertIfNegative val="0"/>
          <c:dLbls>
            <c:spPr>
              <a:noFill/>
              <a:ln>
                <a:noFill/>
              </a:ln>
              <a:effectLst/>
            </c:spPr>
            <c:txPr>
              <a:bodyPr/>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'4-1,2'!$K$2:$K$4</c:f>
              <c:strCache>
                <c:ptCount val="2"/>
                <c:pt idx="0">
                  <c:v>Cash loans</c:v>
                </c:pt>
                <c:pt idx="1">
                  <c:v>Revolving loans</c:v>
                </c:pt>
              </c:strCache>
            </c:strRef>
          </c:cat>
          <c:val>
            <c:numRef>
              <c:f>'4-1,2'!$L$2:$L$4</c:f>
              <c:numCache>
                <c:formatCode>General</c:formatCode>
                <c:ptCount val="2"/>
                <c:pt idx="0">
                  <c:v>45274</c:v>
                </c:pt>
                <c:pt idx="1">
                  <c:v>4722</c:v>
                </c:pt>
              </c:numCache>
            </c:numRef>
          </c:val>
          <c:extLst>
            <c:ext xmlns:c16="http://schemas.microsoft.com/office/drawing/2014/chart" uri="{C3380CC4-5D6E-409C-BE32-E72D297353CC}">
              <c16:uniqueId val="{00000000-BCE0-4E8F-89EE-47EB0A0DCC76}"/>
            </c:ext>
          </c:extLst>
        </c:ser>
        <c:dLbls>
          <c:showLegendKey val="0"/>
          <c:showVal val="0"/>
          <c:showCatName val="0"/>
          <c:showSerName val="0"/>
          <c:showPercent val="0"/>
          <c:showBubbleSize val="0"/>
        </c:dLbls>
        <c:gapWidth val="25"/>
        <c:axId val="165774464"/>
        <c:axId val="165776000"/>
      </c:barChart>
      <c:catAx>
        <c:axId val="165774464"/>
        <c:scaling>
          <c:orientation val="minMax"/>
        </c:scaling>
        <c:delete val="0"/>
        <c:axPos val="b"/>
        <c:numFmt formatCode="General" sourceLinked="0"/>
        <c:majorTickMark val="out"/>
        <c:minorTickMark val="none"/>
        <c:tickLblPos val="nextTo"/>
        <c:crossAx val="165776000"/>
        <c:crosses val="autoZero"/>
        <c:auto val="1"/>
        <c:lblAlgn val="ctr"/>
        <c:lblOffset val="100"/>
        <c:noMultiLvlLbl val="0"/>
      </c:catAx>
      <c:valAx>
        <c:axId val="165776000"/>
        <c:scaling>
          <c:orientation val="minMax"/>
        </c:scaling>
        <c:delete val="1"/>
        <c:axPos val="l"/>
        <c:numFmt formatCode="General" sourceLinked="1"/>
        <c:majorTickMark val="out"/>
        <c:minorTickMark val="none"/>
        <c:tickLblPos val="nextTo"/>
        <c:crossAx val="165774464"/>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Study.xlsx]4-1,2!PivotTable13</c:name>
    <c:fmtId val="5"/>
  </c:pivotSource>
  <c:chart>
    <c:title>
      <c:tx>
        <c:rich>
          <a:bodyPr/>
          <a:lstStyle/>
          <a:p>
            <a:pPr>
              <a:defRPr/>
            </a:pPr>
            <a:r>
              <a:rPr lang="en-IN" dirty="0"/>
              <a:t>Contract Type Segmented Target</a:t>
            </a:r>
          </a:p>
        </c:rich>
      </c:tx>
      <c:overlay val="0"/>
    </c:title>
    <c:autoTitleDeleted val="0"/>
    <c:pivotFmts>
      <c:pivotFmt>
        <c:idx val="0"/>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'4-1,2'!$O$1:$O$2</c:f>
              <c:strCache>
                <c:ptCount val="1"/>
                <c:pt idx="0">
                  <c:v>0</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'4-1,2'!$N$3:$N$5</c:f>
              <c:strCache>
                <c:ptCount val="2"/>
                <c:pt idx="0">
                  <c:v>Cash loans</c:v>
                </c:pt>
                <c:pt idx="1">
                  <c:v>Revolving loans</c:v>
                </c:pt>
              </c:strCache>
            </c:strRef>
          </c:cat>
          <c:val>
            <c:numRef>
              <c:f>'4-1,2'!$O$3:$O$5</c:f>
              <c:numCache>
                <c:formatCode>0.00%</c:formatCode>
                <c:ptCount val="2"/>
                <c:pt idx="0">
                  <c:v>0.91624331846092677</c:v>
                </c:pt>
                <c:pt idx="1">
                  <c:v>0.95044472681067349</c:v>
                </c:pt>
              </c:numCache>
            </c:numRef>
          </c:val>
          <c:extLst>
            <c:ext xmlns:c16="http://schemas.microsoft.com/office/drawing/2014/chart" uri="{C3380CC4-5D6E-409C-BE32-E72D297353CC}">
              <c16:uniqueId val="{00000000-7ABA-4C51-BC54-F15AF3149D44}"/>
            </c:ext>
          </c:extLst>
        </c:ser>
        <c:ser>
          <c:idx val="1"/>
          <c:order val="1"/>
          <c:tx>
            <c:strRef>
              <c:f>'4-1,2'!$P$1:$P$2</c:f>
              <c:strCache>
                <c:ptCount val="1"/>
                <c:pt idx="0">
                  <c:v>1</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'4-1,2'!$N$3:$N$5</c:f>
              <c:strCache>
                <c:ptCount val="2"/>
                <c:pt idx="0">
                  <c:v>Cash loans</c:v>
                </c:pt>
                <c:pt idx="1">
                  <c:v>Revolving loans</c:v>
                </c:pt>
              </c:strCache>
            </c:strRef>
          </c:cat>
          <c:val>
            <c:numRef>
              <c:f>'4-1,2'!$P$3:$P$5</c:f>
              <c:numCache>
                <c:formatCode>0.00%</c:formatCode>
                <c:ptCount val="2"/>
                <c:pt idx="0">
                  <c:v>8.3756681539073202E-2</c:v>
                </c:pt>
                <c:pt idx="1">
                  <c:v>4.9555273189326558E-2</c:v>
                </c:pt>
              </c:numCache>
            </c:numRef>
          </c:val>
          <c:extLst>
            <c:ext xmlns:c16="http://schemas.microsoft.com/office/drawing/2014/chart" uri="{C3380CC4-5D6E-409C-BE32-E72D297353CC}">
              <c16:uniqueId val="{00000001-7ABA-4C51-BC54-F15AF3149D44}"/>
            </c:ext>
          </c:extLst>
        </c:ser>
        <c:dLbls>
          <c:dLblPos val="ctr"/>
          <c:showLegendKey val="0"/>
          <c:showVal val="1"/>
          <c:showCatName val="0"/>
          <c:showSerName val="0"/>
          <c:showPercent val="0"/>
          <c:showBubbleSize val="0"/>
        </c:dLbls>
        <c:gapWidth val="25"/>
        <c:overlap val="100"/>
        <c:axId val="170096128"/>
        <c:axId val="170097664"/>
      </c:barChart>
      <c:catAx>
        <c:axId val="170096128"/>
        <c:scaling>
          <c:orientation val="minMax"/>
        </c:scaling>
        <c:delete val="0"/>
        <c:axPos val="b"/>
        <c:numFmt formatCode="General" sourceLinked="0"/>
        <c:majorTickMark val="out"/>
        <c:minorTickMark val="none"/>
        <c:tickLblPos val="nextTo"/>
        <c:crossAx val="170097664"/>
        <c:crosses val="autoZero"/>
        <c:auto val="1"/>
        <c:lblAlgn val="ctr"/>
        <c:lblOffset val="100"/>
        <c:noMultiLvlLbl val="0"/>
      </c:catAx>
      <c:valAx>
        <c:axId val="170097664"/>
        <c:scaling>
          <c:orientation val="minMax"/>
        </c:scaling>
        <c:delete val="1"/>
        <c:axPos val="l"/>
        <c:numFmt formatCode="0%" sourceLinked="1"/>
        <c:majorTickMark val="out"/>
        <c:minorTickMark val="none"/>
        <c:tickLblPos val="nextTo"/>
        <c:crossAx val="170096128"/>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Study.xlsx]4-1,2!PivotTable14</c:name>
    <c:fmtId val="5"/>
  </c:pivotSource>
  <c:chart>
    <c:title>
      <c:tx>
        <c:rich>
          <a:bodyPr/>
          <a:lstStyle/>
          <a:p>
            <a:pPr>
              <a:defRPr/>
            </a:pPr>
            <a:r>
              <a:rPr lang="en-US"/>
              <a:t>Income Type</a:t>
            </a:r>
          </a:p>
        </c:rich>
      </c:tx>
      <c:overlay val="0"/>
    </c:title>
    <c:autoTitleDeleted val="0"/>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1"/>
        <c:ser>
          <c:idx val="0"/>
          <c:order val="0"/>
          <c:tx>
            <c:strRef>
              <c:f>'4-1,2'!$L$24</c:f>
              <c:strCache>
                <c:ptCount val="1"/>
                <c:pt idx="0">
                  <c:v>Total</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'4-1,2'!$K$25:$K$33</c:f>
              <c:strCache>
                <c:ptCount val="8"/>
                <c:pt idx="0">
                  <c:v>Businessman</c:v>
                </c:pt>
                <c:pt idx="1">
                  <c:v>Commercial associate</c:v>
                </c:pt>
                <c:pt idx="2">
                  <c:v>Maternity leave</c:v>
                </c:pt>
                <c:pt idx="3">
                  <c:v>Pensioner</c:v>
                </c:pt>
                <c:pt idx="4">
                  <c:v>State servant</c:v>
                </c:pt>
                <c:pt idx="5">
                  <c:v>Student</c:v>
                </c:pt>
                <c:pt idx="6">
                  <c:v>Unemployed</c:v>
                </c:pt>
                <c:pt idx="7">
                  <c:v>Working</c:v>
                </c:pt>
              </c:strCache>
            </c:strRef>
          </c:cat>
          <c:val>
            <c:numRef>
              <c:f>'4-1,2'!$L$25:$L$33</c:f>
              <c:numCache>
                <c:formatCode>General</c:formatCode>
                <c:ptCount val="8"/>
                <c:pt idx="0">
                  <c:v>2</c:v>
                </c:pt>
                <c:pt idx="1">
                  <c:v>11541</c:v>
                </c:pt>
                <c:pt idx="2">
                  <c:v>1</c:v>
                </c:pt>
                <c:pt idx="3">
                  <c:v>8920</c:v>
                </c:pt>
                <c:pt idx="4">
                  <c:v>3512</c:v>
                </c:pt>
                <c:pt idx="5">
                  <c:v>5</c:v>
                </c:pt>
                <c:pt idx="6">
                  <c:v>6</c:v>
                </c:pt>
                <c:pt idx="7">
                  <c:v>26009</c:v>
                </c:pt>
              </c:numCache>
            </c:numRef>
          </c:val>
          <c:extLst>
            <c:ext xmlns:c16="http://schemas.microsoft.com/office/drawing/2014/chart" uri="{C3380CC4-5D6E-409C-BE32-E72D297353CC}">
              <c16:uniqueId val="{00000000-CA72-4B6E-BCBC-FCE6643221A8}"/>
            </c:ext>
          </c:extLst>
        </c:ser>
        <c:dLbls>
          <c:dLblPos val="outEnd"/>
          <c:showLegendKey val="0"/>
          <c:showVal val="1"/>
          <c:showCatName val="0"/>
          <c:showSerName val="0"/>
          <c:showPercent val="0"/>
          <c:showBubbleSize val="0"/>
        </c:dLbls>
        <c:gapWidth val="25"/>
        <c:axId val="182172288"/>
        <c:axId val="185344768"/>
      </c:barChart>
      <c:catAx>
        <c:axId val="182172288"/>
        <c:scaling>
          <c:orientation val="minMax"/>
        </c:scaling>
        <c:delete val="0"/>
        <c:axPos val="b"/>
        <c:numFmt formatCode="General" sourceLinked="0"/>
        <c:majorTickMark val="out"/>
        <c:minorTickMark val="none"/>
        <c:tickLblPos val="nextTo"/>
        <c:crossAx val="185344768"/>
        <c:crosses val="autoZero"/>
        <c:auto val="1"/>
        <c:lblAlgn val="ctr"/>
        <c:lblOffset val="100"/>
        <c:noMultiLvlLbl val="0"/>
      </c:catAx>
      <c:valAx>
        <c:axId val="185344768"/>
        <c:scaling>
          <c:orientation val="minMax"/>
        </c:scaling>
        <c:delete val="1"/>
        <c:axPos val="l"/>
        <c:numFmt formatCode="General" sourceLinked="1"/>
        <c:majorTickMark val="out"/>
        <c:minorTickMark val="none"/>
        <c:tickLblPos val="nextTo"/>
        <c:crossAx val="182172288"/>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Study.xlsx]4-1,2!PivotTable15</c:name>
    <c:fmtId val="5"/>
  </c:pivotSource>
  <c:chart>
    <c:title>
      <c:tx>
        <c:rich>
          <a:bodyPr/>
          <a:lstStyle/>
          <a:p>
            <a:pPr>
              <a:defRPr/>
            </a:pPr>
            <a:r>
              <a:rPr lang="en-IN" dirty="0"/>
              <a:t>Income Type Segmented Target</a:t>
            </a:r>
          </a:p>
        </c:rich>
      </c:tx>
      <c:overlay val="0"/>
    </c:title>
    <c:autoTitleDeleted val="0"/>
    <c:pivotFmts>
      <c:pivotFmt>
        <c:idx val="0"/>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'4-1,2'!$O$24:$O$25</c:f>
              <c:strCache>
                <c:ptCount val="1"/>
                <c:pt idx="0">
                  <c:v>0</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'4-1,2'!$N$26:$N$34</c:f>
              <c:strCache>
                <c:ptCount val="8"/>
                <c:pt idx="0">
                  <c:v>Businessman</c:v>
                </c:pt>
                <c:pt idx="1">
                  <c:v>Commercial associate</c:v>
                </c:pt>
                <c:pt idx="2">
                  <c:v>Maternity leave</c:v>
                </c:pt>
                <c:pt idx="3">
                  <c:v>Pensioner</c:v>
                </c:pt>
                <c:pt idx="4">
                  <c:v>State servant</c:v>
                </c:pt>
                <c:pt idx="5">
                  <c:v>Student</c:v>
                </c:pt>
                <c:pt idx="6">
                  <c:v>Unemployed</c:v>
                </c:pt>
                <c:pt idx="7">
                  <c:v>Working</c:v>
                </c:pt>
              </c:strCache>
            </c:strRef>
          </c:cat>
          <c:val>
            <c:numRef>
              <c:f>'4-1,2'!$O$26:$O$34</c:f>
              <c:numCache>
                <c:formatCode>0.00%</c:formatCode>
                <c:ptCount val="8"/>
                <c:pt idx="0">
                  <c:v>1</c:v>
                </c:pt>
                <c:pt idx="1">
                  <c:v>0.92513646997660515</c:v>
                </c:pt>
                <c:pt idx="2">
                  <c:v>1</c:v>
                </c:pt>
                <c:pt idx="3">
                  <c:v>0.94383408071748875</c:v>
                </c:pt>
                <c:pt idx="4">
                  <c:v>0.943621867881549</c:v>
                </c:pt>
                <c:pt idx="5">
                  <c:v>1</c:v>
                </c:pt>
                <c:pt idx="6">
                  <c:v>0.66666666666666663</c:v>
                </c:pt>
                <c:pt idx="7">
                  <c:v>0.90537890730131876</c:v>
                </c:pt>
              </c:numCache>
            </c:numRef>
          </c:val>
          <c:extLst>
            <c:ext xmlns:c16="http://schemas.microsoft.com/office/drawing/2014/chart" uri="{C3380CC4-5D6E-409C-BE32-E72D297353CC}">
              <c16:uniqueId val="{00000000-0517-4272-93C7-C46812DBA8BE}"/>
            </c:ext>
          </c:extLst>
        </c:ser>
        <c:ser>
          <c:idx val="1"/>
          <c:order val="1"/>
          <c:tx>
            <c:strRef>
              <c:f>'4-1,2'!$P$24:$P$25</c:f>
              <c:strCache>
                <c:ptCount val="1"/>
                <c:pt idx="0">
                  <c:v>1</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'4-1,2'!$N$26:$N$34</c:f>
              <c:strCache>
                <c:ptCount val="8"/>
                <c:pt idx="0">
                  <c:v>Businessman</c:v>
                </c:pt>
                <c:pt idx="1">
                  <c:v>Commercial associate</c:v>
                </c:pt>
                <c:pt idx="2">
                  <c:v>Maternity leave</c:v>
                </c:pt>
                <c:pt idx="3">
                  <c:v>Pensioner</c:v>
                </c:pt>
                <c:pt idx="4">
                  <c:v>State servant</c:v>
                </c:pt>
                <c:pt idx="5">
                  <c:v>Student</c:v>
                </c:pt>
                <c:pt idx="6">
                  <c:v>Unemployed</c:v>
                </c:pt>
                <c:pt idx="7">
                  <c:v>Working</c:v>
                </c:pt>
              </c:strCache>
            </c:strRef>
          </c:cat>
          <c:val>
            <c:numRef>
              <c:f>'4-1,2'!$P$26:$P$34</c:f>
              <c:numCache>
                <c:formatCode>0.00%</c:formatCode>
                <c:ptCount val="8"/>
                <c:pt idx="0">
                  <c:v>0</c:v>
                </c:pt>
                <c:pt idx="1">
                  <c:v>7.4863530023394853E-2</c:v>
                </c:pt>
                <c:pt idx="2">
                  <c:v>0</c:v>
                </c:pt>
                <c:pt idx="3">
                  <c:v>5.6165919282511211E-2</c:v>
                </c:pt>
                <c:pt idx="4">
                  <c:v>5.6378132118451024E-2</c:v>
                </c:pt>
                <c:pt idx="5">
                  <c:v>0</c:v>
                </c:pt>
                <c:pt idx="6">
                  <c:v>0.33333333333333331</c:v>
                </c:pt>
                <c:pt idx="7">
                  <c:v>9.4621092698681228E-2</c:v>
                </c:pt>
              </c:numCache>
            </c:numRef>
          </c:val>
          <c:extLst>
            <c:ext xmlns:c16="http://schemas.microsoft.com/office/drawing/2014/chart" uri="{C3380CC4-5D6E-409C-BE32-E72D297353CC}">
              <c16:uniqueId val="{00000001-0517-4272-93C7-C46812DBA8BE}"/>
            </c:ext>
          </c:extLst>
        </c:ser>
        <c:dLbls>
          <c:dLblPos val="ctr"/>
          <c:showLegendKey val="0"/>
          <c:showVal val="1"/>
          <c:showCatName val="0"/>
          <c:showSerName val="0"/>
          <c:showPercent val="0"/>
          <c:showBubbleSize val="0"/>
        </c:dLbls>
        <c:gapWidth val="25"/>
        <c:overlap val="100"/>
        <c:axId val="215479040"/>
        <c:axId val="215480960"/>
      </c:barChart>
      <c:catAx>
        <c:axId val="215479040"/>
        <c:scaling>
          <c:orientation val="minMax"/>
        </c:scaling>
        <c:delete val="0"/>
        <c:axPos val="b"/>
        <c:numFmt formatCode="General" sourceLinked="0"/>
        <c:majorTickMark val="out"/>
        <c:minorTickMark val="none"/>
        <c:tickLblPos val="nextTo"/>
        <c:crossAx val="215480960"/>
        <c:crosses val="autoZero"/>
        <c:auto val="1"/>
        <c:lblAlgn val="ctr"/>
        <c:lblOffset val="100"/>
        <c:noMultiLvlLbl val="0"/>
      </c:catAx>
      <c:valAx>
        <c:axId val="215480960"/>
        <c:scaling>
          <c:orientation val="minMax"/>
        </c:scaling>
        <c:delete val="1"/>
        <c:axPos val="l"/>
        <c:numFmt formatCode="0.00%" sourceLinked="1"/>
        <c:majorTickMark val="out"/>
        <c:minorTickMark val="none"/>
        <c:tickLblPos val="nextTo"/>
        <c:crossAx val="215479040"/>
        <c:crosses val="autoZero"/>
        <c:crossBetween val="between"/>
      </c:valAx>
    </c:plotArea>
    <c:legend>
      <c:legendPos val="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Study.xlsx]4-1,2!PivotTable18</c:name>
    <c:fmtId val="6"/>
  </c:pivotSource>
  <c:chart>
    <c:title>
      <c:tx>
        <c:rich>
          <a:bodyPr/>
          <a:lstStyle/>
          <a:p>
            <a:pPr>
              <a:defRPr/>
            </a:pPr>
            <a:r>
              <a:rPr lang="en-US"/>
              <a:t>Education</a:t>
            </a:r>
          </a:p>
        </c:rich>
      </c:tx>
      <c:overlay val="0"/>
    </c:title>
    <c:autoTitleDeleted val="0"/>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'4-1,2'!$L$57</c:f>
              <c:strCache>
                <c:ptCount val="1"/>
                <c:pt idx="0">
                  <c:v>Total</c:v>
                </c:pt>
              </c:strCache>
            </c:strRef>
          </c:tx>
          <c:invertIfNegative val="0"/>
          <c:dLbls>
            <c:spPr>
              <a:noFill/>
              <a:ln>
                <a:noFill/>
              </a:ln>
              <a:effectLst/>
            </c:spPr>
            <c:txPr>
              <a:bodyPr/>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'4-1,2'!$K$58:$K$63</c:f>
              <c:strCache>
                <c:ptCount val="5"/>
                <c:pt idx="0">
                  <c:v>Academic degree</c:v>
                </c:pt>
                <c:pt idx="1">
                  <c:v>Higher education</c:v>
                </c:pt>
                <c:pt idx="2">
                  <c:v>Incomplete higher</c:v>
                </c:pt>
                <c:pt idx="3">
                  <c:v>Lower secondary</c:v>
                </c:pt>
                <c:pt idx="4">
                  <c:v>Secondary / secondary special</c:v>
                </c:pt>
              </c:strCache>
            </c:strRef>
          </c:cat>
          <c:val>
            <c:numRef>
              <c:f>'4-1,2'!$L$58:$L$63</c:f>
              <c:numCache>
                <c:formatCode>General</c:formatCode>
                <c:ptCount val="5"/>
                <c:pt idx="0">
                  <c:v>20</c:v>
                </c:pt>
                <c:pt idx="1">
                  <c:v>12167</c:v>
                </c:pt>
                <c:pt idx="2">
                  <c:v>1618</c:v>
                </c:pt>
                <c:pt idx="3">
                  <c:v>619</c:v>
                </c:pt>
                <c:pt idx="4">
                  <c:v>35572</c:v>
                </c:pt>
              </c:numCache>
            </c:numRef>
          </c:val>
          <c:extLst>
            <c:ext xmlns:c16="http://schemas.microsoft.com/office/drawing/2014/chart" uri="{C3380CC4-5D6E-409C-BE32-E72D297353CC}">
              <c16:uniqueId val="{00000000-1D20-4280-B75A-2FB2FFB2625A}"/>
            </c:ext>
          </c:extLst>
        </c:ser>
        <c:dLbls>
          <c:showLegendKey val="0"/>
          <c:showVal val="0"/>
          <c:showCatName val="0"/>
          <c:showSerName val="0"/>
          <c:showPercent val="0"/>
          <c:showBubbleSize val="0"/>
        </c:dLbls>
        <c:gapWidth val="25"/>
        <c:axId val="170129664"/>
        <c:axId val="171739776"/>
      </c:barChart>
      <c:catAx>
        <c:axId val="170129664"/>
        <c:scaling>
          <c:orientation val="minMax"/>
        </c:scaling>
        <c:delete val="0"/>
        <c:axPos val="b"/>
        <c:numFmt formatCode="General" sourceLinked="0"/>
        <c:majorTickMark val="out"/>
        <c:minorTickMark val="none"/>
        <c:tickLblPos val="nextTo"/>
        <c:crossAx val="171739776"/>
        <c:crosses val="autoZero"/>
        <c:auto val="1"/>
        <c:lblAlgn val="ctr"/>
        <c:lblOffset val="100"/>
        <c:noMultiLvlLbl val="0"/>
      </c:catAx>
      <c:valAx>
        <c:axId val="171739776"/>
        <c:scaling>
          <c:orientation val="minMax"/>
        </c:scaling>
        <c:delete val="1"/>
        <c:axPos val="l"/>
        <c:numFmt formatCode="General" sourceLinked="1"/>
        <c:majorTickMark val="out"/>
        <c:minorTickMark val="none"/>
        <c:tickLblPos val="nextTo"/>
        <c:crossAx val="170129664"/>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Study.xlsx]4-1,2!PivotTable19</c:name>
    <c:fmtId val="9"/>
  </c:pivotSource>
  <c:chart>
    <c:title>
      <c:tx>
        <c:rich>
          <a:bodyPr/>
          <a:lstStyle/>
          <a:p>
            <a:pPr>
              <a:defRPr sz="1600"/>
            </a:pPr>
            <a:r>
              <a:rPr lang="en-IN" sz="1600"/>
              <a:t>Education Segmented Target</a:t>
            </a:r>
          </a:p>
        </c:rich>
      </c:tx>
      <c:overlay val="0"/>
    </c:title>
    <c:autoTitleDeleted val="0"/>
    <c:pivotFmts>
      <c:pivotFmt>
        <c:idx val="0"/>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'4-1,2'!$O$57:$O$58</c:f>
              <c:strCache>
                <c:ptCount val="1"/>
                <c:pt idx="0">
                  <c:v>0</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'4-1,2'!$N$59:$N$64</c:f>
              <c:strCache>
                <c:ptCount val="5"/>
                <c:pt idx="0">
                  <c:v>Academic degree</c:v>
                </c:pt>
                <c:pt idx="1">
                  <c:v>Higher education</c:v>
                </c:pt>
                <c:pt idx="2">
                  <c:v>Incomplete higher</c:v>
                </c:pt>
                <c:pt idx="3">
                  <c:v>Lower secondary</c:v>
                </c:pt>
                <c:pt idx="4">
                  <c:v>Secondary / secondary special</c:v>
                </c:pt>
              </c:strCache>
            </c:strRef>
          </c:cat>
          <c:val>
            <c:numRef>
              <c:f>'4-1,2'!$O$59:$O$64</c:f>
              <c:numCache>
                <c:formatCode>0.00%</c:formatCode>
                <c:ptCount val="5"/>
                <c:pt idx="0">
                  <c:v>1</c:v>
                </c:pt>
                <c:pt idx="1">
                  <c:v>0.95019314539327693</c:v>
                </c:pt>
                <c:pt idx="2">
                  <c:v>0.91470951792336219</c:v>
                </c:pt>
                <c:pt idx="3">
                  <c:v>0.88206785137318255</c:v>
                </c:pt>
                <c:pt idx="4">
                  <c:v>0.90978859777352972</c:v>
                </c:pt>
              </c:numCache>
            </c:numRef>
          </c:val>
          <c:extLst>
            <c:ext xmlns:c16="http://schemas.microsoft.com/office/drawing/2014/chart" uri="{C3380CC4-5D6E-409C-BE32-E72D297353CC}">
              <c16:uniqueId val="{00000000-D3E8-4CFA-953F-95B176BC974D}"/>
            </c:ext>
          </c:extLst>
        </c:ser>
        <c:ser>
          <c:idx val="1"/>
          <c:order val="1"/>
          <c:tx>
            <c:strRef>
              <c:f>'4-1,2'!$P$57:$P$58</c:f>
              <c:strCache>
                <c:ptCount val="1"/>
                <c:pt idx="0">
                  <c:v>1</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'4-1,2'!$N$59:$N$64</c:f>
              <c:strCache>
                <c:ptCount val="5"/>
                <c:pt idx="0">
                  <c:v>Academic degree</c:v>
                </c:pt>
                <c:pt idx="1">
                  <c:v>Higher education</c:v>
                </c:pt>
                <c:pt idx="2">
                  <c:v>Incomplete higher</c:v>
                </c:pt>
                <c:pt idx="3">
                  <c:v>Lower secondary</c:v>
                </c:pt>
                <c:pt idx="4">
                  <c:v>Secondary / secondary special</c:v>
                </c:pt>
              </c:strCache>
            </c:strRef>
          </c:cat>
          <c:val>
            <c:numRef>
              <c:f>'4-1,2'!$P$59:$P$64</c:f>
              <c:numCache>
                <c:formatCode>0.00%</c:formatCode>
                <c:ptCount val="5"/>
                <c:pt idx="0">
                  <c:v>0</c:v>
                </c:pt>
                <c:pt idx="1">
                  <c:v>4.9806854606723107E-2</c:v>
                </c:pt>
                <c:pt idx="2">
                  <c:v>8.5290482076637822E-2</c:v>
                </c:pt>
                <c:pt idx="3">
                  <c:v>0.11793214862681745</c:v>
                </c:pt>
                <c:pt idx="4">
                  <c:v>9.0211402226470255E-2</c:v>
                </c:pt>
              </c:numCache>
            </c:numRef>
          </c:val>
          <c:extLst>
            <c:ext xmlns:c16="http://schemas.microsoft.com/office/drawing/2014/chart" uri="{C3380CC4-5D6E-409C-BE32-E72D297353CC}">
              <c16:uniqueId val="{00000001-D3E8-4CFA-953F-95B176BC974D}"/>
            </c:ext>
          </c:extLst>
        </c:ser>
        <c:dLbls>
          <c:dLblPos val="ctr"/>
          <c:showLegendKey val="0"/>
          <c:showVal val="1"/>
          <c:showCatName val="0"/>
          <c:showSerName val="0"/>
          <c:showPercent val="0"/>
          <c:showBubbleSize val="0"/>
        </c:dLbls>
        <c:gapWidth val="25"/>
        <c:overlap val="100"/>
        <c:axId val="185566720"/>
        <c:axId val="185739136"/>
      </c:barChart>
      <c:catAx>
        <c:axId val="185566720"/>
        <c:scaling>
          <c:orientation val="minMax"/>
        </c:scaling>
        <c:delete val="0"/>
        <c:axPos val="b"/>
        <c:numFmt formatCode="General" sourceLinked="0"/>
        <c:majorTickMark val="out"/>
        <c:minorTickMark val="none"/>
        <c:tickLblPos val="nextTo"/>
        <c:crossAx val="185739136"/>
        <c:crosses val="autoZero"/>
        <c:auto val="1"/>
        <c:lblAlgn val="ctr"/>
        <c:lblOffset val="100"/>
        <c:noMultiLvlLbl val="0"/>
      </c:catAx>
      <c:valAx>
        <c:axId val="185739136"/>
        <c:scaling>
          <c:orientation val="minMax"/>
        </c:scaling>
        <c:delete val="1"/>
        <c:axPos val="l"/>
        <c:numFmt formatCode="0%" sourceLinked="1"/>
        <c:majorTickMark val="out"/>
        <c:minorTickMark val="none"/>
        <c:tickLblPos val="nextTo"/>
        <c:crossAx val="18556672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Study.xlsx]4-1,2!PivotTable16</c:name>
    <c:fmtId val="5"/>
  </c:pivotSource>
  <c:chart>
    <c:title>
      <c:tx>
        <c:rich>
          <a:bodyPr/>
          <a:lstStyle/>
          <a:p>
            <a:pPr>
              <a:defRPr/>
            </a:pPr>
            <a:r>
              <a:rPr lang="en-US"/>
              <a:t>Children Count</a:t>
            </a:r>
          </a:p>
        </c:rich>
      </c:tx>
      <c:overlay val="0"/>
    </c:title>
    <c:autoTitleDeleted val="0"/>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'4-1,2'!$B$49</c:f>
              <c:strCache>
                <c:ptCount val="1"/>
                <c:pt idx="0">
                  <c:v>Total</c:v>
                </c:pt>
              </c:strCache>
            </c:strRef>
          </c:tx>
          <c:invertIfNegative val="0"/>
          <c:dLbls>
            <c:spPr>
              <a:noFill/>
              <a:ln>
                <a:noFill/>
              </a:ln>
              <a:effectLst/>
            </c:spPr>
            <c:txPr>
              <a:bodyPr/>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'4-1,2'!$A$50:$A$61</c:f>
              <c:strCache>
                <c:ptCount val="11"/>
                <c:pt idx="0">
                  <c:v>0</c:v>
                </c:pt>
                <c:pt idx="1">
                  <c:v>1</c:v>
                </c:pt>
                <c:pt idx="2">
                  <c:v>2</c:v>
                </c:pt>
                <c:pt idx="3">
                  <c:v>3</c:v>
                </c:pt>
                <c:pt idx="4">
                  <c:v>4</c:v>
                </c:pt>
                <c:pt idx="5">
                  <c:v>5</c:v>
                </c:pt>
                <c:pt idx="6">
                  <c:v>6</c:v>
                </c:pt>
                <c:pt idx="7">
                  <c:v>7</c:v>
                </c:pt>
                <c:pt idx="8">
                  <c:v>8</c:v>
                </c:pt>
                <c:pt idx="9">
                  <c:v>9</c:v>
                </c:pt>
                <c:pt idx="10">
                  <c:v>11</c:v>
                </c:pt>
              </c:strCache>
            </c:strRef>
          </c:cat>
          <c:val>
            <c:numRef>
              <c:f>'4-1,2'!$B$50:$B$61</c:f>
              <c:numCache>
                <c:formatCode>General</c:formatCode>
                <c:ptCount val="11"/>
                <c:pt idx="0">
                  <c:v>34913</c:v>
                </c:pt>
                <c:pt idx="1">
                  <c:v>10041</c:v>
                </c:pt>
                <c:pt idx="2">
                  <c:v>4319</c:v>
                </c:pt>
                <c:pt idx="3">
                  <c:v>626</c:v>
                </c:pt>
                <c:pt idx="4">
                  <c:v>73</c:v>
                </c:pt>
                <c:pt idx="5">
                  <c:v>13</c:v>
                </c:pt>
                <c:pt idx="6">
                  <c:v>6</c:v>
                </c:pt>
                <c:pt idx="7">
                  <c:v>2</c:v>
                </c:pt>
                <c:pt idx="8">
                  <c:v>1</c:v>
                </c:pt>
                <c:pt idx="9">
                  <c:v>1</c:v>
                </c:pt>
                <c:pt idx="10">
                  <c:v>1</c:v>
                </c:pt>
              </c:numCache>
            </c:numRef>
          </c:val>
          <c:extLst>
            <c:ext xmlns:c16="http://schemas.microsoft.com/office/drawing/2014/chart" uri="{C3380CC4-5D6E-409C-BE32-E72D297353CC}">
              <c16:uniqueId val="{00000000-500B-4B80-B49B-B3422AE18F83}"/>
            </c:ext>
          </c:extLst>
        </c:ser>
        <c:dLbls>
          <c:showLegendKey val="0"/>
          <c:showVal val="0"/>
          <c:showCatName val="0"/>
          <c:showSerName val="0"/>
          <c:showPercent val="0"/>
          <c:showBubbleSize val="0"/>
        </c:dLbls>
        <c:gapWidth val="25"/>
        <c:axId val="248778752"/>
        <c:axId val="248781824"/>
      </c:barChart>
      <c:catAx>
        <c:axId val="248778752"/>
        <c:scaling>
          <c:orientation val="minMax"/>
        </c:scaling>
        <c:delete val="0"/>
        <c:axPos val="b"/>
        <c:numFmt formatCode="General" sourceLinked="0"/>
        <c:majorTickMark val="out"/>
        <c:minorTickMark val="none"/>
        <c:tickLblPos val="nextTo"/>
        <c:crossAx val="248781824"/>
        <c:crosses val="autoZero"/>
        <c:auto val="1"/>
        <c:lblAlgn val="ctr"/>
        <c:lblOffset val="100"/>
        <c:noMultiLvlLbl val="0"/>
      </c:catAx>
      <c:valAx>
        <c:axId val="248781824"/>
        <c:scaling>
          <c:orientation val="minMax"/>
        </c:scaling>
        <c:delete val="1"/>
        <c:axPos val="l"/>
        <c:numFmt formatCode="General" sourceLinked="1"/>
        <c:majorTickMark val="out"/>
        <c:minorTickMark val="none"/>
        <c:tickLblPos val="nextTo"/>
        <c:crossAx val="248778752"/>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Study.xlsx]4-1,2!PivotTable17</c:name>
    <c:fmtId val="5"/>
  </c:pivotSource>
  <c:chart>
    <c:title>
      <c:tx>
        <c:rich>
          <a:bodyPr/>
          <a:lstStyle/>
          <a:p>
            <a:pPr>
              <a:defRPr/>
            </a:pPr>
            <a:r>
              <a:rPr lang="en-IN" dirty="0"/>
              <a:t>Children</a:t>
            </a:r>
            <a:r>
              <a:rPr lang="en-IN" baseline="0" dirty="0"/>
              <a:t> Segmented Target</a:t>
            </a:r>
            <a:endParaRPr lang="en-IN" dirty="0"/>
          </a:p>
        </c:rich>
      </c:tx>
      <c:overlay val="0"/>
    </c:title>
    <c:autoTitleDeleted val="0"/>
    <c:pivotFmts>
      <c:pivotFmt>
        <c:idx val="0"/>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'4-1,2'!$F$49:$F$50</c:f>
              <c:strCache>
                <c:ptCount val="1"/>
                <c:pt idx="0">
                  <c:v>0</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'4-1,2'!$E$51:$E$62</c:f>
              <c:strCache>
                <c:ptCount val="11"/>
                <c:pt idx="0">
                  <c:v>0</c:v>
                </c:pt>
                <c:pt idx="1">
                  <c:v>1</c:v>
                </c:pt>
                <c:pt idx="2">
                  <c:v>2</c:v>
                </c:pt>
                <c:pt idx="3">
                  <c:v>3</c:v>
                </c:pt>
                <c:pt idx="4">
                  <c:v>4</c:v>
                </c:pt>
                <c:pt idx="5">
                  <c:v>5</c:v>
                </c:pt>
                <c:pt idx="6">
                  <c:v>6</c:v>
                </c:pt>
                <c:pt idx="7">
                  <c:v>7</c:v>
                </c:pt>
                <c:pt idx="8">
                  <c:v>8</c:v>
                </c:pt>
                <c:pt idx="9">
                  <c:v>9</c:v>
                </c:pt>
                <c:pt idx="10">
                  <c:v>11</c:v>
                </c:pt>
              </c:strCache>
            </c:strRef>
          </c:cat>
          <c:val>
            <c:numRef>
              <c:f>'4-1,2'!$F$51:$F$62</c:f>
              <c:numCache>
                <c:formatCode>0%</c:formatCode>
                <c:ptCount val="11"/>
                <c:pt idx="0">
                  <c:v>0.92426889697247439</c:v>
                </c:pt>
                <c:pt idx="1">
                  <c:v>0.90807688477243298</c:v>
                </c:pt>
                <c:pt idx="2">
                  <c:v>0.9110905302153276</c:v>
                </c:pt>
                <c:pt idx="3">
                  <c:v>0.91054313099041528</c:v>
                </c:pt>
                <c:pt idx="4">
                  <c:v>0.80821917808219179</c:v>
                </c:pt>
                <c:pt idx="5">
                  <c:v>0.76923076923076927</c:v>
                </c:pt>
                <c:pt idx="6">
                  <c:v>1</c:v>
                </c:pt>
                <c:pt idx="7">
                  <c:v>1</c:v>
                </c:pt>
                <c:pt idx="8">
                  <c:v>1</c:v>
                </c:pt>
                <c:pt idx="9">
                  <c:v>0</c:v>
                </c:pt>
                <c:pt idx="10">
                  <c:v>0</c:v>
                </c:pt>
              </c:numCache>
            </c:numRef>
          </c:val>
          <c:extLst>
            <c:ext xmlns:c16="http://schemas.microsoft.com/office/drawing/2014/chart" uri="{C3380CC4-5D6E-409C-BE32-E72D297353CC}">
              <c16:uniqueId val="{00000000-FA5E-4BFA-9A62-17FE976D60C5}"/>
            </c:ext>
          </c:extLst>
        </c:ser>
        <c:ser>
          <c:idx val="1"/>
          <c:order val="1"/>
          <c:tx>
            <c:strRef>
              <c:f>'4-1,2'!$G$49:$G$50</c:f>
              <c:strCache>
                <c:ptCount val="1"/>
                <c:pt idx="0">
                  <c:v>1</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'4-1,2'!$E$51:$E$62</c:f>
              <c:strCache>
                <c:ptCount val="11"/>
                <c:pt idx="0">
                  <c:v>0</c:v>
                </c:pt>
                <c:pt idx="1">
                  <c:v>1</c:v>
                </c:pt>
                <c:pt idx="2">
                  <c:v>2</c:v>
                </c:pt>
                <c:pt idx="3">
                  <c:v>3</c:v>
                </c:pt>
                <c:pt idx="4">
                  <c:v>4</c:v>
                </c:pt>
                <c:pt idx="5">
                  <c:v>5</c:v>
                </c:pt>
                <c:pt idx="6">
                  <c:v>6</c:v>
                </c:pt>
                <c:pt idx="7">
                  <c:v>7</c:v>
                </c:pt>
                <c:pt idx="8">
                  <c:v>8</c:v>
                </c:pt>
                <c:pt idx="9">
                  <c:v>9</c:v>
                </c:pt>
                <c:pt idx="10">
                  <c:v>11</c:v>
                </c:pt>
              </c:strCache>
            </c:strRef>
          </c:cat>
          <c:val>
            <c:numRef>
              <c:f>'4-1,2'!$G$51:$G$62</c:f>
              <c:numCache>
                <c:formatCode>0%</c:formatCode>
                <c:ptCount val="11"/>
                <c:pt idx="0">
                  <c:v>7.5731103027525559E-2</c:v>
                </c:pt>
                <c:pt idx="1">
                  <c:v>9.1923115227566979E-2</c:v>
                </c:pt>
                <c:pt idx="2">
                  <c:v>8.8909469784672374E-2</c:v>
                </c:pt>
                <c:pt idx="3">
                  <c:v>8.9456869009584661E-2</c:v>
                </c:pt>
                <c:pt idx="4">
                  <c:v>0.19178082191780821</c:v>
                </c:pt>
                <c:pt idx="5">
                  <c:v>0.23076923076923078</c:v>
                </c:pt>
                <c:pt idx="6">
                  <c:v>0</c:v>
                </c:pt>
                <c:pt idx="7">
                  <c:v>0</c:v>
                </c:pt>
                <c:pt idx="8">
                  <c:v>0</c:v>
                </c:pt>
                <c:pt idx="9">
                  <c:v>1</c:v>
                </c:pt>
                <c:pt idx="10">
                  <c:v>1</c:v>
                </c:pt>
              </c:numCache>
            </c:numRef>
          </c:val>
          <c:extLst>
            <c:ext xmlns:c16="http://schemas.microsoft.com/office/drawing/2014/chart" uri="{C3380CC4-5D6E-409C-BE32-E72D297353CC}">
              <c16:uniqueId val="{00000001-FA5E-4BFA-9A62-17FE976D60C5}"/>
            </c:ext>
          </c:extLst>
        </c:ser>
        <c:dLbls>
          <c:dLblPos val="ctr"/>
          <c:showLegendKey val="0"/>
          <c:showVal val="1"/>
          <c:showCatName val="0"/>
          <c:showSerName val="0"/>
          <c:showPercent val="0"/>
          <c:showBubbleSize val="0"/>
        </c:dLbls>
        <c:gapWidth val="25"/>
        <c:overlap val="100"/>
        <c:axId val="249596160"/>
        <c:axId val="249625216"/>
      </c:barChart>
      <c:catAx>
        <c:axId val="249596160"/>
        <c:scaling>
          <c:orientation val="minMax"/>
        </c:scaling>
        <c:delete val="0"/>
        <c:axPos val="b"/>
        <c:numFmt formatCode="General" sourceLinked="0"/>
        <c:majorTickMark val="out"/>
        <c:minorTickMark val="none"/>
        <c:tickLblPos val="nextTo"/>
        <c:crossAx val="249625216"/>
        <c:crosses val="autoZero"/>
        <c:auto val="1"/>
        <c:lblAlgn val="ctr"/>
        <c:lblOffset val="100"/>
        <c:noMultiLvlLbl val="0"/>
      </c:catAx>
      <c:valAx>
        <c:axId val="249625216"/>
        <c:scaling>
          <c:orientation val="minMax"/>
        </c:scaling>
        <c:delete val="1"/>
        <c:axPos val="l"/>
        <c:numFmt formatCode="0%" sourceLinked="1"/>
        <c:majorTickMark val="out"/>
        <c:minorTickMark val="none"/>
        <c:tickLblPos val="nextTo"/>
        <c:crossAx val="249596160"/>
        <c:crosses val="autoZero"/>
        <c:crossBetween val="between"/>
      </c:valAx>
    </c:plotArea>
    <c:legend>
      <c:legendPos val="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Study.xlsx]3!PivotTable1</c:name>
    <c:fmtId val="3"/>
  </c:pivotSource>
  <c:chart>
    <c:title>
      <c:tx>
        <c:rich>
          <a:bodyPr/>
          <a:lstStyle/>
          <a:p>
            <a:pPr>
              <a:defRPr/>
            </a:pPr>
            <a:r>
              <a:rPr lang="en-IN"/>
              <a:t>Target Breakup</a:t>
            </a:r>
          </a:p>
        </c:rich>
      </c:tx>
      <c:overlay val="0"/>
    </c:title>
    <c:autoTitleDeleted val="0"/>
    <c:pivotFmts>
      <c:pivotFmt>
        <c:idx val="0"/>
        <c:marker>
          <c:symbol val="none"/>
        </c:marker>
        <c:dLbl>
          <c:idx val="0"/>
          <c:spPr/>
          <c:txPr>
            <a:bodyPr/>
            <a:lstStyle/>
            <a:p>
              <a:pPr>
                <a:defRPr b="1"/>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extLst>
        </c:dLbl>
      </c:pivotFmt>
      <c:pivotFmt>
        <c:idx val="1"/>
        <c:marker>
          <c:symbol val="none"/>
        </c:marker>
        <c:dLbl>
          <c:idx val="0"/>
          <c:spPr/>
          <c:txPr>
            <a:bodyPr/>
            <a:lstStyle/>
            <a:p>
              <a:pPr>
                <a:defRPr b="1"/>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extLst>
        </c:dLbl>
      </c:pivotFmt>
      <c:pivotFmt>
        <c:idx val="2"/>
        <c:marker>
          <c:symbol val="none"/>
        </c:marker>
        <c:dLbl>
          <c:idx val="0"/>
          <c:spPr/>
          <c:txPr>
            <a:bodyPr/>
            <a:lstStyle/>
            <a:p>
              <a:pPr>
                <a:defRPr b="1"/>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extLst>
        </c:dLbl>
      </c:pivotFmt>
    </c:pivotFmts>
    <c:plotArea>
      <c:layout/>
      <c:pieChart>
        <c:varyColors val="1"/>
        <c:ser>
          <c:idx val="0"/>
          <c:order val="0"/>
          <c:tx>
            <c:strRef>
              <c:f>'3'!$B$1</c:f>
              <c:strCache>
                <c:ptCount val="1"/>
                <c:pt idx="0">
                  <c:v>Total</c:v>
                </c:pt>
              </c:strCache>
            </c:strRef>
          </c:tx>
          <c:dLbls>
            <c:spPr>
              <a:noFill/>
              <a:ln>
                <a:noFill/>
              </a:ln>
              <a:effectLst/>
            </c:spPr>
            <c:txPr>
              <a:bodyPr/>
              <a:lstStyle/>
              <a:p>
                <a:pPr>
                  <a:defRPr b="1"/>
                </a:pPr>
                <a:endParaRPr lang="en-US"/>
              </a:p>
            </c:txPr>
            <c:dLblPos val="bestFit"/>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'3'!$A$2:$A$4</c:f>
              <c:strCache>
                <c:ptCount val="2"/>
                <c:pt idx="0">
                  <c:v>0</c:v>
                </c:pt>
                <c:pt idx="1">
                  <c:v>1</c:v>
                </c:pt>
              </c:strCache>
            </c:strRef>
          </c:cat>
          <c:val>
            <c:numRef>
              <c:f>'3'!$B$2:$B$4</c:f>
              <c:numCache>
                <c:formatCode>General</c:formatCode>
                <c:ptCount val="2"/>
                <c:pt idx="0">
                  <c:v>45970</c:v>
                </c:pt>
                <c:pt idx="1">
                  <c:v>4026</c:v>
                </c:pt>
              </c:numCache>
            </c:numRef>
          </c:val>
          <c:extLst>
            <c:ext xmlns:c16="http://schemas.microsoft.com/office/drawing/2014/chart" uri="{C3380CC4-5D6E-409C-BE32-E72D297353CC}">
              <c16:uniqueId val="{00000000-871B-41A1-8DA7-C3E3A474F3B6}"/>
            </c:ext>
          </c:extLst>
        </c:ser>
        <c:dLbls>
          <c:showLegendKey val="0"/>
          <c:showVal val="0"/>
          <c:showCatName val="0"/>
          <c:showSerName val="0"/>
          <c:showPercent val="1"/>
          <c:showBubbleSize val="0"/>
          <c:showLeaderLines val="1"/>
        </c:dLbls>
        <c:firstSliceAng val="70"/>
      </c:pieChart>
    </c:plotArea>
    <c:legend>
      <c:legendPos val="tr"/>
      <c:overlay val="1"/>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Study.xlsx]4-1,2!PivotTable20</c:name>
    <c:fmtId val="7"/>
  </c:pivotSource>
  <c:chart>
    <c:title>
      <c:tx>
        <c:rich>
          <a:bodyPr/>
          <a:lstStyle/>
          <a:p>
            <a:pPr>
              <a:defRPr/>
            </a:pPr>
            <a:r>
              <a:rPr lang="en-IN" dirty="0"/>
              <a:t>Income Range</a:t>
            </a:r>
          </a:p>
        </c:rich>
      </c:tx>
      <c:overlay val="0"/>
    </c:title>
    <c:autoTitleDeleted val="0"/>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'4-1,2'!$B$80</c:f>
              <c:strCache>
                <c:ptCount val="1"/>
                <c:pt idx="0">
                  <c:v>Total</c:v>
                </c:pt>
              </c:strCache>
            </c:strRef>
          </c:tx>
          <c:invertIfNegative val="0"/>
          <c:dLbls>
            <c:spPr>
              <a:noFill/>
              <a:ln>
                <a:noFill/>
              </a:ln>
              <a:effectLst/>
            </c:spPr>
            <c:txPr>
              <a:bodyPr/>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'4-1,2'!$A$81:$A$87</c:f>
              <c:strCache>
                <c:ptCount val="6"/>
                <c:pt idx="0">
                  <c:v>0-300000</c:v>
                </c:pt>
                <c:pt idx="1">
                  <c:v>300000-600000</c:v>
                </c:pt>
                <c:pt idx="2">
                  <c:v>600000-900000</c:v>
                </c:pt>
                <c:pt idx="3">
                  <c:v>900000-1200000</c:v>
                </c:pt>
                <c:pt idx="4">
                  <c:v>1200000-1500000</c:v>
                </c:pt>
                <c:pt idx="5">
                  <c:v>&gt;1500000</c:v>
                </c:pt>
              </c:strCache>
            </c:strRef>
          </c:cat>
          <c:val>
            <c:numRef>
              <c:f>'4-1,2'!$B$81:$B$87</c:f>
              <c:numCache>
                <c:formatCode>General</c:formatCode>
                <c:ptCount val="6"/>
                <c:pt idx="0">
                  <c:v>46256</c:v>
                </c:pt>
                <c:pt idx="1">
                  <c:v>3453</c:v>
                </c:pt>
                <c:pt idx="2">
                  <c:v>216</c:v>
                </c:pt>
                <c:pt idx="3">
                  <c:v>48</c:v>
                </c:pt>
                <c:pt idx="4">
                  <c:v>11</c:v>
                </c:pt>
                <c:pt idx="5">
                  <c:v>12</c:v>
                </c:pt>
              </c:numCache>
            </c:numRef>
          </c:val>
          <c:extLst>
            <c:ext xmlns:c16="http://schemas.microsoft.com/office/drawing/2014/chart" uri="{C3380CC4-5D6E-409C-BE32-E72D297353CC}">
              <c16:uniqueId val="{00000000-332C-42C9-8413-EF6F2930A754}"/>
            </c:ext>
          </c:extLst>
        </c:ser>
        <c:dLbls>
          <c:showLegendKey val="0"/>
          <c:showVal val="0"/>
          <c:showCatName val="0"/>
          <c:showSerName val="0"/>
          <c:showPercent val="0"/>
          <c:showBubbleSize val="0"/>
        </c:dLbls>
        <c:gapWidth val="0"/>
        <c:axId val="178378624"/>
        <c:axId val="178381184"/>
      </c:barChart>
      <c:catAx>
        <c:axId val="178378624"/>
        <c:scaling>
          <c:orientation val="minMax"/>
        </c:scaling>
        <c:delete val="0"/>
        <c:axPos val="b"/>
        <c:numFmt formatCode="General" sourceLinked="0"/>
        <c:majorTickMark val="out"/>
        <c:minorTickMark val="none"/>
        <c:tickLblPos val="nextTo"/>
        <c:crossAx val="178381184"/>
        <c:crosses val="autoZero"/>
        <c:auto val="1"/>
        <c:lblAlgn val="ctr"/>
        <c:lblOffset val="100"/>
        <c:noMultiLvlLbl val="0"/>
      </c:catAx>
      <c:valAx>
        <c:axId val="178381184"/>
        <c:scaling>
          <c:orientation val="minMax"/>
        </c:scaling>
        <c:delete val="1"/>
        <c:axPos val="l"/>
        <c:numFmt formatCode="General" sourceLinked="1"/>
        <c:majorTickMark val="out"/>
        <c:minorTickMark val="none"/>
        <c:tickLblPos val="nextTo"/>
        <c:crossAx val="178378624"/>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Study.xlsx]4-1,2!PivotTable21</c:name>
    <c:fmtId val="7"/>
  </c:pivotSource>
  <c:chart>
    <c:title>
      <c:tx>
        <c:rich>
          <a:bodyPr/>
          <a:lstStyle/>
          <a:p>
            <a:pPr>
              <a:defRPr sz="1600"/>
            </a:pPr>
            <a:r>
              <a:rPr lang="en-IN" sz="1600" dirty="0"/>
              <a:t>Income Segmented Target</a:t>
            </a:r>
          </a:p>
        </c:rich>
      </c:tx>
      <c:overlay val="0"/>
    </c:title>
    <c:autoTitleDeleted val="0"/>
    <c:pivotFmts>
      <c:pivotFmt>
        <c:idx val="0"/>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'4-1,2'!$E$80:$E$81</c:f>
              <c:strCache>
                <c:ptCount val="1"/>
                <c:pt idx="0">
                  <c:v>0</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'4-1,2'!$D$82:$D$88</c:f>
              <c:strCache>
                <c:ptCount val="6"/>
                <c:pt idx="0">
                  <c:v>0-300000</c:v>
                </c:pt>
                <c:pt idx="1">
                  <c:v>300000-600000</c:v>
                </c:pt>
                <c:pt idx="2">
                  <c:v>600000-900000</c:v>
                </c:pt>
                <c:pt idx="3">
                  <c:v>900000-1200000</c:v>
                </c:pt>
                <c:pt idx="4">
                  <c:v>1200000-1500000</c:v>
                </c:pt>
                <c:pt idx="5">
                  <c:v>&gt;1500000</c:v>
                </c:pt>
              </c:strCache>
            </c:strRef>
          </c:cat>
          <c:val>
            <c:numRef>
              <c:f>'4-1,2'!$E$82:$E$88</c:f>
              <c:numCache>
                <c:formatCode>0.00%</c:formatCode>
                <c:ptCount val="6"/>
                <c:pt idx="0">
                  <c:v>0.91791335178139055</c:v>
                </c:pt>
                <c:pt idx="1">
                  <c:v>0.93860411236605845</c:v>
                </c:pt>
                <c:pt idx="2">
                  <c:v>0.94444444444444442</c:v>
                </c:pt>
                <c:pt idx="3">
                  <c:v>0.9375</c:v>
                </c:pt>
                <c:pt idx="4">
                  <c:v>1</c:v>
                </c:pt>
                <c:pt idx="5">
                  <c:v>0.83333333333333337</c:v>
                </c:pt>
              </c:numCache>
            </c:numRef>
          </c:val>
          <c:extLst>
            <c:ext xmlns:c16="http://schemas.microsoft.com/office/drawing/2014/chart" uri="{C3380CC4-5D6E-409C-BE32-E72D297353CC}">
              <c16:uniqueId val="{00000000-3919-49A3-A782-D66E592A8D2B}"/>
            </c:ext>
          </c:extLst>
        </c:ser>
        <c:ser>
          <c:idx val="1"/>
          <c:order val="1"/>
          <c:tx>
            <c:strRef>
              <c:f>'4-1,2'!$F$80:$F$81</c:f>
              <c:strCache>
                <c:ptCount val="1"/>
                <c:pt idx="0">
                  <c:v>1</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'4-1,2'!$D$82:$D$88</c:f>
              <c:strCache>
                <c:ptCount val="6"/>
                <c:pt idx="0">
                  <c:v>0-300000</c:v>
                </c:pt>
                <c:pt idx="1">
                  <c:v>300000-600000</c:v>
                </c:pt>
                <c:pt idx="2">
                  <c:v>600000-900000</c:v>
                </c:pt>
                <c:pt idx="3">
                  <c:v>900000-1200000</c:v>
                </c:pt>
                <c:pt idx="4">
                  <c:v>1200000-1500000</c:v>
                </c:pt>
                <c:pt idx="5">
                  <c:v>&gt;1500000</c:v>
                </c:pt>
              </c:strCache>
            </c:strRef>
          </c:cat>
          <c:val>
            <c:numRef>
              <c:f>'4-1,2'!$F$82:$F$88</c:f>
              <c:numCache>
                <c:formatCode>0.00%</c:formatCode>
                <c:ptCount val="6"/>
                <c:pt idx="0">
                  <c:v>8.2086648218609476E-2</c:v>
                </c:pt>
                <c:pt idx="1">
                  <c:v>6.13958876339415E-2</c:v>
                </c:pt>
                <c:pt idx="2">
                  <c:v>5.5555555555555552E-2</c:v>
                </c:pt>
                <c:pt idx="3">
                  <c:v>6.25E-2</c:v>
                </c:pt>
                <c:pt idx="4">
                  <c:v>0</c:v>
                </c:pt>
                <c:pt idx="5">
                  <c:v>0.16666666666666666</c:v>
                </c:pt>
              </c:numCache>
            </c:numRef>
          </c:val>
          <c:extLst>
            <c:ext xmlns:c16="http://schemas.microsoft.com/office/drawing/2014/chart" uri="{C3380CC4-5D6E-409C-BE32-E72D297353CC}">
              <c16:uniqueId val="{00000001-3919-49A3-A782-D66E592A8D2B}"/>
            </c:ext>
          </c:extLst>
        </c:ser>
        <c:dLbls>
          <c:dLblPos val="ctr"/>
          <c:showLegendKey val="0"/>
          <c:showVal val="1"/>
          <c:showCatName val="0"/>
          <c:showSerName val="0"/>
          <c:showPercent val="0"/>
          <c:showBubbleSize val="0"/>
        </c:dLbls>
        <c:gapWidth val="0"/>
        <c:overlap val="100"/>
        <c:axId val="181369088"/>
        <c:axId val="181477376"/>
      </c:barChart>
      <c:catAx>
        <c:axId val="181369088"/>
        <c:scaling>
          <c:orientation val="minMax"/>
        </c:scaling>
        <c:delete val="0"/>
        <c:axPos val="b"/>
        <c:numFmt formatCode="General" sourceLinked="0"/>
        <c:majorTickMark val="out"/>
        <c:minorTickMark val="none"/>
        <c:tickLblPos val="nextTo"/>
        <c:crossAx val="181477376"/>
        <c:crosses val="autoZero"/>
        <c:auto val="1"/>
        <c:lblAlgn val="ctr"/>
        <c:lblOffset val="100"/>
        <c:noMultiLvlLbl val="0"/>
      </c:catAx>
      <c:valAx>
        <c:axId val="181477376"/>
        <c:scaling>
          <c:orientation val="minMax"/>
        </c:scaling>
        <c:delete val="1"/>
        <c:axPos val="l"/>
        <c:numFmt formatCode="0%" sourceLinked="1"/>
        <c:majorTickMark val="out"/>
        <c:minorTickMark val="none"/>
        <c:tickLblPos val="nextTo"/>
        <c:crossAx val="181369088"/>
        <c:crosses val="autoZero"/>
        <c:crossBetween val="between"/>
      </c:valAx>
    </c:plotArea>
    <c:legend>
      <c:legendPos val="t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Study.xlsx]4-1,2!PivotTable22</c:name>
    <c:fmtId val="8"/>
  </c:pivotSource>
  <c:chart>
    <c:title>
      <c:tx>
        <c:rich>
          <a:bodyPr/>
          <a:lstStyle/>
          <a:p>
            <a:pPr>
              <a:defRPr/>
            </a:pPr>
            <a:r>
              <a:rPr lang="en-US"/>
              <a:t>Housing Type</a:t>
            </a:r>
          </a:p>
        </c:rich>
      </c:tx>
      <c:overlay val="0"/>
    </c:title>
    <c:autoTitleDeleted val="0"/>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'4-1,2'!$K$80</c:f>
              <c:strCache>
                <c:ptCount val="1"/>
                <c:pt idx="0">
                  <c:v>Total</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'4-1,2'!$J$81:$J$87</c:f>
              <c:strCache>
                <c:ptCount val="6"/>
                <c:pt idx="0">
                  <c:v>Co-op apartment</c:v>
                </c:pt>
                <c:pt idx="1">
                  <c:v>House / apartment</c:v>
                </c:pt>
                <c:pt idx="2">
                  <c:v>Municipal apartment</c:v>
                </c:pt>
                <c:pt idx="3">
                  <c:v>Office apartment</c:v>
                </c:pt>
                <c:pt idx="4">
                  <c:v>Rented apartment</c:v>
                </c:pt>
                <c:pt idx="5">
                  <c:v>With parents</c:v>
                </c:pt>
              </c:strCache>
            </c:strRef>
          </c:cat>
          <c:val>
            <c:numRef>
              <c:f>'4-1,2'!$K$81:$K$87</c:f>
              <c:numCache>
                <c:formatCode>General</c:formatCode>
                <c:ptCount val="6"/>
                <c:pt idx="0">
                  <c:v>191</c:v>
                </c:pt>
                <c:pt idx="1">
                  <c:v>44366</c:v>
                </c:pt>
                <c:pt idx="2">
                  <c:v>1844</c:v>
                </c:pt>
                <c:pt idx="3">
                  <c:v>427</c:v>
                </c:pt>
                <c:pt idx="4">
                  <c:v>769</c:v>
                </c:pt>
                <c:pt idx="5">
                  <c:v>2399</c:v>
                </c:pt>
              </c:numCache>
            </c:numRef>
          </c:val>
          <c:extLst>
            <c:ext xmlns:c16="http://schemas.microsoft.com/office/drawing/2014/chart" uri="{C3380CC4-5D6E-409C-BE32-E72D297353CC}">
              <c16:uniqueId val="{00000000-A7E0-4C5A-80DF-9C8C9F129208}"/>
            </c:ext>
          </c:extLst>
        </c:ser>
        <c:dLbls>
          <c:dLblPos val="outEnd"/>
          <c:showLegendKey val="0"/>
          <c:showVal val="1"/>
          <c:showCatName val="0"/>
          <c:showSerName val="0"/>
          <c:showPercent val="0"/>
          <c:showBubbleSize val="0"/>
        </c:dLbls>
        <c:gapWidth val="150"/>
        <c:axId val="181681536"/>
        <c:axId val="234859520"/>
      </c:barChart>
      <c:catAx>
        <c:axId val="181681536"/>
        <c:scaling>
          <c:orientation val="minMax"/>
        </c:scaling>
        <c:delete val="0"/>
        <c:axPos val="b"/>
        <c:numFmt formatCode="General" sourceLinked="0"/>
        <c:majorTickMark val="out"/>
        <c:minorTickMark val="none"/>
        <c:tickLblPos val="nextTo"/>
        <c:crossAx val="234859520"/>
        <c:crosses val="autoZero"/>
        <c:auto val="1"/>
        <c:lblAlgn val="ctr"/>
        <c:lblOffset val="100"/>
        <c:noMultiLvlLbl val="0"/>
      </c:catAx>
      <c:valAx>
        <c:axId val="234859520"/>
        <c:scaling>
          <c:orientation val="minMax"/>
        </c:scaling>
        <c:delete val="1"/>
        <c:axPos val="l"/>
        <c:numFmt formatCode="General" sourceLinked="1"/>
        <c:majorTickMark val="out"/>
        <c:minorTickMark val="none"/>
        <c:tickLblPos val="nextTo"/>
        <c:crossAx val="181681536"/>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Study.xlsx]4-1,2!PivotTable23</c:name>
    <c:fmtId val="8"/>
  </c:pivotSource>
  <c:chart>
    <c:title>
      <c:tx>
        <c:rich>
          <a:bodyPr/>
          <a:lstStyle/>
          <a:p>
            <a:pPr>
              <a:defRPr sz="1400"/>
            </a:pPr>
            <a:r>
              <a:rPr lang="en-IN" sz="1400" dirty="0"/>
              <a:t>Housing Type Segmented Target</a:t>
            </a:r>
          </a:p>
        </c:rich>
      </c:tx>
      <c:overlay val="0"/>
    </c:title>
    <c:autoTitleDeleted val="0"/>
    <c:pivotFmts>
      <c:pivotFmt>
        <c:idx val="0"/>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'4-1,2'!$O$80:$O$81</c:f>
              <c:strCache>
                <c:ptCount val="1"/>
                <c:pt idx="0">
                  <c:v>0</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'4-1,2'!$N$82:$N$88</c:f>
              <c:strCache>
                <c:ptCount val="6"/>
                <c:pt idx="0">
                  <c:v>Co-op apartment</c:v>
                </c:pt>
                <c:pt idx="1">
                  <c:v>House / apartment</c:v>
                </c:pt>
                <c:pt idx="2">
                  <c:v>Municipal apartment</c:v>
                </c:pt>
                <c:pt idx="3">
                  <c:v>Office apartment</c:v>
                </c:pt>
                <c:pt idx="4">
                  <c:v>Rented apartment</c:v>
                </c:pt>
                <c:pt idx="5">
                  <c:v>With parents</c:v>
                </c:pt>
              </c:strCache>
            </c:strRef>
          </c:cat>
          <c:val>
            <c:numRef>
              <c:f>'4-1,2'!$O$82:$O$88</c:f>
              <c:numCache>
                <c:formatCode>0.00%</c:formatCode>
                <c:ptCount val="6"/>
                <c:pt idx="0">
                  <c:v>0.92146596858638741</c:v>
                </c:pt>
                <c:pt idx="1">
                  <c:v>0.92171933462561417</c:v>
                </c:pt>
                <c:pt idx="2">
                  <c:v>0.92136659436008672</c:v>
                </c:pt>
                <c:pt idx="3">
                  <c:v>0.9320843091334895</c:v>
                </c:pt>
                <c:pt idx="4">
                  <c:v>0.88686605981794542</c:v>
                </c:pt>
                <c:pt idx="5">
                  <c:v>0.88453522300958731</c:v>
                </c:pt>
              </c:numCache>
            </c:numRef>
          </c:val>
          <c:extLst>
            <c:ext xmlns:c16="http://schemas.microsoft.com/office/drawing/2014/chart" uri="{C3380CC4-5D6E-409C-BE32-E72D297353CC}">
              <c16:uniqueId val="{00000000-D50B-47A6-AC96-71469DE39297}"/>
            </c:ext>
          </c:extLst>
        </c:ser>
        <c:ser>
          <c:idx val="1"/>
          <c:order val="1"/>
          <c:tx>
            <c:strRef>
              <c:f>'4-1,2'!$P$80:$P$81</c:f>
              <c:strCache>
                <c:ptCount val="1"/>
                <c:pt idx="0">
                  <c:v>1</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'4-1,2'!$N$82:$N$88</c:f>
              <c:strCache>
                <c:ptCount val="6"/>
                <c:pt idx="0">
                  <c:v>Co-op apartment</c:v>
                </c:pt>
                <c:pt idx="1">
                  <c:v>House / apartment</c:v>
                </c:pt>
                <c:pt idx="2">
                  <c:v>Municipal apartment</c:v>
                </c:pt>
                <c:pt idx="3">
                  <c:v>Office apartment</c:v>
                </c:pt>
                <c:pt idx="4">
                  <c:v>Rented apartment</c:v>
                </c:pt>
                <c:pt idx="5">
                  <c:v>With parents</c:v>
                </c:pt>
              </c:strCache>
            </c:strRef>
          </c:cat>
          <c:val>
            <c:numRef>
              <c:f>'4-1,2'!$P$82:$P$88</c:f>
              <c:numCache>
                <c:formatCode>0.00%</c:formatCode>
                <c:ptCount val="6"/>
                <c:pt idx="0">
                  <c:v>7.8534031413612565E-2</c:v>
                </c:pt>
                <c:pt idx="1">
                  <c:v>7.8280665374385786E-2</c:v>
                </c:pt>
                <c:pt idx="2">
                  <c:v>7.8633405639913237E-2</c:v>
                </c:pt>
                <c:pt idx="3">
                  <c:v>6.7915690866510545E-2</c:v>
                </c:pt>
                <c:pt idx="4">
                  <c:v>0.11313394018205461</c:v>
                </c:pt>
                <c:pt idx="5">
                  <c:v>0.11546477699041267</c:v>
                </c:pt>
              </c:numCache>
            </c:numRef>
          </c:val>
          <c:extLst>
            <c:ext xmlns:c16="http://schemas.microsoft.com/office/drawing/2014/chart" uri="{C3380CC4-5D6E-409C-BE32-E72D297353CC}">
              <c16:uniqueId val="{00000001-D50B-47A6-AC96-71469DE39297}"/>
            </c:ext>
          </c:extLst>
        </c:ser>
        <c:dLbls>
          <c:dLblPos val="ctr"/>
          <c:showLegendKey val="0"/>
          <c:showVal val="1"/>
          <c:showCatName val="0"/>
          <c:showSerName val="0"/>
          <c:showPercent val="0"/>
          <c:showBubbleSize val="0"/>
        </c:dLbls>
        <c:gapWidth val="25"/>
        <c:overlap val="100"/>
        <c:axId val="248792576"/>
        <c:axId val="248819712"/>
      </c:barChart>
      <c:catAx>
        <c:axId val="248792576"/>
        <c:scaling>
          <c:orientation val="minMax"/>
        </c:scaling>
        <c:delete val="0"/>
        <c:axPos val="b"/>
        <c:numFmt formatCode="General" sourceLinked="0"/>
        <c:majorTickMark val="out"/>
        <c:minorTickMark val="none"/>
        <c:tickLblPos val="nextTo"/>
        <c:crossAx val="248819712"/>
        <c:crosses val="autoZero"/>
        <c:auto val="1"/>
        <c:lblAlgn val="ctr"/>
        <c:lblOffset val="100"/>
        <c:noMultiLvlLbl val="0"/>
      </c:catAx>
      <c:valAx>
        <c:axId val="248819712"/>
        <c:scaling>
          <c:orientation val="minMax"/>
        </c:scaling>
        <c:delete val="1"/>
        <c:axPos val="l"/>
        <c:numFmt formatCode="0%" sourceLinked="1"/>
        <c:majorTickMark val="out"/>
        <c:minorTickMark val="none"/>
        <c:tickLblPos val="nextTo"/>
        <c:crossAx val="248792576"/>
        <c:crosses val="autoZero"/>
        <c:crossBetween val="between"/>
      </c:valAx>
    </c:plotArea>
    <c:legend>
      <c:legendPos val="t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Study.xlsx]4-2!PivotTable28</c:name>
    <c:fmtId val="3"/>
  </c:pivotSource>
  <c:chart>
    <c:title>
      <c:tx>
        <c:rich>
          <a:bodyPr/>
          <a:lstStyle/>
          <a:p>
            <a:pPr>
              <a:defRPr/>
            </a:pPr>
            <a:r>
              <a:rPr lang="en-IN"/>
              <a:t>Age vs Avg Credit Amount</a:t>
            </a:r>
          </a:p>
        </c:rich>
      </c:tx>
      <c:overlay val="0"/>
    </c:title>
    <c:autoTitleDeleted val="0"/>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1"/>
        <c:ser>
          <c:idx val="0"/>
          <c:order val="0"/>
          <c:tx>
            <c:strRef>
              <c:f>'4-2'!$B$1</c:f>
              <c:strCache>
                <c:ptCount val="1"/>
                <c:pt idx="0">
                  <c:v>Total</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'4-2'!$A$2:$A$7</c:f>
              <c:strCache>
                <c:ptCount val="5"/>
                <c:pt idx="0">
                  <c:v>20-29</c:v>
                </c:pt>
                <c:pt idx="1">
                  <c:v>30-39</c:v>
                </c:pt>
                <c:pt idx="2">
                  <c:v>40-49</c:v>
                </c:pt>
                <c:pt idx="3">
                  <c:v>50-59</c:v>
                </c:pt>
                <c:pt idx="4">
                  <c:v>60-70</c:v>
                </c:pt>
              </c:strCache>
            </c:strRef>
          </c:cat>
          <c:val>
            <c:numRef>
              <c:f>'4-2'!$B$2:$B$7</c:f>
              <c:numCache>
                <c:formatCode>#,##0</c:formatCode>
                <c:ptCount val="5"/>
                <c:pt idx="0">
                  <c:v>475661.82791327912</c:v>
                </c:pt>
                <c:pt idx="1">
                  <c:v>594495.98658618378</c:v>
                </c:pt>
                <c:pt idx="2">
                  <c:v>655091.3716603053</c:v>
                </c:pt>
                <c:pt idx="3">
                  <c:v>654643.88247011951</c:v>
                </c:pt>
                <c:pt idx="4">
                  <c:v>534888.69833729218</c:v>
                </c:pt>
              </c:numCache>
            </c:numRef>
          </c:val>
          <c:extLst>
            <c:ext xmlns:c16="http://schemas.microsoft.com/office/drawing/2014/chart" uri="{C3380CC4-5D6E-409C-BE32-E72D297353CC}">
              <c16:uniqueId val="{00000000-432C-461E-8321-7AC971A3A305}"/>
            </c:ext>
          </c:extLst>
        </c:ser>
        <c:dLbls>
          <c:dLblPos val="outEnd"/>
          <c:showLegendKey val="0"/>
          <c:showVal val="1"/>
          <c:showCatName val="0"/>
          <c:showSerName val="0"/>
          <c:showPercent val="0"/>
          <c:showBubbleSize val="0"/>
        </c:dLbls>
        <c:gapWidth val="25"/>
        <c:axId val="173824256"/>
        <c:axId val="173835008"/>
      </c:barChart>
      <c:catAx>
        <c:axId val="173824256"/>
        <c:scaling>
          <c:orientation val="minMax"/>
        </c:scaling>
        <c:delete val="0"/>
        <c:axPos val="b"/>
        <c:numFmt formatCode="General" sourceLinked="0"/>
        <c:majorTickMark val="out"/>
        <c:minorTickMark val="none"/>
        <c:tickLblPos val="nextTo"/>
        <c:crossAx val="173835008"/>
        <c:crosses val="autoZero"/>
        <c:auto val="1"/>
        <c:lblAlgn val="ctr"/>
        <c:lblOffset val="100"/>
        <c:noMultiLvlLbl val="0"/>
      </c:catAx>
      <c:valAx>
        <c:axId val="173835008"/>
        <c:scaling>
          <c:orientation val="minMax"/>
        </c:scaling>
        <c:delete val="1"/>
        <c:axPos val="l"/>
        <c:numFmt formatCode="#,##0" sourceLinked="1"/>
        <c:majorTickMark val="out"/>
        <c:minorTickMark val="none"/>
        <c:tickLblPos val="nextTo"/>
        <c:crossAx val="173824256"/>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Study.xlsx]4-2!PivotTable29</c:name>
    <c:fmtId val="7"/>
  </c:pivotSource>
  <c:chart>
    <c:title>
      <c:tx>
        <c:rich>
          <a:bodyPr/>
          <a:lstStyle/>
          <a:p>
            <a:pPr>
              <a:defRPr/>
            </a:pPr>
            <a:r>
              <a:rPr lang="en-IN"/>
              <a:t>Income</a:t>
            </a:r>
            <a:r>
              <a:rPr lang="en-IN" baseline="0"/>
              <a:t> Type vs Avg Credit Amount</a:t>
            </a:r>
            <a:endParaRPr lang="en-IN"/>
          </a:p>
        </c:rich>
      </c:tx>
      <c:overlay val="0"/>
    </c:title>
    <c:autoTitleDeleted val="0"/>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marker>
          <c:symbol val="none"/>
        </c:marker>
        <c:dLbl>
          <c:idx val="0"/>
          <c:spPr/>
          <c:txPr>
            <a:bodyPr/>
            <a:lstStyle/>
            <a:p>
              <a:pPr>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'4-2'!$K$1:$K$2</c:f>
              <c:strCache>
                <c:ptCount val="1"/>
                <c:pt idx="0">
                  <c:v>0</c:v>
                </c:pt>
              </c:strCache>
            </c:strRef>
          </c:tx>
          <c:invertIfNegative val="0"/>
          <c:dLbls>
            <c:spPr>
              <a:noFill/>
              <a:ln>
                <a:noFill/>
              </a:ln>
              <a:effectLst/>
            </c:spPr>
            <c:txPr>
              <a:bodyPr/>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'4-2'!$J$3:$J$11</c:f>
              <c:strCache>
                <c:ptCount val="8"/>
                <c:pt idx="0">
                  <c:v>Businessman</c:v>
                </c:pt>
                <c:pt idx="1">
                  <c:v>Commercial associate</c:v>
                </c:pt>
                <c:pt idx="2">
                  <c:v>Maternity leave</c:v>
                </c:pt>
                <c:pt idx="3">
                  <c:v>Pensioner</c:v>
                </c:pt>
                <c:pt idx="4">
                  <c:v>State servant</c:v>
                </c:pt>
                <c:pt idx="5">
                  <c:v>Student</c:v>
                </c:pt>
                <c:pt idx="6">
                  <c:v>Unemployed</c:v>
                </c:pt>
                <c:pt idx="7">
                  <c:v>Working</c:v>
                </c:pt>
              </c:strCache>
            </c:strRef>
          </c:cat>
          <c:val>
            <c:numRef>
              <c:f>'4-2'!$K$3:$K$11</c:f>
              <c:numCache>
                <c:formatCode>#,##0</c:formatCode>
                <c:ptCount val="8"/>
                <c:pt idx="0">
                  <c:v>1800000</c:v>
                </c:pt>
                <c:pt idx="1">
                  <c:v>674225.02894071373</c:v>
                </c:pt>
                <c:pt idx="2">
                  <c:v>765000</c:v>
                </c:pt>
                <c:pt idx="3">
                  <c:v>538034.29053331749</c:v>
                </c:pt>
                <c:pt idx="4">
                  <c:v>682281.79707302351</c:v>
                </c:pt>
                <c:pt idx="5">
                  <c:v>539246.69999999995</c:v>
                </c:pt>
                <c:pt idx="6">
                  <c:v>630000</c:v>
                </c:pt>
                <c:pt idx="7">
                  <c:v>583790.19655597082</c:v>
                </c:pt>
              </c:numCache>
            </c:numRef>
          </c:val>
          <c:extLst>
            <c:ext xmlns:c16="http://schemas.microsoft.com/office/drawing/2014/chart" uri="{C3380CC4-5D6E-409C-BE32-E72D297353CC}">
              <c16:uniqueId val="{00000000-4E59-44B0-B72E-C85F5746B229}"/>
            </c:ext>
          </c:extLst>
        </c:ser>
        <c:ser>
          <c:idx val="1"/>
          <c:order val="1"/>
          <c:tx>
            <c:strRef>
              <c:f>'4-2'!$L$1:$L$2</c:f>
              <c:strCache>
                <c:ptCount val="1"/>
                <c:pt idx="0">
                  <c:v>1</c:v>
                </c:pt>
              </c:strCache>
            </c:strRef>
          </c:tx>
          <c:invertIfNegative val="0"/>
          <c:dLbls>
            <c:spPr>
              <a:noFill/>
              <a:ln>
                <a:noFill/>
              </a:ln>
              <a:effectLst/>
            </c:spPr>
            <c:txPr>
              <a:bodyPr/>
              <a:lstStyle/>
              <a:p>
                <a:pPr>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'4-2'!$J$3:$J$11</c:f>
              <c:strCache>
                <c:ptCount val="8"/>
                <c:pt idx="0">
                  <c:v>Businessman</c:v>
                </c:pt>
                <c:pt idx="1">
                  <c:v>Commercial associate</c:v>
                </c:pt>
                <c:pt idx="2">
                  <c:v>Maternity leave</c:v>
                </c:pt>
                <c:pt idx="3">
                  <c:v>Pensioner</c:v>
                </c:pt>
                <c:pt idx="4">
                  <c:v>State servant</c:v>
                </c:pt>
                <c:pt idx="5">
                  <c:v>Student</c:v>
                </c:pt>
                <c:pt idx="6">
                  <c:v>Unemployed</c:v>
                </c:pt>
                <c:pt idx="7">
                  <c:v>Working</c:v>
                </c:pt>
              </c:strCache>
            </c:strRef>
          </c:cat>
          <c:val>
            <c:numRef>
              <c:f>'4-2'!$L$3:$L$11</c:f>
              <c:numCache>
                <c:formatCode>#,##0</c:formatCode>
                <c:ptCount val="8"/>
                <c:pt idx="1">
                  <c:v>592067.828125</c:v>
                </c:pt>
                <c:pt idx="3">
                  <c:v>570833.53293413168</c:v>
                </c:pt>
                <c:pt idx="4">
                  <c:v>652143.75</c:v>
                </c:pt>
                <c:pt idx="6">
                  <c:v>684000</c:v>
                </c:pt>
                <c:pt idx="7">
                  <c:v>531829.79012596502</c:v>
                </c:pt>
              </c:numCache>
            </c:numRef>
          </c:val>
          <c:extLst>
            <c:ext xmlns:c16="http://schemas.microsoft.com/office/drawing/2014/chart" uri="{C3380CC4-5D6E-409C-BE32-E72D297353CC}">
              <c16:uniqueId val="{00000001-4E59-44B0-B72E-C85F5746B229}"/>
            </c:ext>
          </c:extLst>
        </c:ser>
        <c:dLbls>
          <c:showLegendKey val="0"/>
          <c:showVal val="0"/>
          <c:showCatName val="0"/>
          <c:showSerName val="0"/>
          <c:showPercent val="0"/>
          <c:showBubbleSize val="0"/>
        </c:dLbls>
        <c:gapWidth val="25"/>
        <c:axId val="181516544"/>
        <c:axId val="181522432"/>
      </c:barChart>
      <c:catAx>
        <c:axId val="181516544"/>
        <c:scaling>
          <c:orientation val="minMax"/>
        </c:scaling>
        <c:delete val="0"/>
        <c:axPos val="b"/>
        <c:numFmt formatCode="General" sourceLinked="0"/>
        <c:majorTickMark val="out"/>
        <c:minorTickMark val="none"/>
        <c:tickLblPos val="nextTo"/>
        <c:crossAx val="181522432"/>
        <c:crosses val="autoZero"/>
        <c:auto val="1"/>
        <c:lblAlgn val="ctr"/>
        <c:lblOffset val="100"/>
        <c:noMultiLvlLbl val="0"/>
      </c:catAx>
      <c:valAx>
        <c:axId val="181522432"/>
        <c:scaling>
          <c:orientation val="minMax"/>
        </c:scaling>
        <c:delete val="1"/>
        <c:axPos val="l"/>
        <c:numFmt formatCode="#,##0" sourceLinked="1"/>
        <c:majorTickMark val="out"/>
        <c:minorTickMark val="none"/>
        <c:tickLblPos val="nextTo"/>
        <c:crossAx val="181516544"/>
        <c:crosses val="autoZero"/>
        <c:crossBetween val="between"/>
      </c:valAx>
      <c:spPr>
        <a:noFill/>
        <a:ln w="25400">
          <a:noFill/>
        </a:ln>
      </c:spPr>
    </c:plotArea>
    <c:legend>
      <c:legendPos val="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Study.xlsx]3!PivotTable2</c:name>
    <c:fmtId val="4"/>
  </c:pivotSource>
  <c:chart>
    <c:title>
      <c:tx>
        <c:rich>
          <a:bodyPr/>
          <a:lstStyle/>
          <a:p>
            <a:pPr>
              <a:defRPr/>
            </a:pPr>
            <a:r>
              <a:rPr lang="en-US"/>
              <a:t>Gender Breakup</a:t>
            </a:r>
          </a:p>
        </c:rich>
      </c:tx>
      <c:overlay val="0"/>
    </c:title>
    <c:autoTitleDeleted val="0"/>
    <c:pivotFmts>
      <c:pivotFmt>
        <c:idx val="0"/>
        <c:marker>
          <c:symbol val="none"/>
        </c:marker>
        <c:dLbl>
          <c:idx val="0"/>
          <c:spPr/>
          <c:txPr>
            <a:bodyPr/>
            <a:lstStyle/>
            <a:p>
              <a:pPr>
                <a:defRPr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dLbl>
          <c:idx val="0"/>
          <c:numFmt formatCode="0.00%" sourceLinked="0"/>
          <c:spPr/>
          <c:txPr>
            <a:bodyPr/>
            <a:lstStyle/>
            <a:p>
              <a:pPr>
                <a:defRPr b="1"/>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dLbl>
          <c:idx val="0"/>
          <c:numFmt formatCode="0.00%" sourceLinked="0"/>
          <c:spPr/>
          <c:txPr>
            <a:bodyPr/>
            <a:lstStyle/>
            <a:p>
              <a:pPr>
                <a:defRPr b="1"/>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
        <c:dLbl>
          <c:idx val="0"/>
          <c:numFmt formatCode="0.00%" sourceLinked="0"/>
          <c:spPr/>
          <c:txPr>
            <a:bodyPr/>
            <a:lstStyle/>
            <a:p>
              <a:pPr>
                <a:defRPr b="1"/>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
        <c:marker>
          <c:symbol val="none"/>
        </c:marker>
        <c:dLbl>
          <c:idx val="0"/>
          <c:spPr/>
          <c:txPr>
            <a:bodyPr/>
            <a:lstStyle/>
            <a:p>
              <a:pPr>
                <a:defRPr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marker>
          <c:symbol val="none"/>
        </c:marker>
        <c:dLbl>
          <c:idx val="0"/>
          <c:spPr/>
          <c:txPr>
            <a:bodyPr/>
            <a:lstStyle/>
            <a:p>
              <a:pPr>
                <a:defRPr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'3'!$F$1</c:f>
              <c:strCache>
                <c:ptCount val="1"/>
                <c:pt idx="0">
                  <c:v>Total</c:v>
                </c:pt>
              </c:strCache>
            </c:strRef>
          </c:tx>
          <c:dLbls>
            <c:spPr>
              <a:noFill/>
              <a:ln>
                <a:noFill/>
              </a:ln>
              <a:effectLst/>
            </c:spPr>
            <c:txPr>
              <a:bodyPr/>
              <a:lstStyle/>
              <a:p>
                <a:pPr>
                  <a:defRPr b="1"/>
                </a:pPr>
                <a:endParaRPr lang="en-US"/>
              </a:p>
            </c:txPr>
            <c:showLegendKey val="0"/>
            <c:showVal val="0"/>
            <c:showCatName val="1"/>
            <c:showSerName val="0"/>
            <c:showPercent val="1"/>
            <c:showBubbleSize val="0"/>
            <c:showLeaderLines val="1"/>
            <c:extLst>
              <c:ext xmlns:c15="http://schemas.microsoft.com/office/drawing/2012/chart" uri="{CE6537A1-D6FC-4f65-9D91-7224C49458BB}"/>
            </c:extLst>
          </c:dLbls>
          <c:cat>
            <c:strRef>
              <c:f>'3'!$E$2:$E$5</c:f>
              <c:strCache>
                <c:ptCount val="3"/>
                <c:pt idx="0">
                  <c:v>F</c:v>
                </c:pt>
                <c:pt idx="1">
                  <c:v>M</c:v>
                </c:pt>
                <c:pt idx="2">
                  <c:v>XNA</c:v>
                </c:pt>
              </c:strCache>
            </c:strRef>
          </c:cat>
          <c:val>
            <c:numRef>
              <c:f>'3'!$F$2:$F$5</c:f>
              <c:numCache>
                <c:formatCode>General</c:formatCode>
                <c:ptCount val="3"/>
                <c:pt idx="0">
                  <c:v>32823</c:v>
                </c:pt>
                <c:pt idx="1">
                  <c:v>17171</c:v>
                </c:pt>
                <c:pt idx="2">
                  <c:v>2</c:v>
                </c:pt>
              </c:numCache>
            </c:numRef>
          </c:val>
          <c:extLst>
            <c:ext xmlns:c16="http://schemas.microsoft.com/office/drawing/2014/chart" uri="{C3380CC4-5D6E-409C-BE32-E72D297353CC}">
              <c16:uniqueId val="{00000000-3E59-48EE-9BD9-ADA3CF1E713D}"/>
            </c:ext>
          </c:extLst>
        </c:ser>
        <c:dLbls>
          <c:showLegendKey val="0"/>
          <c:showVal val="0"/>
          <c:showCatName val="0"/>
          <c:showSerName val="0"/>
          <c:showPercent val="1"/>
          <c:showBubbleSize val="0"/>
          <c:showLeaderLines val="1"/>
        </c:dLbls>
        <c:firstSliceAng val="0"/>
      </c:pieChart>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Study.xlsx]3!PivotTable3</c:name>
    <c:fmtId val="5"/>
  </c:pivotSource>
  <c:chart>
    <c:title>
      <c:tx>
        <c:rich>
          <a:bodyPr/>
          <a:lstStyle/>
          <a:p>
            <a:pPr>
              <a:defRPr/>
            </a:pPr>
            <a:r>
              <a:rPr lang="en-IN"/>
              <a:t>Contract Type Breakup</a:t>
            </a:r>
          </a:p>
        </c:rich>
      </c:tx>
      <c:overlay val="0"/>
    </c:title>
    <c:autoTitleDeleted val="0"/>
    <c:pivotFmts>
      <c:pivotFmt>
        <c:idx val="0"/>
        <c:marker>
          <c:symbol val="none"/>
        </c:marker>
        <c:dLbl>
          <c:idx val="0"/>
          <c:spPr/>
          <c:txPr>
            <a:bodyPr/>
            <a:lstStyle/>
            <a:p>
              <a:pPr>
                <a:defRPr b="1"/>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
        <c:dLbl>
          <c:idx val="0"/>
          <c:layout>
            <c:manualLayout>
              <c:x val="2.5538312565298271E-2"/>
              <c:y val="-4.9263767845043112E-2"/>
            </c:manualLayout>
          </c:layout>
          <c:tx>
            <c:rich>
              <a:bodyPr/>
              <a:lstStyle/>
              <a:p>
                <a:pPr>
                  <a:defRPr sz="900" b="1"/>
                </a:pPr>
                <a:r>
                  <a:rPr lang="en-US" sz="900"/>
                  <a:t>Revolving</a:t>
                </a:r>
                <a:r>
                  <a:rPr lang="en-US" sz="900" baseline="0"/>
                  <a:t> </a:t>
                </a:r>
              </a:p>
              <a:p>
                <a:pPr>
                  <a:defRPr sz="900" b="1"/>
                </a:pPr>
                <a:r>
                  <a:rPr lang="en-US" sz="900"/>
                  <a:t>loans
9%</a:t>
                </a:r>
              </a:p>
            </c:rich>
          </c:tx>
          <c:spPr/>
          <c:dLblPos val="bestFit"/>
          <c:showLegendKey val="0"/>
          <c:showVal val="0"/>
          <c:showCatName val="1"/>
          <c:showSerName val="0"/>
          <c:showPercent val="1"/>
          <c:showBubbleSize val="0"/>
          <c:extLst>
            <c:ext xmlns:c15="http://schemas.microsoft.com/office/drawing/2012/chart" uri="{CE6537A1-D6FC-4f65-9D91-7224C49458BB}">
              <c15:showDataLabelsRange val="0"/>
            </c:ext>
          </c:extLst>
        </c:dLbl>
      </c:pivotFmt>
      <c:pivotFmt>
        <c:idx val="2"/>
        <c:marker>
          <c:symbol val="none"/>
        </c:marker>
        <c:dLbl>
          <c:idx val="0"/>
          <c:spPr/>
          <c:txPr>
            <a:bodyPr/>
            <a:lstStyle/>
            <a:p>
              <a:pPr>
                <a:defRPr b="1"/>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
        <c:dLbl>
          <c:idx val="0"/>
          <c:layout>
            <c:manualLayout>
              <c:x val="2.5538312565298271E-2"/>
              <c:y val="-4.9263767845043112E-2"/>
            </c:manualLayout>
          </c:layout>
          <c:tx>
            <c:rich>
              <a:bodyPr/>
              <a:lstStyle/>
              <a:p>
                <a:pPr>
                  <a:defRPr sz="900" b="1"/>
                </a:pPr>
                <a:r>
                  <a:rPr lang="en-US" sz="900"/>
                  <a:t>Revolving</a:t>
                </a:r>
                <a:r>
                  <a:rPr lang="en-US" sz="900" baseline="0"/>
                  <a:t> </a:t>
                </a:r>
              </a:p>
              <a:p>
                <a:pPr>
                  <a:defRPr sz="900" b="1"/>
                </a:pPr>
                <a:r>
                  <a:rPr lang="en-US" sz="900"/>
                  <a:t>loans
9%</a:t>
                </a:r>
              </a:p>
            </c:rich>
          </c:tx>
          <c:spPr/>
          <c:dLblPos val="bestFit"/>
          <c:showLegendKey val="0"/>
          <c:showVal val="0"/>
          <c:showCatName val="1"/>
          <c:showSerName val="0"/>
          <c:showPercent val="1"/>
          <c:showBubbleSize val="0"/>
          <c:extLst>
            <c:ext xmlns:c15="http://schemas.microsoft.com/office/drawing/2012/chart" uri="{CE6537A1-D6FC-4f65-9D91-7224C49458BB}">
              <c15:showDataLabelsRange val="0"/>
            </c:ext>
          </c:extLst>
        </c:dLbl>
      </c:pivotFmt>
      <c:pivotFmt>
        <c:idx val="4"/>
        <c:marker>
          <c:symbol val="none"/>
        </c:marker>
        <c:dLbl>
          <c:idx val="0"/>
          <c:spPr/>
          <c:txPr>
            <a:bodyPr/>
            <a:lstStyle/>
            <a:p>
              <a:pPr>
                <a:defRPr b="1"/>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
        <c:dLbl>
          <c:idx val="0"/>
          <c:layout>
            <c:manualLayout>
              <c:x val="2.5538312565298271E-2"/>
              <c:y val="-4.9263767845043112E-2"/>
            </c:manualLayout>
          </c:layout>
          <c:tx>
            <c:rich>
              <a:bodyPr/>
              <a:lstStyle/>
              <a:p>
                <a:pPr>
                  <a:defRPr sz="900" b="1"/>
                </a:pPr>
                <a:r>
                  <a:rPr lang="en-US" sz="900"/>
                  <a:t>Revolving</a:t>
                </a:r>
                <a:r>
                  <a:rPr lang="en-US" sz="900" baseline="0"/>
                  <a:t> </a:t>
                </a:r>
              </a:p>
              <a:p>
                <a:pPr>
                  <a:defRPr sz="900" b="1"/>
                </a:pPr>
                <a:r>
                  <a:rPr lang="en-US" sz="900"/>
                  <a:t>loans
9%</a:t>
                </a:r>
              </a:p>
            </c:rich>
          </c:tx>
          <c:spPr/>
          <c:dLblPos val="bestFit"/>
          <c:showLegendKey val="0"/>
          <c:showVal val="0"/>
          <c:showCatName val="1"/>
          <c:showSerName val="0"/>
          <c:showPercent val="1"/>
          <c:showBubbleSize val="0"/>
          <c:extLst>
            <c:ext xmlns:c15="http://schemas.microsoft.com/office/drawing/2012/chart" uri="{CE6537A1-D6FC-4f65-9D91-7224C49458BB}">
              <c15:showDataLabelsRange val="0"/>
            </c:ext>
          </c:extLst>
        </c:dLbl>
      </c:pivotFmt>
    </c:pivotFmts>
    <c:plotArea>
      <c:layout/>
      <c:pieChart>
        <c:varyColors val="1"/>
        <c:ser>
          <c:idx val="0"/>
          <c:order val="0"/>
          <c:tx>
            <c:strRef>
              <c:f>'3'!$J$1</c:f>
              <c:strCache>
                <c:ptCount val="1"/>
                <c:pt idx="0">
                  <c:v>Total</c:v>
                </c:pt>
              </c:strCache>
            </c:strRef>
          </c:tx>
          <c:dLbls>
            <c:dLbl>
              <c:idx val="1"/>
              <c:layout>
                <c:manualLayout>
                  <c:x val="2.5538312565298271E-2"/>
                  <c:y val="-4.9263767845043112E-2"/>
                </c:manualLayout>
              </c:layout>
              <c:tx>
                <c:rich>
                  <a:bodyPr/>
                  <a:lstStyle/>
                  <a:p>
                    <a:pPr>
                      <a:defRPr sz="900" b="1"/>
                    </a:pPr>
                    <a:r>
                      <a:rPr lang="en-US" sz="900"/>
                      <a:t>Revolving</a:t>
                    </a:r>
                    <a:r>
                      <a:rPr lang="en-US" sz="900" baseline="0"/>
                      <a:t> </a:t>
                    </a:r>
                  </a:p>
                  <a:p>
                    <a:pPr>
                      <a:defRPr sz="900" b="1"/>
                    </a:pPr>
                    <a:r>
                      <a:rPr lang="en-US" sz="900"/>
                      <a:t>loans
9%</a:t>
                    </a:r>
                  </a:p>
                </c:rich>
              </c:tx>
              <c:spPr/>
              <c:dLblPos val="bestFit"/>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0-29E3-4C38-AA86-E2BDA33F2611}"/>
                </c:ext>
              </c:extLst>
            </c:dLbl>
            <c:spPr>
              <a:noFill/>
              <a:ln>
                <a:noFill/>
              </a:ln>
              <a:effectLst/>
            </c:spPr>
            <c:txPr>
              <a:bodyPr/>
              <a:lstStyle/>
              <a:p>
                <a:pPr>
                  <a:defRPr b="1"/>
                </a:pPr>
                <a:endParaRPr lang="en-US"/>
              </a:p>
            </c:txPr>
            <c:dLblPos val="ctr"/>
            <c:showLegendKey val="0"/>
            <c:showVal val="0"/>
            <c:showCatName val="1"/>
            <c:showSerName val="0"/>
            <c:showPercent val="1"/>
            <c:showBubbleSize val="0"/>
            <c:showLeaderLines val="1"/>
            <c:extLst>
              <c:ext xmlns:c15="http://schemas.microsoft.com/office/drawing/2012/chart" uri="{CE6537A1-D6FC-4f65-9D91-7224C49458BB}"/>
            </c:extLst>
          </c:dLbls>
          <c:cat>
            <c:strRef>
              <c:f>'3'!$I$2:$I$4</c:f>
              <c:strCache>
                <c:ptCount val="2"/>
                <c:pt idx="0">
                  <c:v>Cash loans</c:v>
                </c:pt>
                <c:pt idx="1">
                  <c:v>Revolving loans</c:v>
                </c:pt>
              </c:strCache>
            </c:strRef>
          </c:cat>
          <c:val>
            <c:numRef>
              <c:f>'3'!$J$2:$J$4</c:f>
              <c:numCache>
                <c:formatCode>General</c:formatCode>
                <c:ptCount val="2"/>
                <c:pt idx="0">
                  <c:v>45274</c:v>
                </c:pt>
                <c:pt idx="1">
                  <c:v>4722</c:v>
                </c:pt>
              </c:numCache>
            </c:numRef>
          </c:val>
          <c:extLst>
            <c:ext xmlns:c16="http://schemas.microsoft.com/office/drawing/2014/chart" uri="{C3380CC4-5D6E-409C-BE32-E72D297353CC}">
              <c16:uniqueId val="{00000001-29E3-4C38-AA86-E2BDA33F2611}"/>
            </c:ext>
          </c:extLst>
        </c:ser>
        <c:dLbls>
          <c:showLegendKey val="0"/>
          <c:showVal val="0"/>
          <c:showCatName val="0"/>
          <c:showSerName val="0"/>
          <c:showPercent val="0"/>
          <c:showBubbleSize val="0"/>
          <c:showLeaderLines val="1"/>
        </c:dLbls>
        <c:firstSliceAng val="324"/>
      </c:pieChart>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Study.xlsx]3!PivotTable4</c:name>
    <c:fmtId val="6"/>
  </c:pivotSource>
  <c:chart>
    <c:title>
      <c:tx>
        <c:rich>
          <a:bodyPr/>
          <a:lstStyle/>
          <a:p>
            <a:pPr>
              <a:defRPr/>
            </a:pPr>
            <a:r>
              <a:rPr lang="en-US"/>
              <a:t>Education Breakup</a:t>
            </a:r>
          </a:p>
        </c:rich>
      </c:tx>
      <c:overlay val="0"/>
    </c:title>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1"/>
        <c:ser>
          <c:idx val="0"/>
          <c:order val="0"/>
          <c:tx>
            <c:strRef>
              <c:f>'3'!$N$1</c:f>
              <c:strCache>
                <c:ptCount val="1"/>
                <c:pt idx="0">
                  <c:v>Total</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'3'!$M$2:$M$7</c:f>
              <c:strCache>
                <c:ptCount val="5"/>
                <c:pt idx="0">
                  <c:v>Academic degree</c:v>
                </c:pt>
                <c:pt idx="1">
                  <c:v>Higher education</c:v>
                </c:pt>
                <c:pt idx="2">
                  <c:v>Incomplete higher</c:v>
                </c:pt>
                <c:pt idx="3">
                  <c:v>Lower secondary</c:v>
                </c:pt>
                <c:pt idx="4">
                  <c:v>Secondary / secondary special</c:v>
                </c:pt>
              </c:strCache>
            </c:strRef>
          </c:cat>
          <c:val>
            <c:numRef>
              <c:f>'3'!$N$2:$N$7</c:f>
              <c:numCache>
                <c:formatCode>General</c:formatCode>
                <c:ptCount val="5"/>
                <c:pt idx="0">
                  <c:v>20</c:v>
                </c:pt>
                <c:pt idx="1">
                  <c:v>12167</c:v>
                </c:pt>
                <c:pt idx="2">
                  <c:v>1618</c:v>
                </c:pt>
                <c:pt idx="3">
                  <c:v>619</c:v>
                </c:pt>
                <c:pt idx="4">
                  <c:v>35572</c:v>
                </c:pt>
              </c:numCache>
            </c:numRef>
          </c:val>
          <c:extLst>
            <c:ext xmlns:c16="http://schemas.microsoft.com/office/drawing/2014/chart" uri="{C3380CC4-5D6E-409C-BE32-E72D297353CC}">
              <c16:uniqueId val="{00000000-CC8D-4A1D-9903-268FA0B28631}"/>
            </c:ext>
          </c:extLst>
        </c:ser>
        <c:dLbls>
          <c:showLegendKey val="0"/>
          <c:showVal val="1"/>
          <c:showCatName val="0"/>
          <c:showSerName val="0"/>
          <c:showPercent val="0"/>
          <c:showBubbleSize val="0"/>
        </c:dLbls>
        <c:gapWidth val="25"/>
        <c:axId val="141608064"/>
        <c:axId val="141610368"/>
      </c:barChart>
      <c:catAx>
        <c:axId val="141608064"/>
        <c:scaling>
          <c:orientation val="minMax"/>
        </c:scaling>
        <c:delete val="0"/>
        <c:axPos val="l"/>
        <c:numFmt formatCode="General" sourceLinked="0"/>
        <c:majorTickMark val="out"/>
        <c:minorTickMark val="none"/>
        <c:tickLblPos val="nextTo"/>
        <c:crossAx val="141610368"/>
        <c:crosses val="autoZero"/>
        <c:auto val="1"/>
        <c:lblAlgn val="ctr"/>
        <c:lblOffset val="100"/>
        <c:noMultiLvlLbl val="0"/>
      </c:catAx>
      <c:valAx>
        <c:axId val="141610368"/>
        <c:scaling>
          <c:orientation val="minMax"/>
        </c:scaling>
        <c:delete val="1"/>
        <c:axPos val="b"/>
        <c:numFmt formatCode="General" sourceLinked="1"/>
        <c:majorTickMark val="out"/>
        <c:minorTickMark val="none"/>
        <c:tickLblPos val="nextTo"/>
        <c:crossAx val="141608064"/>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Study.xlsx]3!PivotTable5</c:name>
    <c:fmtId val="7"/>
  </c:pivotSource>
  <c:chart>
    <c:title>
      <c:tx>
        <c:rich>
          <a:bodyPr/>
          <a:lstStyle/>
          <a:p>
            <a:pPr>
              <a:defRPr/>
            </a:pPr>
            <a:r>
              <a:rPr lang="en-US"/>
              <a:t>Family Status Breakup</a:t>
            </a:r>
          </a:p>
        </c:rich>
      </c:tx>
      <c:overlay val="0"/>
    </c:title>
    <c:autoTitleDeleted val="0"/>
    <c:pivotFmts>
      <c:pivotFmt>
        <c:idx val="0"/>
        <c:marker>
          <c:symbol val="none"/>
        </c:marker>
        <c:dLbl>
          <c:idx val="0"/>
          <c:numFmt formatCode="General" sourceLinked="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marker>
          <c:symbol val="none"/>
        </c:marker>
        <c:dLbl>
          <c:idx val="0"/>
          <c:numFmt formatCode="General" sourceLinked="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numFmt formatCode="General" sourceLinked="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1"/>
        <c:ser>
          <c:idx val="0"/>
          <c:order val="0"/>
          <c:tx>
            <c:strRef>
              <c:f>'3'!$B$31</c:f>
              <c:strCache>
                <c:ptCount val="1"/>
                <c:pt idx="0">
                  <c:v>Total</c:v>
                </c:pt>
              </c:strCache>
            </c:strRef>
          </c:tx>
          <c:invertIfNegative val="0"/>
          <c:dLbls>
            <c:numFmt formatCode="General" sourceLinked="0"/>
            <c:spPr>
              <a:noFill/>
              <a:ln>
                <a:noFill/>
              </a:ln>
              <a:effectLst/>
            </c:spPr>
            <c:txPr>
              <a:bodyPr/>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'3'!$A$32:$A$37</c:f>
              <c:strCache>
                <c:ptCount val="5"/>
                <c:pt idx="0">
                  <c:v>Civil marriage</c:v>
                </c:pt>
                <c:pt idx="1">
                  <c:v>Married</c:v>
                </c:pt>
                <c:pt idx="2">
                  <c:v>Separated</c:v>
                </c:pt>
                <c:pt idx="3">
                  <c:v>Single / not married</c:v>
                </c:pt>
                <c:pt idx="4">
                  <c:v>Widow</c:v>
                </c:pt>
              </c:strCache>
            </c:strRef>
          </c:cat>
          <c:val>
            <c:numRef>
              <c:f>'3'!$B$32:$B$37</c:f>
              <c:numCache>
                <c:formatCode>General</c:formatCode>
                <c:ptCount val="5"/>
                <c:pt idx="0">
                  <c:v>4859</c:v>
                </c:pt>
                <c:pt idx="1">
                  <c:v>32093</c:v>
                </c:pt>
                <c:pt idx="2">
                  <c:v>3142</c:v>
                </c:pt>
                <c:pt idx="3">
                  <c:v>7305</c:v>
                </c:pt>
                <c:pt idx="4">
                  <c:v>2597</c:v>
                </c:pt>
              </c:numCache>
            </c:numRef>
          </c:val>
          <c:extLst>
            <c:ext xmlns:c16="http://schemas.microsoft.com/office/drawing/2014/chart" uri="{C3380CC4-5D6E-409C-BE32-E72D297353CC}">
              <c16:uniqueId val="{00000000-643B-4D95-A4A2-24DAD1763C27}"/>
            </c:ext>
          </c:extLst>
        </c:ser>
        <c:dLbls>
          <c:showLegendKey val="0"/>
          <c:showVal val="0"/>
          <c:showCatName val="0"/>
          <c:showSerName val="0"/>
          <c:showPercent val="0"/>
          <c:showBubbleSize val="0"/>
        </c:dLbls>
        <c:gapWidth val="25"/>
        <c:axId val="185619968"/>
        <c:axId val="185598336"/>
      </c:barChart>
      <c:valAx>
        <c:axId val="185598336"/>
        <c:scaling>
          <c:orientation val="minMax"/>
        </c:scaling>
        <c:delete val="1"/>
        <c:axPos val="b"/>
        <c:numFmt formatCode="General" sourceLinked="1"/>
        <c:majorTickMark val="out"/>
        <c:minorTickMark val="none"/>
        <c:tickLblPos val="nextTo"/>
        <c:crossAx val="185619968"/>
        <c:crosses val="autoZero"/>
        <c:crossBetween val="between"/>
      </c:valAx>
      <c:catAx>
        <c:axId val="185619968"/>
        <c:scaling>
          <c:orientation val="minMax"/>
        </c:scaling>
        <c:delete val="0"/>
        <c:axPos val="l"/>
        <c:numFmt formatCode="General" sourceLinked="0"/>
        <c:majorTickMark val="out"/>
        <c:minorTickMark val="none"/>
        <c:tickLblPos val="nextTo"/>
        <c:crossAx val="185598336"/>
        <c:crosses val="autoZero"/>
        <c:auto val="1"/>
        <c:lblAlgn val="ctr"/>
        <c:lblOffset val="100"/>
        <c:noMultiLvlLbl val="0"/>
      </c:cat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Study.xlsx]3!PivotTable6</c:name>
    <c:fmtId val="7"/>
  </c:pivotSource>
  <c:chart>
    <c:title>
      <c:tx>
        <c:rich>
          <a:bodyPr/>
          <a:lstStyle/>
          <a:p>
            <a:pPr>
              <a:defRPr/>
            </a:pPr>
            <a:r>
              <a:rPr lang="en-US"/>
              <a:t>Housing</a:t>
            </a:r>
            <a:r>
              <a:rPr lang="en-US" baseline="0"/>
              <a:t> Type Breakup</a:t>
            </a:r>
            <a:endParaRPr lang="en-US"/>
          </a:p>
        </c:rich>
      </c:tx>
      <c:overlay val="0"/>
    </c:title>
    <c:autoTitleDeleted val="0"/>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1"/>
        <c:ser>
          <c:idx val="0"/>
          <c:order val="0"/>
          <c:tx>
            <c:strRef>
              <c:f>'3'!$F$31</c:f>
              <c:strCache>
                <c:ptCount val="1"/>
                <c:pt idx="0">
                  <c:v>Total</c:v>
                </c:pt>
              </c:strCache>
            </c:strRef>
          </c:tx>
          <c:invertIfNegative val="0"/>
          <c:dLbls>
            <c:spPr>
              <a:noFill/>
              <a:ln>
                <a:noFill/>
              </a:ln>
              <a:effectLst/>
            </c:spPr>
            <c:txPr>
              <a:bodyPr/>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'3'!$E$32:$E$38</c:f>
              <c:strCache>
                <c:ptCount val="6"/>
                <c:pt idx="0">
                  <c:v>Co-op apartment</c:v>
                </c:pt>
                <c:pt idx="1">
                  <c:v>House / apartment</c:v>
                </c:pt>
                <c:pt idx="2">
                  <c:v>Municipal apartment</c:v>
                </c:pt>
                <c:pt idx="3">
                  <c:v>Office apartment</c:v>
                </c:pt>
                <c:pt idx="4">
                  <c:v>Rented apartment</c:v>
                </c:pt>
                <c:pt idx="5">
                  <c:v>With parents</c:v>
                </c:pt>
              </c:strCache>
            </c:strRef>
          </c:cat>
          <c:val>
            <c:numRef>
              <c:f>'3'!$F$32:$F$38</c:f>
              <c:numCache>
                <c:formatCode>General</c:formatCode>
                <c:ptCount val="6"/>
                <c:pt idx="0">
                  <c:v>191</c:v>
                </c:pt>
                <c:pt idx="1">
                  <c:v>44366</c:v>
                </c:pt>
                <c:pt idx="2">
                  <c:v>1844</c:v>
                </c:pt>
                <c:pt idx="3">
                  <c:v>427</c:v>
                </c:pt>
                <c:pt idx="4">
                  <c:v>769</c:v>
                </c:pt>
                <c:pt idx="5">
                  <c:v>2399</c:v>
                </c:pt>
              </c:numCache>
            </c:numRef>
          </c:val>
          <c:extLst>
            <c:ext xmlns:c16="http://schemas.microsoft.com/office/drawing/2014/chart" uri="{C3380CC4-5D6E-409C-BE32-E72D297353CC}">
              <c16:uniqueId val="{00000000-D5EE-41F5-963B-4EC39257E7A8}"/>
            </c:ext>
          </c:extLst>
        </c:ser>
        <c:dLbls>
          <c:showLegendKey val="0"/>
          <c:showVal val="0"/>
          <c:showCatName val="0"/>
          <c:showSerName val="0"/>
          <c:showPercent val="0"/>
          <c:showBubbleSize val="0"/>
        </c:dLbls>
        <c:gapWidth val="25"/>
        <c:axId val="215416832"/>
        <c:axId val="215349504"/>
      </c:barChart>
      <c:valAx>
        <c:axId val="215349504"/>
        <c:scaling>
          <c:orientation val="minMax"/>
        </c:scaling>
        <c:delete val="1"/>
        <c:axPos val="b"/>
        <c:numFmt formatCode="General" sourceLinked="1"/>
        <c:majorTickMark val="out"/>
        <c:minorTickMark val="none"/>
        <c:tickLblPos val="nextTo"/>
        <c:crossAx val="215416832"/>
        <c:crosses val="autoZero"/>
        <c:crossBetween val="between"/>
      </c:valAx>
      <c:catAx>
        <c:axId val="215416832"/>
        <c:scaling>
          <c:orientation val="minMax"/>
        </c:scaling>
        <c:delete val="0"/>
        <c:axPos val="l"/>
        <c:numFmt formatCode="General" sourceLinked="0"/>
        <c:majorTickMark val="out"/>
        <c:minorTickMark val="none"/>
        <c:tickLblPos val="nextTo"/>
        <c:crossAx val="215349504"/>
        <c:crosses val="autoZero"/>
        <c:auto val="1"/>
        <c:lblAlgn val="ctr"/>
        <c:lblOffset val="100"/>
        <c:noMultiLvlLbl val="0"/>
      </c:cat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Study.xlsx]4-1,2!PivotTable7</c:name>
    <c:fmtId val="3"/>
  </c:pivotSource>
  <c:chart>
    <c:title>
      <c:tx>
        <c:rich>
          <a:bodyPr/>
          <a:lstStyle/>
          <a:p>
            <a:pPr>
              <a:defRPr/>
            </a:pPr>
            <a:r>
              <a:rPr lang="en-IN"/>
              <a:t>Age</a:t>
            </a:r>
          </a:p>
        </c:rich>
      </c:tx>
      <c:overlay val="0"/>
    </c:title>
    <c:autoTitleDeleted val="0"/>
    <c:pivotFmts>
      <c:pivotFmt>
        <c:idx val="0"/>
        <c:marker>
          <c:symbol val="none"/>
        </c:marker>
      </c:pivotFmt>
      <c:pivotFmt>
        <c:idx val="1"/>
        <c:marker>
          <c:symbol val="none"/>
        </c:marker>
      </c:pivotFmt>
      <c:pivotFmt>
        <c:idx val="2"/>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'4-1,2'!$B$1</c:f>
              <c:strCache>
                <c:ptCount val="1"/>
                <c:pt idx="0">
                  <c:v>Total</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'4-1,2'!$A$2:$A$7</c:f>
              <c:strCache>
                <c:ptCount val="5"/>
                <c:pt idx="0">
                  <c:v>20-29</c:v>
                </c:pt>
                <c:pt idx="1">
                  <c:v>30-39</c:v>
                </c:pt>
                <c:pt idx="2">
                  <c:v>40-49</c:v>
                </c:pt>
                <c:pt idx="3">
                  <c:v>50-59</c:v>
                </c:pt>
                <c:pt idx="4">
                  <c:v>60-70</c:v>
                </c:pt>
              </c:strCache>
            </c:strRef>
          </c:cat>
          <c:val>
            <c:numRef>
              <c:f>'4-1,2'!$B$2:$B$7</c:f>
              <c:numCache>
                <c:formatCode>General</c:formatCode>
                <c:ptCount val="5"/>
                <c:pt idx="0">
                  <c:v>6642</c:v>
                </c:pt>
                <c:pt idx="1">
                  <c:v>13419</c:v>
                </c:pt>
                <c:pt idx="2">
                  <c:v>12576</c:v>
                </c:pt>
                <c:pt idx="3">
                  <c:v>11044</c:v>
                </c:pt>
                <c:pt idx="4">
                  <c:v>6315</c:v>
                </c:pt>
              </c:numCache>
            </c:numRef>
          </c:val>
          <c:extLst>
            <c:ext xmlns:c16="http://schemas.microsoft.com/office/drawing/2014/chart" uri="{C3380CC4-5D6E-409C-BE32-E72D297353CC}">
              <c16:uniqueId val="{00000000-B89C-47FC-9436-95703E5CCCDD}"/>
            </c:ext>
          </c:extLst>
        </c:ser>
        <c:dLbls>
          <c:dLblPos val="outEnd"/>
          <c:showLegendKey val="0"/>
          <c:showVal val="1"/>
          <c:showCatName val="0"/>
          <c:showSerName val="0"/>
          <c:showPercent val="0"/>
          <c:showBubbleSize val="0"/>
        </c:dLbls>
        <c:gapWidth val="0"/>
        <c:axId val="185618816"/>
        <c:axId val="185621120"/>
      </c:barChart>
      <c:catAx>
        <c:axId val="185618816"/>
        <c:scaling>
          <c:orientation val="minMax"/>
        </c:scaling>
        <c:delete val="0"/>
        <c:axPos val="b"/>
        <c:numFmt formatCode="General" sourceLinked="0"/>
        <c:majorTickMark val="out"/>
        <c:minorTickMark val="none"/>
        <c:tickLblPos val="nextTo"/>
        <c:crossAx val="185621120"/>
        <c:crosses val="autoZero"/>
        <c:auto val="1"/>
        <c:lblAlgn val="ctr"/>
        <c:lblOffset val="100"/>
        <c:noMultiLvlLbl val="0"/>
      </c:catAx>
      <c:valAx>
        <c:axId val="185621120"/>
        <c:scaling>
          <c:orientation val="minMax"/>
        </c:scaling>
        <c:delete val="1"/>
        <c:axPos val="l"/>
        <c:numFmt formatCode="General" sourceLinked="1"/>
        <c:majorTickMark val="out"/>
        <c:minorTickMark val="none"/>
        <c:tickLblPos val="nextTo"/>
        <c:crossAx val="185618816"/>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 Loan Case Study.xlsx]4-1,2!PivotTable8</c:name>
    <c:fmtId val="4"/>
  </c:pivotSource>
  <c:chart>
    <c:title>
      <c:tx>
        <c:rich>
          <a:bodyPr/>
          <a:lstStyle/>
          <a:p>
            <a:pPr>
              <a:defRPr/>
            </a:pPr>
            <a:r>
              <a:rPr lang="en-IN" dirty="0"/>
              <a:t>Age-Segmented Target</a:t>
            </a:r>
          </a:p>
        </c:rich>
      </c:tx>
      <c:overlay val="0"/>
    </c:title>
    <c:autoTitleDeleted val="0"/>
    <c:pivotFmts>
      <c:pivotFmt>
        <c:idx val="0"/>
        <c:marker>
          <c:symbol val="none"/>
        </c:marker>
      </c:pivotFmt>
      <c:pivotFmt>
        <c:idx val="1"/>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numFmt formatCode="0.00%" sourceLinked="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pivotFmt>
      <c:pivotFmt>
        <c:idx val="4"/>
      </c:pivotFmt>
      <c:pivotFmt>
        <c:idx val="5"/>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marker>
          <c:symbol val="none"/>
        </c:marker>
        <c:dLbl>
          <c:idx val="0"/>
          <c:numFmt formatCode="0.00%" sourceLinked="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marker>
          <c:symbol val="none"/>
        </c:marker>
        <c:dLbl>
          <c:idx val="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numFmt formatCode="0.00%" sourceLinked="0"/>
          <c:spPr/>
          <c:txPr>
            <a:bodyPr/>
            <a:lstStyle/>
            <a:p>
              <a:pPr>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'4-1,2'!$F$1:$F$2</c:f>
              <c:strCache>
                <c:ptCount val="1"/>
                <c:pt idx="0">
                  <c:v>0</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'4-1,2'!$E$3:$E$8</c:f>
              <c:strCache>
                <c:ptCount val="5"/>
                <c:pt idx="0">
                  <c:v>20-29</c:v>
                </c:pt>
                <c:pt idx="1">
                  <c:v>30-39</c:v>
                </c:pt>
                <c:pt idx="2">
                  <c:v>40-49</c:v>
                </c:pt>
                <c:pt idx="3">
                  <c:v>50-59</c:v>
                </c:pt>
                <c:pt idx="4">
                  <c:v>60-70</c:v>
                </c:pt>
              </c:strCache>
            </c:strRef>
          </c:cat>
          <c:val>
            <c:numRef>
              <c:f>'4-1,2'!$F$3:$F$8</c:f>
              <c:numCache>
                <c:formatCode>0.00%</c:formatCode>
                <c:ptCount val="5"/>
                <c:pt idx="0">
                  <c:v>0.88813610358325801</c:v>
                </c:pt>
                <c:pt idx="1">
                  <c:v>0.90051419628884422</c:v>
                </c:pt>
                <c:pt idx="2">
                  <c:v>0.92437977099236646</c:v>
                </c:pt>
                <c:pt idx="3">
                  <c:v>0.9384281057587831</c:v>
                </c:pt>
                <c:pt idx="4">
                  <c:v>0.94980205859065714</c:v>
                </c:pt>
              </c:numCache>
            </c:numRef>
          </c:val>
          <c:extLst>
            <c:ext xmlns:c16="http://schemas.microsoft.com/office/drawing/2014/chart" uri="{C3380CC4-5D6E-409C-BE32-E72D297353CC}">
              <c16:uniqueId val="{00000000-0C13-4157-9AB1-B53FE80A88C7}"/>
            </c:ext>
          </c:extLst>
        </c:ser>
        <c:ser>
          <c:idx val="1"/>
          <c:order val="1"/>
          <c:tx>
            <c:strRef>
              <c:f>'4-1,2'!$G$1:$G$2</c:f>
              <c:strCache>
                <c:ptCount val="1"/>
                <c:pt idx="0">
                  <c:v>1</c:v>
                </c:pt>
              </c:strCache>
            </c:strRef>
          </c:tx>
          <c:invertIfNegative val="0"/>
          <c:dLbls>
            <c:numFmt formatCode="0.00%" sourceLinked="0"/>
            <c:spPr>
              <a:noFill/>
              <a:ln>
                <a:noFill/>
              </a:ln>
              <a:effectLst/>
            </c:spPr>
            <c:txPr>
              <a:bodyPr/>
              <a:lstStyle/>
              <a:p>
                <a:pP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'4-1,2'!$E$3:$E$8</c:f>
              <c:strCache>
                <c:ptCount val="5"/>
                <c:pt idx="0">
                  <c:v>20-29</c:v>
                </c:pt>
                <c:pt idx="1">
                  <c:v>30-39</c:v>
                </c:pt>
                <c:pt idx="2">
                  <c:v>40-49</c:v>
                </c:pt>
                <c:pt idx="3">
                  <c:v>50-59</c:v>
                </c:pt>
                <c:pt idx="4">
                  <c:v>60-70</c:v>
                </c:pt>
              </c:strCache>
            </c:strRef>
          </c:cat>
          <c:val>
            <c:numRef>
              <c:f>'4-1,2'!$G$3:$G$8</c:f>
              <c:numCache>
                <c:formatCode>0.00%</c:formatCode>
                <c:ptCount val="5"/>
                <c:pt idx="0">
                  <c:v>0.11186389641674195</c:v>
                </c:pt>
                <c:pt idx="1">
                  <c:v>9.9485803711155826E-2</c:v>
                </c:pt>
                <c:pt idx="2">
                  <c:v>7.5620229007633585E-2</c:v>
                </c:pt>
                <c:pt idx="3">
                  <c:v>6.1571894241216951E-2</c:v>
                </c:pt>
                <c:pt idx="4">
                  <c:v>5.0197941409342833E-2</c:v>
                </c:pt>
              </c:numCache>
            </c:numRef>
          </c:val>
          <c:extLst>
            <c:ext xmlns:c16="http://schemas.microsoft.com/office/drawing/2014/chart" uri="{C3380CC4-5D6E-409C-BE32-E72D297353CC}">
              <c16:uniqueId val="{00000001-0C13-4157-9AB1-B53FE80A88C7}"/>
            </c:ext>
          </c:extLst>
        </c:ser>
        <c:dLbls>
          <c:dLblPos val="ctr"/>
          <c:showLegendKey val="0"/>
          <c:showVal val="1"/>
          <c:showCatName val="0"/>
          <c:showSerName val="0"/>
          <c:showPercent val="0"/>
          <c:showBubbleSize val="0"/>
        </c:dLbls>
        <c:gapWidth val="25"/>
        <c:overlap val="100"/>
        <c:axId val="189279232"/>
        <c:axId val="189298560"/>
      </c:barChart>
      <c:catAx>
        <c:axId val="189279232"/>
        <c:scaling>
          <c:orientation val="minMax"/>
        </c:scaling>
        <c:delete val="0"/>
        <c:axPos val="b"/>
        <c:numFmt formatCode="General" sourceLinked="0"/>
        <c:majorTickMark val="out"/>
        <c:minorTickMark val="none"/>
        <c:tickLblPos val="nextTo"/>
        <c:crossAx val="189298560"/>
        <c:crosses val="autoZero"/>
        <c:auto val="1"/>
        <c:lblAlgn val="ctr"/>
        <c:lblOffset val="100"/>
        <c:noMultiLvlLbl val="0"/>
      </c:catAx>
      <c:valAx>
        <c:axId val="189298560"/>
        <c:scaling>
          <c:orientation val="minMax"/>
        </c:scaling>
        <c:delete val="1"/>
        <c:axPos val="l"/>
        <c:numFmt formatCode="0%" sourceLinked="1"/>
        <c:majorTickMark val="out"/>
        <c:minorTickMark val="none"/>
        <c:tickLblPos val="nextTo"/>
        <c:crossAx val="18927923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9468C2-A788-4DAD-8852-7485C7CCEB9C}" type="doc">
      <dgm:prSet loTypeId="urn:microsoft.com/office/officeart/2005/8/layout/hProcess9" loCatId="process" qsTypeId="urn:microsoft.com/office/officeart/2005/8/quickstyle/simple1" qsCatId="simple" csTypeId="urn:microsoft.com/office/officeart/2005/8/colors/colorful3" csCatId="colorful" phldr="1"/>
      <dgm:spPr/>
      <dgm:t>
        <a:bodyPr/>
        <a:lstStyle/>
        <a:p>
          <a:endParaRPr lang="en-US"/>
        </a:p>
      </dgm:t>
    </dgm:pt>
    <dgm:pt modelId="{7036D59D-F03E-48DE-833B-B6B6DC79CB7D}">
      <dgm:prSet phldrT="[Text]" phldr="0"/>
      <dgm:spPr/>
      <dgm:t>
        <a:bodyPr/>
        <a:lstStyle/>
        <a:p>
          <a:r>
            <a:rPr lang="en-US" b="1" dirty="0">
              <a:latin typeface="Calibri"/>
              <a:ea typeface="Calibri"/>
              <a:cs typeface="Calibri"/>
            </a:rPr>
            <a:t>Identify Top Correlations for Different Scenarios</a:t>
          </a:r>
        </a:p>
      </dgm:t>
    </dgm:pt>
    <dgm:pt modelId="{382E85AD-8271-47F7-9E92-E70F9E701379}" type="parTrans" cxnId="{8A48805D-002F-4786-8219-EC8A9A75DB3A}">
      <dgm:prSet/>
      <dgm:spPr/>
      <dgm:t>
        <a:bodyPr/>
        <a:lstStyle/>
        <a:p>
          <a:endParaRPr lang="en-US"/>
        </a:p>
      </dgm:t>
    </dgm:pt>
    <dgm:pt modelId="{46C4D363-6586-4413-9A47-F3B6ABFB1E8E}" type="sibTrans" cxnId="{8A48805D-002F-4786-8219-EC8A9A75DB3A}">
      <dgm:prSet/>
      <dgm:spPr/>
      <dgm:t>
        <a:bodyPr/>
        <a:lstStyle/>
        <a:p>
          <a:endParaRPr lang="en-US"/>
        </a:p>
      </dgm:t>
    </dgm:pt>
    <dgm:pt modelId="{A2A5CFD2-D0E5-443B-A01A-4E6252A6C85F}">
      <dgm:prSet phldr="0"/>
      <dgm:spPr/>
      <dgm:t>
        <a:bodyPr/>
        <a:lstStyle/>
        <a:p>
          <a:pPr algn="ctr" rtl="0"/>
          <a:r>
            <a:rPr lang="en-US" b="1" dirty="0">
              <a:latin typeface="Calibri"/>
              <a:ea typeface="Calibri"/>
              <a:cs typeface="Calibri"/>
            </a:rPr>
            <a:t>Identify Missing Data and Deal with it Appropriately</a:t>
          </a:r>
        </a:p>
      </dgm:t>
    </dgm:pt>
    <dgm:pt modelId="{F5E9C734-8956-4989-8B7D-4FCE422EAF26}" type="parTrans" cxnId="{094000FE-72B1-419C-90F0-F532620E03AB}">
      <dgm:prSet/>
      <dgm:spPr/>
      <dgm:t>
        <a:bodyPr/>
        <a:lstStyle/>
        <a:p>
          <a:endParaRPr lang="en-IN"/>
        </a:p>
      </dgm:t>
    </dgm:pt>
    <dgm:pt modelId="{D97E56C0-28A1-435A-9921-EA03621E0122}" type="sibTrans" cxnId="{094000FE-72B1-419C-90F0-F532620E03AB}">
      <dgm:prSet/>
      <dgm:spPr/>
      <dgm:t>
        <a:bodyPr/>
        <a:lstStyle/>
        <a:p>
          <a:endParaRPr lang="en-US"/>
        </a:p>
      </dgm:t>
    </dgm:pt>
    <dgm:pt modelId="{6FBBDDAF-2C36-40F8-99A5-128EA7B0387A}">
      <dgm:prSet phldr="0"/>
      <dgm:spPr/>
      <dgm:t>
        <a:bodyPr/>
        <a:lstStyle/>
        <a:p>
          <a:pPr algn="ctr"/>
          <a:r>
            <a:rPr lang="en-US" b="1" dirty="0">
              <a:latin typeface="Calibri"/>
              <a:ea typeface="Calibri"/>
              <a:cs typeface="Calibri"/>
            </a:rPr>
            <a:t>Identify Outliers in the Dataset</a:t>
          </a:r>
        </a:p>
      </dgm:t>
    </dgm:pt>
    <dgm:pt modelId="{3A2C5B17-DDBD-4ADC-9B9E-2E5B5A96CEB5}" type="parTrans" cxnId="{77053A70-9266-474F-A300-59AA72D64845}">
      <dgm:prSet/>
      <dgm:spPr/>
      <dgm:t>
        <a:bodyPr/>
        <a:lstStyle/>
        <a:p>
          <a:endParaRPr lang="en-IN"/>
        </a:p>
      </dgm:t>
    </dgm:pt>
    <dgm:pt modelId="{2E22B378-4DE0-49AE-A815-2D1BB8DF1BB9}" type="sibTrans" cxnId="{77053A70-9266-474F-A300-59AA72D64845}">
      <dgm:prSet/>
      <dgm:spPr/>
      <dgm:t>
        <a:bodyPr/>
        <a:lstStyle/>
        <a:p>
          <a:endParaRPr lang="en-US"/>
        </a:p>
      </dgm:t>
    </dgm:pt>
    <dgm:pt modelId="{9C58C8A2-7F14-4DB7-8883-B3E6B028CF24}">
      <dgm:prSet phldr="0"/>
      <dgm:spPr/>
      <dgm:t>
        <a:bodyPr/>
        <a:lstStyle/>
        <a:p>
          <a:pPr algn="ctr"/>
          <a:r>
            <a:rPr lang="en-US" b="1" dirty="0">
              <a:latin typeface="Calibri"/>
              <a:ea typeface="Calibri"/>
              <a:cs typeface="Calibri"/>
            </a:rPr>
            <a:t>Analyze Data Imbalance</a:t>
          </a:r>
        </a:p>
      </dgm:t>
    </dgm:pt>
    <dgm:pt modelId="{E4134ED3-C43C-45C0-A2D9-FFB5D14393EE}" type="parTrans" cxnId="{821D23F0-0E10-417B-856F-73CFB65C337D}">
      <dgm:prSet/>
      <dgm:spPr/>
      <dgm:t>
        <a:bodyPr/>
        <a:lstStyle/>
        <a:p>
          <a:endParaRPr lang="en-IN"/>
        </a:p>
      </dgm:t>
    </dgm:pt>
    <dgm:pt modelId="{7C1D7C50-9487-4976-998A-A892FE8854E6}" type="sibTrans" cxnId="{821D23F0-0E10-417B-856F-73CFB65C337D}">
      <dgm:prSet/>
      <dgm:spPr/>
      <dgm:t>
        <a:bodyPr/>
        <a:lstStyle/>
        <a:p>
          <a:endParaRPr lang="en-US"/>
        </a:p>
      </dgm:t>
    </dgm:pt>
    <dgm:pt modelId="{6E7F6CA1-A894-4C38-A366-3DC0C9B7551D}">
      <dgm:prSet phldr="0"/>
      <dgm:spPr/>
      <dgm:t>
        <a:bodyPr/>
        <a:lstStyle/>
        <a:p>
          <a:pPr algn="ctr"/>
          <a:r>
            <a:rPr lang="en-US" b="1" dirty="0">
              <a:latin typeface="Calibri"/>
              <a:ea typeface="Calibri"/>
              <a:cs typeface="Calibri"/>
            </a:rPr>
            <a:t>Perform Univariate, Segmented Univariate, and Bivariate Analysis</a:t>
          </a:r>
        </a:p>
      </dgm:t>
    </dgm:pt>
    <dgm:pt modelId="{3C54BA09-93A6-4930-8261-6FBE966C7C92}" type="parTrans" cxnId="{89CABF2C-B5A6-4B9F-B7F1-10558C2D5FEA}">
      <dgm:prSet/>
      <dgm:spPr/>
      <dgm:t>
        <a:bodyPr/>
        <a:lstStyle/>
        <a:p>
          <a:endParaRPr lang="en-IN"/>
        </a:p>
      </dgm:t>
    </dgm:pt>
    <dgm:pt modelId="{98DE0A35-9275-4759-A44A-4247011393CE}" type="sibTrans" cxnId="{89CABF2C-B5A6-4B9F-B7F1-10558C2D5FEA}">
      <dgm:prSet/>
      <dgm:spPr/>
      <dgm:t>
        <a:bodyPr/>
        <a:lstStyle/>
        <a:p>
          <a:endParaRPr lang="en-US"/>
        </a:p>
      </dgm:t>
    </dgm:pt>
    <dgm:pt modelId="{AE7C911E-5E3F-4184-AB56-E4C068FE7485}" type="pres">
      <dgm:prSet presAssocID="{F69468C2-A788-4DAD-8852-7485C7CCEB9C}" presName="CompostProcess" presStyleCnt="0">
        <dgm:presLayoutVars>
          <dgm:dir/>
          <dgm:resizeHandles val="exact"/>
        </dgm:presLayoutVars>
      </dgm:prSet>
      <dgm:spPr/>
    </dgm:pt>
    <dgm:pt modelId="{50F00D4C-9E1F-42D7-B26B-261C34D583C3}" type="pres">
      <dgm:prSet presAssocID="{F69468C2-A788-4DAD-8852-7485C7CCEB9C}" presName="arrow" presStyleLbl="bgShp" presStyleIdx="0" presStyleCnt="1"/>
      <dgm:spPr/>
    </dgm:pt>
    <dgm:pt modelId="{F0583515-CF8A-4B40-A949-9924F3A71204}" type="pres">
      <dgm:prSet presAssocID="{F69468C2-A788-4DAD-8852-7485C7CCEB9C}" presName="linearProcess" presStyleCnt="0"/>
      <dgm:spPr/>
    </dgm:pt>
    <dgm:pt modelId="{5FD4B90B-8A7C-44BF-85B1-80F8729AD854}" type="pres">
      <dgm:prSet presAssocID="{A2A5CFD2-D0E5-443B-A01A-4E6252A6C85F}" presName="textNode" presStyleLbl="node1" presStyleIdx="0" presStyleCnt="5">
        <dgm:presLayoutVars>
          <dgm:bulletEnabled val="1"/>
        </dgm:presLayoutVars>
      </dgm:prSet>
      <dgm:spPr/>
    </dgm:pt>
    <dgm:pt modelId="{6A9176F7-D46D-42BB-88B7-EAAD838AFB3C}" type="pres">
      <dgm:prSet presAssocID="{D97E56C0-28A1-435A-9921-EA03621E0122}" presName="sibTrans" presStyleCnt="0"/>
      <dgm:spPr/>
    </dgm:pt>
    <dgm:pt modelId="{154C28FD-7795-499E-9349-9602807CDC41}" type="pres">
      <dgm:prSet presAssocID="{6FBBDDAF-2C36-40F8-99A5-128EA7B0387A}" presName="textNode" presStyleLbl="node1" presStyleIdx="1" presStyleCnt="5">
        <dgm:presLayoutVars>
          <dgm:bulletEnabled val="1"/>
        </dgm:presLayoutVars>
      </dgm:prSet>
      <dgm:spPr/>
    </dgm:pt>
    <dgm:pt modelId="{679A944D-6950-4FEC-A90F-6A5D12A6CF0C}" type="pres">
      <dgm:prSet presAssocID="{2E22B378-4DE0-49AE-A815-2D1BB8DF1BB9}" presName="sibTrans" presStyleCnt="0"/>
      <dgm:spPr/>
    </dgm:pt>
    <dgm:pt modelId="{484B8306-E5C1-4E0B-B8F3-4FBAEA51BF4B}" type="pres">
      <dgm:prSet presAssocID="{9C58C8A2-7F14-4DB7-8883-B3E6B028CF24}" presName="textNode" presStyleLbl="node1" presStyleIdx="2" presStyleCnt="5">
        <dgm:presLayoutVars>
          <dgm:bulletEnabled val="1"/>
        </dgm:presLayoutVars>
      </dgm:prSet>
      <dgm:spPr/>
    </dgm:pt>
    <dgm:pt modelId="{4CE765E3-A6EF-46ED-80EA-B6465EA65160}" type="pres">
      <dgm:prSet presAssocID="{7C1D7C50-9487-4976-998A-A892FE8854E6}" presName="sibTrans" presStyleCnt="0"/>
      <dgm:spPr/>
    </dgm:pt>
    <dgm:pt modelId="{A76369F2-4499-43A1-8511-82A1C4CD19C1}" type="pres">
      <dgm:prSet presAssocID="{6E7F6CA1-A894-4C38-A366-3DC0C9B7551D}" presName="textNode" presStyleLbl="node1" presStyleIdx="3" presStyleCnt="5">
        <dgm:presLayoutVars>
          <dgm:bulletEnabled val="1"/>
        </dgm:presLayoutVars>
      </dgm:prSet>
      <dgm:spPr/>
    </dgm:pt>
    <dgm:pt modelId="{63512D1B-64E4-4496-B1C5-82173E6EE25F}" type="pres">
      <dgm:prSet presAssocID="{98DE0A35-9275-4759-A44A-4247011393CE}" presName="sibTrans" presStyleCnt="0"/>
      <dgm:spPr/>
    </dgm:pt>
    <dgm:pt modelId="{05C6924F-64CB-4B6D-91D7-A85FC5732FE0}" type="pres">
      <dgm:prSet presAssocID="{7036D59D-F03E-48DE-833B-B6B6DC79CB7D}" presName="textNode" presStyleLbl="node1" presStyleIdx="4" presStyleCnt="5">
        <dgm:presLayoutVars>
          <dgm:bulletEnabled val="1"/>
        </dgm:presLayoutVars>
      </dgm:prSet>
      <dgm:spPr/>
    </dgm:pt>
  </dgm:ptLst>
  <dgm:cxnLst>
    <dgm:cxn modelId="{62F65223-BE23-49FC-9A8A-1B722A3A21A9}" type="presOf" srcId="{7036D59D-F03E-48DE-833B-B6B6DC79CB7D}" destId="{05C6924F-64CB-4B6D-91D7-A85FC5732FE0}" srcOrd="0" destOrd="0" presId="urn:microsoft.com/office/officeart/2005/8/layout/hProcess9"/>
    <dgm:cxn modelId="{89CABF2C-B5A6-4B9F-B7F1-10558C2D5FEA}" srcId="{F69468C2-A788-4DAD-8852-7485C7CCEB9C}" destId="{6E7F6CA1-A894-4C38-A366-3DC0C9B7551D}" srcOrd="3" destOrd="0" parTransId="{3C54BA09-93A6-4930-8261-6FBE966C7C92}" sibTransId="{98DE0A35-9275-4759-A44A-4247011393CE}"/>
    <dgm:cxn modelId="{8A48805D-002F-4786-8219-EC8A9A75DB3A}" srcId="{F69468C2-A788-4DAD-8852-7485C7CCEB9C}" destId="{7036D59D-F03E-48DE-833B-B6B6DC79CB7D}" srcOrd="4" destOrd="0" parTransId="{382E85AD-8271-47F7-9E92-E70F9E701379}" sibTransId="{46C4D363-6586-4413-9A47-F3B6ABFB1E8E}"/>
    <dgm:cxn modelId="{77053A70-9266-474F-A300-59AA72D64845}" srcId="{F69468C2-A788-4DAD-8852-7485C7CCEB9C}" destId="{6FBBDDAF-2C36-40F8-99A5-128EA7B0387A}" srcOrd="1" destOrd="0" parTransId="{3A2C5B17-DDBD-4ADC-9B9E-2E5B5A96CEB5}" sibTransId="{2E22B378-4DE0-49AE-A815-2D1BB8DF1BB9}"/>
    <dgm:cxn modelId="{7FD35853-1D91-4A56-BAD0-2EA0C4A49409}" type="presOf" srcId="{9C58C8A2-7F14-4DB7-8883-B3E6B028CF24}" destId="{484B8306-E5C1-4E0B-B8F3-4FBAEA51BF4B}" srcOrd="0" destOrd="0" presId="urn:microsoft.com/office/officeart/2005/8/layout/hProcess9"/>
    <dgm:cxn modelId="{11A02693-FE83-46CA-A075-40C98B1B7BD1}" type="presOf" srcId="{6E7F6CA1-A894-4C38-A366-3DC0C9B7551D}" destId="{A76369F2-4499-43A1-8511-82A1C4CD19C1}" srcOrd="0" destOrd="0" presId="urn:microsoft.com/office/officeart/2005/8/layout/hProcess9"/>
    <dgm:cxn modelId="{14EC1BB8-1541-4EEA-8B46-36993A1E3BE1}" type="presOf" srcId="{F69468C2-A788-4DAD-8852-7485C7CCEB9C}" destId="{AE7C911E-5E3F-4184-AB56-E4C068FE7485}" srcOrd="0" destOrd="0" presId="urn:microsoft.com/office/officeart/2005/8/layout/hProcess9"/>
    <dgm:cxn modelId="{C2AB0CC7-DB65-4EFA-8DF7-98C1C6AF750A}" type="presOf" srcId="{6FBBDDAF-2C36-40F8-99A5-128EA7B0387A}" destId="{154C28FD-7795-499E-9349-9602807CDC41}" srcOrd="0" destOrd="0" presId="urn:microsoft.com/office/officeart/2005/8/layout/hProcess9"/>
    <dgm:cxn modelId="{821D23F0-0E10-417B-856F-73CFB65C337D}" srcId="{F69468C2-A788-4DAD-8852-7485C7CCEB9C}" destId="{9C58C8A2-7F14-4DB7-8883-B3E6B028CF24}" srcOrd="2" destOrd="0" parTransId="{E4134ED3-C43C-45C0-A2D9-FFB5D14393EE}" sibTransId="{7C1D7C50-9487-4976-998A-A892FE8854E6}"/>
    <dgm:cxn modelId="{421C2DFB-BFF2-4F9E-BFC7-67586E655165}" type="presOf" srcId="{A2A5CFD2-D0E5-443B-A01A-4E6252A6C85F}" destId="{5FD4B90B-8A7C-44BF-85B1-80F8729AD854}" srcOrd="0" destOrd="0" presId="urn:microsoft.com/office/officeart/2005/8/layout/hProcess9"/>
    <dgm:cxn modelId="{094000FE-72B1-419C-90F0-F532620E03AB}" srcId="{F69468C2-A788-4DAD-8852-7485C7CCEB9C}" destId="{A2A5CFD2-D0E5-443B-A01A-4E6252A6C85F}" srcOrd="0" destOrd="0" parTransId="{F5E9C734-8956-4989-8B7D-4FCE422EAF26}" sibTransId="{D97E56C0-28A1-435A-9921-EA03621E0122}"/>
    <dgm:cxn modelId="{1873B66E-1CED-45AC-9411-133B3D599190}" type="presParOf" srcId="{AE7C911E-5E3F-4184-AB56-E4C068FE7485}" destId="{50F00D4C-9E1F-42D7-B26B-261C34D583C3}" srcOrd="0" destOrd="0" presId="urn:microsoft.com/office/officeart/2005/8/layout/hProcess9"/>
    <dgm:cxn modelId="{63737E54-39E6-4A0A-AF6D-C6469EBF1A59}" type="presParOf" srcId="{AE7C911E-5E3F-4184-AB56-E4C068FE7485}" destId="{F0583515-CF8A-4B40-A949-9924F3A71204}" srcOrd="1" destOrd="0" presId="urn:microsoft.com/office/officeart/2005/8/layout/hProcess9"/>
    <dgm:cxn modelId="{3D090304-D105-47E7-817B-AB55252A38F3}" type="presParOf" srcId="{F0583515-CF8A-4B40-A949-9924F3A71204}" destId="{5FD4B90B-8A7C-44BF-85B1-80F8729AD854}" srcOrd="0" destOrd="0" presId="urn:microsoft.com/office/officeart/2005/8/layout/hProcess9"/>
    <dgm:cxn modelId="{762897B9-14E6-4631-A225-0E8A23568FE7}" type="presParOf" srcId="{F0583515-CF8A-4B40-A949-9924F3A71204}" destId="{6A9176F7-D46D-42BB-88B7-EAAD838AFB3C}" srcOrd="1" destOrd="0" presId="urn:microsoft.com/office/officeart/2005/8/layout/hProcess9"/>
    <dgm:cxn modelId="{11874403-ABF9-410E-8849-991A5EA882FF}" type="presParOf" srcId="{F0583515-CF8A-4B40-A949-9924F3A71204}" destId="{154C28FD-7795-499E-9349-9602807CDC41}" srcOrd="2" destOrd="0" presId="urn:microsoft.com/office/officeart/2005/8/layout/hProcess9"/>
    <dgm:cxn modelId="{B026E66E-CD93-4B9F-8D8C-9D8F6B9D768C}" type="presParOf" srcId="{F0583515-CF8A-4B40-A949-9924F3A71204}" destId="{679A944D-6950-4FEC-A90F-6A5D12A6CF0C}" srcOrd="3" destOrd="0" presId="urn:microsoft.com/office/officeart/2005/8/layout/hProcess9"/>
    <dgm:cxn modelId="{31280D13-DB21-4D74-BE33-695A2168666E}" type="presParOf" srcId="{F0583515-CF8A-4B40-A949-9924F3A71204}" destId="{484B8306-E5C1-4E0B-B8F3-4FBAEA51BF4B}" srcOrd="4" destOrd="0" presId="urn:microsoft.com/office/officeart/2005/8/layout/hProcess9"/>
    <dgm:cxn modelId="{5231E3DB-2A4C-4C05-A0C8-61C6651B8821}" type="presParOf" srcId="{F0583515-CF8A-4B40-A949-9924F3A71204}" destId="{4CE765E3-A6EF-46ED-80EA-B6465EA65160}" srcOrd="5" destOrd="0" presId="urn:microsoft.com/office/officeart/2005/8/layout/hProcess9"/>
    <dgm:cxn modelId="{025B7908-457C-4104-A565-44750AF4FE35}" type="presParOf" srcId="{F0583515-CF8A-4B40-A949-9924F3A71204}" destId="{A76369F2-4499-43A1-8511-82A1C4CD19C1}" srcOrd="6" destOrd="0" presId="urn:microsoft.com/office/officeart/2005/8/layout/hProcess9"/>
    <dgm:cxn modelId="{24A9F84B-3982-4405-A26B-DD005C3CC612}" type="presParOf" srcId="{F0583515-CF8A-4B40-A949-9924F3A71204}" destId="{63512D1B-64E4-4496-B1C5-82173E6EE25F}" srcOrd="7" destOrd="0" presId="urn:microsoft.com/office/officeart/2005/8/layout/hProcess9"/>
    <dgm:cxn modelId="{A1595632-AD3C-4216-BCC2-CAE57886E9C0}" type="presParOf" srcId="{F0583515-CF8A-4B40-A949-9924F3A71204}" destId="{05C6924F-64CB-4B6D-91D7-A85FC5732FE0}"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CF1ED8-6988-4BD0-9459-B8E0DE1B4F63}" type="doc">
      <dgm:prSet loTypeId="urn:microsoft.com/office/officeart/2005/8/layout/matrix1" loCatId="matrix" qsTypeId="urn:microsoft.com/office/officeart/2005/8/quickstyle/simple5" qsCatId="simple" csTypeId="urn:microsoft.com/office/officeart/2005/8/colors/colorful2" csCatId="colorful" phldr="1"/>
      <dgm:spPr/>
      <dgm:t>
        <a:bodyPr/>
        <a:lstStyle/>
        <a:p>
          <a:endParaRPr lang="en-IN"/>
        </a:p>
      </dgm:t>
    </dgm:pt>
    <dgm:pt modelId="{F0540B12-1B02-47EB-BF55-0DBEF8D2A5A1}">
      <dgm:prSet/>
      <dgm:spPr/>
      <dgm:t>
        <a:bodyPr/>
        <a:lstStyle/>
        <a:p>
          <a:pPr rtl="0"/>
          <a:r>
            <a:rPr lang="en-US" b="1" dirty="0">
              <a:latin typeface="Calibri"/>
              <a:ea typeface="Calibri"/>
              <a:cs typeface="Calibri"/>
            </a:rPr>
            <a:t>Microsoft Excel 2010 Version 14.0.7628.5000</a:t>
          </a:r>
          <a:endParaRPr lang="en-IN" b="1" dirty="0">
            <a:latin typeface="Calibri"/>
            <a:ea typeface="Calibri"/>
            <a:cs typeface="Calibri"/>
          </a:endParaRPr>
        </a:p>
      </dgm:t>
    </dgm:pt>
    <dgm:pt modelId="{0B0B17CE-5D9B-4236-AADC-0C7E34696956}" type="parTrans" cxnId="{5B589EE7-934D-4270-A91C-6053CB4F7C20}">
      <dgm:prSet/>
      <dgm:spPr/>
      <dgm:t>
        <a:bodyPr/>
        <a:lstStyle/>
        <a:p>
          <a:endParaRPr lang="en-IN"/>
        </a:p>
      </dgm:t>
    </dgm:pt>
    <dgm:pt modelId="{BE2E54CE-49B8-4506-B7D6-E2FC93D2AB6D}" type="sibTrans" cxnId="{5B589EE7-934D-4270-A91C-6053CB4F7C20}">
      <dgm:prSet/>
      <dgm:spPr/>
      <dgm:t>
        <a:bodyPr/>
        <a:lstStyle/>
        <a:p>
          <a:endParaRPr lang="en-IN"/>
        </a:p>
      </dgm:t>
    </dgm:pt>
    <dgm:pt modelId="{8FA57946-65FB-4280-B5F0-AAA1372C9A66}">
      <dgm:prSet custT="1"/>
      <dgm:spPr/>
      <dgm:t>
        <a:bodyPr/>
        <a:lstStyle/>
        <a:p>
          <a:pPr rtl="0"/>
          <a:r>
            <a:rPr lang="en-IN" sz="2000" b="1" dirty="0">
              <a:latin typeface="Calibri"/>
              <a:ea typeface="Calibri"/>
              <a:cs typeface="Calibri"/>
            </a:rPr>
            <a:t>Ability to perform calculations, data analysis, data visualization, data transformation, and data cleaning with Excel tools and functions. </a:t>
          </a:r>
        </a:p>
      </dgm:t>
    </dgm:pt>
    <dgm:pt modelId="{C3FC03C1-E9A9-4257-A192-B25731A86C5A}" type="parTrans" cxnId="{005E309E-C29C-420F-8F67-4C61CDF56E63}">
      <dgm:prSet/>
      <dgm:spPr/>
      <dgm:t>
        <a:bodyPr/>
        <a:lstStyle/>
        <a:p>
          <a:endParaRPr lang="en-IN"/>
        </a:p>
      </dgm:t>
    </dgm:pt>
    <dgm:pt modelId="{758E6024-E728-4449-814B-4A566B04EDD4}" type="sibTrans" cxnId="{005E309E-C29C-420F-8F67-4C61CDF56E63}">
      <dgm:prSet/>
      <dgm:spPr/>
      <dgm:t>
        <a:bodyPr/>
        <a:lstStyle/>
        <a:p>
          <a:endParaRPr lang="en-IN"/>
        </a:p>
      </dgm:t>
    </dgm:pt>
    <dgm:pt modelId="{6F6342A1-1D7D-4A15-A1D5-CBABAF5B7FE1}">
      <dgm:prSet custT="1"/>
      <dgm:spPr/>
      <dgm:t>
        <a:bodyPr/>
        <a:lstStyle/>
        <a:p>
          <a:r>
            <a:rPr lang="en-US" sz="2000" b="1" dirty="0">
              <a:latin typeface="Calibri"/>
              <a:cs typeface="Calibri"/>
            </a:rPr>
            <a:t>Transform and clean data with features like Power Query and Flash Fill.</a:t>
          </a:r>
          <a:endParaRPr lang="en-IN" sz="2000" b="1" dirty="0">
            <a:latin typeface="Calibri"/>
            <a:ea typeface="Calibri"/>
            <a:cs typeface="Calibri"/>
          </a:endParaRPr>
        </a:p>
      </dgm:t>
    </dgm:pt>
    <dgm:pt modelId="{4C6DD30F-72B8-47F4-840A-7F910AF93A86}" type="parTrans" cxnId="{E3DCD5FB-10A3-44EE-A0E6-6A6B9866D6E2}">
      <dgm:prSet/>
      <dgm:spPr/>
      <dgm:t>
        <a:bodyPr/>
        <a:lstStyle/>
        <a:p>
          <a:endParaRPr lang="en-IN"/>
        </a:p>
      </dgm:t>
    </dgm:pt>
    <dgm:pt modelId="{BDF849E8-99E7-42A0-B4E5-EC2E606214FA}" type="sibTrans" cxnId="{E3DCD5FB-10A3-44EE-A0E6-6A6B9866D6E2}">
      <dgm:prSet/>
      <dgm:spPr/>
      <dgm:t>
        <a:bodyPr/>
        <a:lstStyle/>
        <a:p>
          <a:endParaRPr lang="en-IN"/>
        </a:p>
      </dgm:t>
    </dgm:pt>
    <dgm:pt modelId="{3CEBADE8-D6C0-4CDB-9F24-24AD4B345BD6}">
      <dgm:prSet custT="1"/>
      <dgm:spPr/>
      <dgm:t>
        <a:bodyPr/>
        <a:lstStyle/>
        <a:p>
          <a:r>
            <a:rPr lang="en-US" sz="2000" b="1" dirty="0">
              <a:latin typeface="Calibri"/>
              <a:cs typeface="Calibri"/>
            </a:rPr>
            <a:t>Code to automate tasks and customize functions with VBA (Visual Basic for Applications).</a:t>
          </a:r>
          <a:endParaRPr lang="en-IN" sz="2000" b="1" dirty="0">
            <a:latin typeface="Calibri"/>
            <a:ea typeface="Calibri"/>
            <a:cs typeface="Calibri"/>
          </a:endParaRPr>
        </a:p>
      </dgm:t>
    </dgm:pt>
    <dgm:pt modelId="{E824A6C7-116E-4957-8A08-F364B9E75ADF}" type="parTrans" cxnId="{BDD8760A-618F-4DB7-9ADB-AFA242FA1D08}">
      <dgm:prSet/>
      <dgm:spPr/>
      <dgm:t>
        <a:bodyPr/>
        <a:lstStyle/>
        <a:p>
          <a:endParaRPr lang="en-IN"/>
        </a:p>
      </dgm:t>
    </dgm:pt>
    <dgm:pt modelId="{C0135313-F11E-47AB-9B27-3D066130B412}" type="sibTrans" cxnId="{BDD8760A-618F-4DB7-9ADB-AFA242FA1D08}">
      <dgm:prSet/>
      <dgm:spPr/>
      <dgm:t>
        <a:bodyPr/>
        <a:lstStyle/>
        <a:p>
          <a:endParaRPr lang="en-IN"/>
        </a:p>
      </dgm:t>
    </dgm:pt>
    <dgm:pt modelId="{2A62F760-9C42-40D8-8EC6-572699B70772}">
      <dgm:prSet custT="1"/>
      <dgm:spPr/>
      <dgm:t>
        <a:bodyPr/>
        <a:lstStyle/>
        <a:p>
          <a:r>
            <a:rPr lang="en-IN" sz="2000" b="1" dirty="0">
              <a:latin typeface="Calibri"/>
              <a:ea typeface="Calibri"/>
              <a:cs typeface="Calibri"/>
            </a:rPr>
            <a:t>Availability of free templates and code to customize and automate Excel.</a:t>
          </a:r>
        </a:p>
      </dgm:t>
    </dgm:pt>
    <dgm:pt modelId="{7AA6CE66-72EF-4AAE-87FE-249F9C54DD46}" type="parTrans" cxnId="{3DBA9612-DAD1-49AF-A028-5D9C9710EF8D}">
      <dgm:prSet/>
      <dgm:spPr/>
      <dgm:t>
        <a:bodyPr/>
        <a:lstStyle/>
        <a:p>
          <a:endParaRPr lang="en-IN"/>
        </a:p>
      </dgm:t>
    </dgm:pt>
    <dgm:pt modelId="{99F22BC7-E43B-4B83-B7B1-CBDFB3629D0C}" type="sibTrans" cxnId="{3DBA9612-DAD1-49AF-A028-5D9C9710EF8D}">
      <dgm:prSet/>
      <dgm:spPr/>
      <dgm:t>
        <a:bodyPr/>
        <a:lstStyle/>
        <a:p>
          <a:endParaRPr lang="en-IN"/>
        </a:p>
      </dgm:t>
    </dgm:pt>
    <dgm:pt modelId="{4DB8B028-2EBE-42F4-AD45-C8A3DCED1752}" type="pres">
      <dgm:prSet presAssocID="{A9CF1ED8-6988-4BD0-9459-B8E0DE1B4F63}" presName="diagram" presStyleCnt="0">
        <dgm:presLayoutVars>
          <dgm:chMax val="1"/>
          <dgm:dir/>
          <dgm:animLvl val="ctr"/>
          <dgm:resizeHandles val="exact"/>
        </dgm:presLayoutVars>
      </dgm:prSet>
      <dgm:spPr/>
    </dgm:pt>
    <dgm:pt modelId="{D41C5EBE-AEEF-4185-8F75-8FF1A0C93DE3}" type="pres">
      <dgm:prSet presAssocID="{A9CF1ED8-6988-4BD0-9459-B8E0DE1B4F63}" presName="matrix" presStyleCnt="0"/>
      <dgm:spPr/>
    </dgm:pt>
    <dgm:pt modelId="{B0D534C6-FF74-4214-A275-0FD628A4F666}" type="pres">
      <dgm:prSet presAssocID="{A9CF1ED8-6988-4BD0-9459-B8E0DE1B4F63}" presName="tile1" presStyleLbl="node1" presStyleIdx="0" presStyleCnt="4"/>
      <dgm:spPr/>
    </dgm:pt>
    <dgm:pt modelId="{F3F2EA2B-B5DC-4574-B288-224D99F332CA}" type="pres">
      <dgm:prSet presAssocID="{A9CF1ED8-6988-4BD0-9459-B8E0DE1B4F63}" presName="tile1text" presStyleLbl="node1" presStyleIdx="0" presStyleCnt="4">
        <dgm:presLayoutVars>
          <dgm:chMax val="0"/>
          <dgm:chPref val="0"/>
          <dgm:bulletEnabled val="1"/>
        </dgm:presLayoutVars>
      </dgm:prSet>
      <dgm:spPr/>
    </dgm:pt>
    <dgm:pt modelId="{CFDF0EEE-939B-43BB-984F-F57297C7051C}" type="pres">
      <dgm:prSet presAssocID="{A9CF1ED8-6988-4BD0-9459-B8E0DE1B4F63}" presName="tile2" presStyleLbl="node1" presStyleIdx="1" presStyleCnt="4"/>
      <dgm:spPr/>
    </dgm:pt>
    <dgm:pt modelId="{79436A27-2B99-4B29-89B9-EB4047DDE394}" type="pres">
      <dgm:prSet presAssocID="{A9CF1ED8-6988-4BD0-9459-B8E0DE1B4F63}" presName="tile2text" presStyleLbl="node1" presStyleIdx="1" presStyleCnt="4">
        <dgm:presLayoutVars>
          <dgm:chMax val="0"/>
          <dgm:chPref val="0"/>
          <dgm:bulletEnabled val="1"/>
        </dgm:presLayoutVars>
      </dgm:prSet>
      <dgm:spPr/>
    </dgm:pt>
    <dgm:pt modelId="{D2088286-8D70-4616-84F2-47C66BF31DD5}" type="pres">
      <dgm:prSet presAssocID="{A9CF1ED8-6988-4BD0-9459-B8E0DE1B4F63}" presName="tile3" presStyleLbl="node1" presStyleIdx="2" presStyleCnt="4"/>
      <dgm:spPr/>
    </dgm:pt>
    <dgm:pt modelId="{E88408F4-2B38-4A44-B9DF-23ABA19D955E}" type="pres">
      <dgm:prSet presAssocID="{A9CF1ED8-6988-4BD0-9459-B8E0DE1B4F63}" presName="tile3text" presStyleLbl="node1" presStyleIdx="2" presStyleCnt="4">
        <dgm:presLayoutVars>
          <dgm:chMax val="0"/>
          <dgm:chPref val="0"/>
          <dgm:bulletEnabled val="1"/>
        </dgm:presLayoutVars>
      </dgm:prSet>
      <dgm:spPr/>
    </dgm:pt>
    <dgm:pt modelId="{2FD11F88-538C-44FE-B56E-DC4092B080B2}" type="pres">
      <dgm:prSet presAssocID="{A9CF1ED8-6988-4BD0-9459-B8E0DE1B4F63}" presName="tile4" presStyleLbl="node1" presStyleIdx="3" presStyleCnt="4"/>
      <dgm:spPr/>
    </dgm:pt>
    <dgm:pt modelId="{7434A28D-8904-4E98-9ABD-A0B8FDDF8F84}" type="pres">
      <dgm:prSet presAssocID="{A9CF1ED8-6988-4BD0-9459-B8E0DE1B4F63}" presName="tile4text" presStyleLbl="node1" presStyleIdx="3" presStyleCnt="4">
        <dgm:presLayoutVars>
          <dgm:chMax val="0"/>
          <dgm:chPref val="0"/>
          <dgm:bulletEnabled val="1"/>
        </dgm:presLayoutVars>
      </dgm:prSet>
      <dgm:spPr/>
    </dgm:pt>
    <dgm:pt modelId="{F991C84F-0BE5-47D1-B9AD-205FC6099C69}" type="pres">
      <dgm:prSet presAssocID="{A9CF1ED8-6988-4BD0-9459-B8E0DE1B4F63}" presName="centerTile" presStyleLbl="fgShp" presStyleIdx="0" presStyleCnt="1">
        <dgm:presLayoutVars>
          <dgm:chMax val="0"/>
          <dgm:chPref val="0"/>
        </dgm:presLayoutVars>
      </dgm:prSet>
      <dgm:spPr/>
    </dgm:pt>
  </dgm:ptLst>
  <dgm:cxnLst>
    <dgm:cxn modelId="{BDD8760A-618F-4DB7-9ADB-AFA242FA1D08}" srcId="{F0540B12-1B02-47EB-BF55-0DBEF8D2A5A1}" destId="{3CEBADE8-D6C0-4CDB-9F24-24AD4B345BD6}" srcOrd="2" destOrd="0" parTransId="{E824A6C7-116E-4957-8A08-F364B9E75ADF}" sibTransId="{C0135313-F11E-47AB-9B27-3D066130B412}"/>
    <dgm:cxn modelId="{3DBA9612-DAD1-49AF-A028-5D9C9710EF8D}" srcId="{F0540B12-1B02-47EB-BF55-0DBEF8D2A5A1}" destId="{2A62F760-9C42-40D8-8EC6-572699B70772}" srcOrd="3" destOrd="0" parTransId="{7AA6CE66-72EF-4AAE-87FE-249F9C54DD46}" sibTransId="{99F22BC7-E43B-4B83-B7B1-CBDFB3629D0C}"/>
    <dgm:cxn modelId="{BDD18A22-E891-4140-983C-E3DB6A99DD20}" type="presOf" srcId="{2A62F760-9C42-40D8-8EC6-572699B70772}" destId="{7434A28D-8904-4E98-9ABD-A0B8FDDF8F84}" srcOrd="1" destOrd="0" presId="urn:microsoft.com/office/officeart/2005/8/layout/matrix1"/>
    <dgm:cxn modelId="{6ED76536-CF9F-4601-8034-A851A13481E3}" type="presOf" srcId="{3CEBADE8-D6C0-4CDB-9F24-24AD4B345BD6}" destId="{D2088286-8D70-4616-84F2-47C66BF31DD5}" srcOrd="0" destOrd="0" presId="urn:microsoft.com/office/officeart/2005/8/layout/matrix1"/>
    <dgm:cxn modelId="{4997794D-6498-4183-91D9-CE66E05C46F7}" type="presOf" srcId="{2A62F760-9C42-40D8-8EC6-572699B70772}" destId="{2FD11F88-538C-44FE-B56E-DC4092B080B2}" srcOrd="0" destOrd="0" presId="urn:microsoft.com/office/officeart/2005/8/layout/matrix1"/>
    <dgm:cxn modelId="{835CFA53-964D-4827-B1A3-532ED89A3214}" type="presOf" srcId="{8FA57946-65FB-4280-B5F0-AAA1372C9A66}" destId="{F3F2EA2B-B5DC-4574-B288-224D99F332CA}" srcOrd="1" destOrd="0" presId="urn:microsoft.com/office/officeart/2005/8/layout/matrix1"/>
    <dgm:cxn modelId="{3B1A4275-3465-42E8-93B2-682A3F1EC60B}" type="presOf" srcId="{3CEBADE8-D6C0-4CDB-9F24-24AD4B345BD6}" destId="{E88408F4-2B38-4A44-B9DF-23ABA19D955E}" srcOrd="1" destOrd="0" presId="urn:microsoft.com/office/officeart/2005/8/layout/matrix1"/>
    <dgm:cxn modelId="{BEC9728C-357C-42F4-B227-A69FB137EAE4}" type="presOf" srcId="{A9CF1ED8-6988-4BD0-9459-B8E0DE1B4F63}" destId="{4DB8B028-2EBE-42F4-AD45-C8A3DCED1752}" srcOrd="0" destOrd="0" presId="urn:microsoft.com/office/officeart/2005/8/layout/matrix1"/>
    <dgm:cxn modelId="{3038E496-EE5E-4741-8BD3-0D1CD3993426}" type="presOf" srcId="{8FA57946-65FB-4280-B5F0-AAA1372C9A66}" destId="{B0D534C6-FF74-4214-A275-0FD628A4F666}" srcOrd="0" destOrd="0" presId="urn:microsoft.com/office/officeart/2005/8/layout/matrix1"/>
    <dgm:cxn modelId="{005E309E-C29C-420F-8F67-4C61CDF56E63}" srcId="{F0540B12-1B02-47EB-BF55-0DBEF8D2A5A1}" destId="{8FA57946-65FB-4280-B5F0-AAA1372C9A66}" srcOrd="0" destOrd="0" parTransId="{C3FC03C1-E9A9-4257-A192-B25731A86C5A}" sibTransId="{758E6024-E728-4449-814B-4A566B04EDD4}"/>
    <dgm:cxn modelId="{2A114C9F-C8E2-425A-84A9-57B327970E9C}" type="presOf" srcId="{F0540B12-1B02-47EB-BF55-0DBEF8D2A5A1}" destId="{F991C84F-0BE5-47D1-B9AD-205FC6099C69}" srcOrd="0" destOrd="0" presId="urn:microsoft.com/office/officeart/2005/8/layout/matrix1"/>
    <dgm:cxn modelId="{2A02B5C7-4B67-49C8-914D-AC3F7DE2C68C}" type="presOf" srcId="{6F6342A1-1D7D-4A15-A1D5-CBABAF5B7FE1}" destId="{CFDF0EEE-939B-43BB-984F-F57297C7051C}" srcOrd="0" destOrd="0" presId="urn:microsoft.com/office/officeart/2005/8/layout/matrix1"/>
    <dgm:cxn modelId="{241219E4-F6A0-4567-9A14-4C5E92ACEDFF}" type="presOf" srcId="{6F6342A1-1D7D-4A15-A1D5-CBABAF5B7FE1}" destId="{79436A27-2B99-4B29-89B9-EB4047DDE394}" srcOrd="1" destOrd="0" presId="urn:microsoft.com/office/officeart/2005/8/layout/matrix1"/>
    <dgm:cxn modelId="{5B589EE7-934D-4270-A91C-6053CB4F7C20}" srcId="{A9CF1ED8-6988-4BD0-9459-B8E0DE1B4F63}" destId="{F0540B12-1B02-47EB-BF55-0DBEF8D2A5A1}" srcOrd="0" destOrd="0" parTransId="{0B0B17CE-5D9B-4236-AADC-0C7E34696956}" sibTransId="{BE2E54CE-49B8-4506-B7D6-E2FC93D2AB6D}"/>
    <dgm:cxn modelId="{E3DCD5FB-10A3-44EE-A0E6-6A6B9866D6E2}" srcId="{F0540B12-1B02-47EB-BF55-0DBEF8D2A5A1}" destId="{6F6342A1-1D7D-4A15-A1D5-CBABAF5B7FE1}" srcOrd="1" destOrd="0" parTransId="{4C6DD30F-72B8-47F4-840A-7F910AF93A86}" sibTransId="{BDF849E8-99E7-42A0-B4E5-EC2E606214FA}"/>
    <dgm:cxn modelId="{C4FCF6DF-6CDD-4046-9BE2-80F7F9E903A3}" type="presParOf" srcId="{4DB8B028-2EBE-42F4-AD45-C8A3DCED1752}" destId="{D41C5EBE-AEEF-4185-8F75-8FF1A0C93DE3}" srcOrd="0" destOrd="0" presId="urn:microsoft.com/office/officeart/2005/8/layout/matrix1"/>
    <dgm:cxn modelId="{848D0B85-AE9C-4A07-9E39-4B61884ADC6A}" type="presParOf" srcId="{D41C5EBE-AEEF-4185-8F75-8FF1A0C93DE3}" destId="{B0D534C6-FF74-4214-A275-0FD628A4F666}" srcOrd="0" destOrd="0" presId="urn:microsoft.com/office/officeart/2005/8/layout/matrix1"/>
    <dgm:cxn modelId="{DAD18BC5-D8C7-4943-B649-8EEA275EF137}" type="presParOf" srcId="{D41C5EBE-AEEF-4185-8F75-8FF1A0C93DE3}" destId="{F3F2EA2B-B5DC-4574-B288-224D99F332CA}" srcOrd="1" destOrd="0" presId="urn:microsoft.com/office/officeart/2005/8/layout/matrix1"/>
    <dgm:cxn modelId="{677026D6-66B6-45BA-BA9E-AFB5F7B116F3}" type="presParOf" srcId="{D41C5EBE-AEEF-4185-8F75-8FF1A0C93DE3}" destId="{CFDF0EEE-939B-43BB-984F-F57297C7051C}" srcOrd="2" destOrd="0" presId="urn:microsoft.com/office/officeart/2005/8/layout/matrix1"/>
    <dgm:cxn modelId="{83367D1D-B396-45C3-8CBB-3C9334E8A6A6}" type="presParOf" srcId="{D41C5EBE-AEEF-4185-8F75-8FF1A0C93DE3}" destId="{79436A27-2B99-4B29-89B9-EB4047DDE394}" srcOrd="3" destOrd="0" presId="urn:microsoft.com/office/officeart/2005/8/layout/matrix1"/>
    <dgm:cxn modelId="{625F26AB-706A-4E80-9CAE-BEB434E84D7C}" type="presParOf" srcId="{D41C5EBE-AEEF-4185-8F75-8FF1A0C93DE3}" destId="{D2088286-8D70-4616-84F2-47C66BF31DD5}" srcOrd="4" destOrd="0" presId="urn:microsoft.com/office/officeart/2005/8/layout/matrix1"/>
    <dgm:cxn modelId="{DF71504B-CDB1-47B4-A4E5-D2DC91309B13}" type="presParOf" srcId="{D41C5EBE-AEEF-4185-8F75-8FF1A0C93DE3}" destId="{E88408F4-2B38-4A44-B9DF-23ABA19D955E}" srcOrd="5" destOrd="0" presId="urn:microsoft.com/office/officeart/2005/8/layout/matrix1"/>
    <dgm:cxn modelId="{DE062CC6-A90E-4768-B234-6B288677138B}" type="presParOf" srcId="{D41C5EBE-AEEF-4185-8F75-8FF1A0C93DE3}" destId="{2FD11F88-538C-44FE-B56E-DC4092B080B2}" srcOrd="6" destOrd="0" presId="urn:microsoft.com/office/officeart/2005/8/layout/matrix1"/>
    <dgm:cxn modelId="{A31F77D9-B477-45BA-A936-7034116A1DA7}" type="presParOf" srcId="{D41C5EBE-AEEF-4185-8F75-8FF1A0C93DE3}" destId="{7434A28D-8904-4E98-9ABD-A0B8FDDF8F84}" srcOrd="7" destOrd="0" presId="urn:microsoft.com/office/officeart/2005/8/layout/matrix1"/>
    <dgm:cxn modelId="{E971C1CF-7DC9-4D77-8918-031BE3A8B2E0}" type="presParOf" srcId="{4DB8B028-2EBE-42F4-AD45-C8A3DCED1752}" destId="{F991C84F-0BE5-47D1-B9AD-205FC6099C69}"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00D4C-9E1F-42D7-B26B-261C34D583C3}">
      <dsp:nvSpPr>
        <dsp:cNvPr id="0" name=""/>
        <dsp:cNvSpPr/>
      </dsp:nvSpPr>
      <dsp:spPr>
        <a:xfrm>
          <a:off x="864731" y="0"/>
          <a:ext cx="9800289" cy="4971011"/>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D4B90B-8A7C-44BF-85B1-80F8729AD854}">
      <dsp:nvSpPr>
        <dsp:cNvPr id="0" name=""/>
        <dsp:cNvSpPr/>
      </dsp:nvSpPr>
      <dsp:spPr>
        <a:xfrm>
          <a:off x="5066" y="1491303"/>
          <a:ext cx="2215311" cy="198840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kern="1200" dirty="0">
              <a:latin typeface="Calibri"/>
              <a:ea typeface="Calibri"/>
              <a:cs typeface="Calibri"/>
            </a:rPr>
            <a:t>Identify Missing Data and Deal with it Appropriately</a:t>
          </a:r>
        </a:p>
      </dsp:txBody>
      <dsp:txXfrm>
        <a:off x="102132" y="1588369"/>
        <a:ext cx="2021179" cy="1794272"/>
      </dsp:txXfrm>
    </dsp:sp>
    <dsp:sp modelId="{154C28FD-7795-499E-9349-9602807CDC41}">
      <dsp:nvSpPr>
        <dsp:cNvPr id="0" name=""/>
        <dsp:cNvSpPr/>
      </dsp:nvSpPr>
      <dsp:spPr>
        <a:xfrm>
          <a:off x="2331143" y="1491303"/>
          <a:ext cx="2215311" cy="1988404"/>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a:ea typeface="Calibri"/>
              <a:cs typeface="Calibri"/>
            </a:rPr>
            <a:t>Identify Outliers in the Dataset</a:t>
          </a:r>
        </a:p>
      </dsp:txBody>
      <dsp:txXfrm>
        <a:off x="2428209" y="1588369"/>
        <a:ext cx="2021179" cy="1794272"/>
      </dsp:txXfrm>
    </dsp:sp>
    <dsp:sp modelId="{484B8306-E5C1-4E0B-B8F3-4FBAEA51BF4B}">
      <dsp:nvSpPr>
        <dsp:cNvPr id="0" name=""/>
        <dsp:cNvSpPr/>
      </dsp:nvSpPr>
      <dsp:spPr>
        <a:xfrm>
          <a:off x="4657220" y="1491303"/>
          <a:ext cx="2215311" cy="1988404"/>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a:ea typeface="Calibri"/>
              <a:cs typeface="Calibri"/>
            </a:rPr>
            <a:t>Analyze Data Imbalance</a:t>
          </a:r>
        </a:p>
      </dsp:txBody>
      <dsp:txXfrm>
        <a:off x="4754286" y="1588369"/>
        <a:ext cx="2021179" cy="1794272"/>
      </dsp:txXfrm>
    </dsp:sp>
    <dsp:sp modelId="{A76369F2-4499-43A1-8511-82A1C4CD19C1}">
      <dsp:nvSpPr>
        <dsp:cNvPr id="0" name=""/>
        <dsp:cNvSpPr/>
      </dsp:nvSpPr>
      <dsp:spPr>
        <a:xfrm>
          <a:off x="6983297" y="1491303"/>
          <a:ext cx="2215311" cy="1988404"/>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a:ea typeface="Calibri"/>
              <a:cs typeface="Calibri"/>
            </a:rPr>
            <a:t>Perform Univariate, Segmented Univariate, and Bivariate Analysis</a:t>
          </a:r>
        </a:p>
      </dsp:txBody>
      <dsp:txXfrm>
        <a:off x="7080363" y="1588369"/>
        <a:ext cx="2021179" cy="1794272"/>
      </dsp:txXfrm>
    </dsp:sp>
    <dsp:sp modelId="{05C6924F-64CB-4B6D-91D7-A85FC5732FE0}">
      <dsp:nvSpPr>
        <dsp:cNvPr id="0" name=""/>
        <dsp:cNvSpPr/>
      </dsp:nvSpPr>
      <dsp:spPr>
        <a:xfrm>
          <a:off x="9309373" y="1491303"/>
          <a:ext cx="2215311" cy="1988404"/>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a:ea typeface="Calibri"/>
              <a:cs typeface="Calibri"/>
            </a:rPr>
            <a:t>Identify Top Correlations for Different Scenarios</a:t>
          </a:r>
        </a:p>
      </dsp:txBody>
      <dsp:txXfrm>
        <a:off x="9406439" y="1588369"/>
        <a:ext cx="2021179" cy="1794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534C6-FF74-4214-A275-0FD628A4F666}">
      <dsp:nvSpPr>
        <dsp:cNvPr id="0" name=""/>
        <dsp:cNvSpPr/>
      </dsp:nvSpPr>
      <dsp:spPr>
        <a:xfrm rot="16200000">
          <a:off x="1623060" y="-1623060"/>
          <a:ext cx="2518756" cy="5764876"/>
        </a:xfrm>
        <a:prstGeom prst="round1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IN" sz="2000" b="1" kern="1200" dirty="0">
              <a:latin typeface="Calibri"/>
              <a:ea typeface="Calibri"/>
              <a:cs typeface="Calibri"/>
            </a:rPr>
            <a:t>Ability to perform calculations, data analysis, data visualization, data transformation, and data cleaning with Excel tools and functions. </a:t>
          </a:r>
        </a:p>
      </dsp:txBody>
      <dsp:txXfrm rot="5400000">
        <a:off x="0" y="0"/>
        <a:ext cx="5764876" cy="1889067"/>
      </dsp:txXfrm>
    </dsp:sp>
    <dsp:sp modelId="{CFDF0EEE-939B-43BB-984F-F57297C7051C}">
      <dsp:nvSpPr>
        <dsp:cNvPr id="0" name=""/>
        <dsp:cNvSpPr/>
      </dsp:nvSpPr>
      <dsp:spPr>
        <a:xfrm>
          <a:off x="5764876" y="0"/>
          <a:ext cx="5764876" cy="2518756"/>
        </a:xfrm>
        <a:prstGeom prst="round1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a:cs typeface="Calibri"/>
            </a:rPr>
            <a:t>Transform and clean data with features like Power Query and Flash Fill.</a:t>
          </a:r>
          <a:endParaRPr lang="en-IN" sz="2000" b="1" kern="1200" dirty="0">
            <a:latin typeface="Calibri"/>
            <a:ea typeface="Calibri"/>
            <a:cs typeface="Calibri"/>
          </a:endParaRPr>
        </a:p>
      </dsp:txBody>
      <dsp:txXfrm>
        <a:off x="5764876" y="0"/>
        <a:ext cx="5764876" cy="1889067"/>
      </dsp:txXfrm>
    </dsp:sp>
    <dsp:sp modelId="{D2088286-8D70-4616-84F2-47C66BF31DD5}">
      <dsp:nvSpPr>
        <dsp:cNvPr id="0" name=""/>
        <dsp:cNvSpPr/>
      </dsp:nvSpPr>
      <dsp:spPr>
        <a:xfrm rot="10800000">
          <a:off x="0" y="2518756"/>
          <a:ext cx="5764876" cy="2518756"/>
        </a:xfrm>
        <a:prstGeom prst="round1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a:cs typeface="Calibri"/>
            </a:rPr>
            <a:t>Code to automate tasks and customize functions with VBA (Visual Basic for Applications).</a:t>
          </a:r>
          <a:endParaRPr lang="en-IN" sz="2000" b="1" kern="1200" dirty="0">
            <a:latin typeface="Calibri"/>
            <a:ea typeface="Calibri"/>
            <a:cs typeface="Calibri"/>
          </a:endParaRPr>
        </a:p>
      </dsp:txBody>
      <dsp:txXfrm rot="10800000">
        <a:off x="0" y="3148444"/>
        <a:ext cx="5764876" cy="1889067"/>
      </dsp:txXfrm>
    </dsp:sp>
    <dsp:sp modelId="{2FD11F88-538C-44FE-B56E-DC4092B080B2}">
      <dsp:nvSpPr>
        <dsp:cNvPr id="0" name=""/>
        <dsp:cNvSpPr/>
      </dsp:nvSpPr>
      <dsp:spPr>
        <a:xfrm rot="5400000">
          <a:off x="7387936" y="895695"/>
          <a:ext cx="2518756" cy="5764876"/>
        </a:xfrm>
        <a:prstGeom prst="round1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Calibri"/>
              <a:ea typeface="Calibri"/>
              <a:cs typeface="Calibri"/>
            </a:rPr>
            <a:t>Availability of free templates and code to customize and automate Excel.</a:t>
          </a:r>
        </a:p>
      </dsp:txBody>
      <dsp:txXfrm rot="-5400000">
        <a:off x="5764877" y="3148444"/>
        <a:ext cx="5764876" cy="1889067"/>
      </dsp:txXfrm>
    </dsp:sp>
    <dsp:sp modelId="{F991C84F-0BE5-47D1-B9AD-205FC6099C69}">
      <dsp:nvSpPr>
        <dsp:cNvPr id="0" name=""/>
        <dsp:cNvSpPr/>
      </dsp:nvSpPr>
      <dsp:spPr>
        <a:xfrm>
          <a:off x="4035413" y="1889067"/>
          <a:ext cx="3458925" cy="1259378"/>
        </a:xfrm>
        <a:prstGeom prst="roundRect">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b="1" kern="1200" dirty="0">
              <a:latin typeface="Calibri"/>
              <a:ea typeface="Calibri"/>
              <a:cs typeface="Calibri"/>
            </a:rPr>
            <a:t>Microsoft Excel 2010 Version 14.0.7628.5000</a:t>
          </a:r>
          <a:endParaRPr lang="en-IN" sz="2500" b="1" kern="1200" dirty="0">
            <a:latin typeface="Calibri"/>
            <a:ea typeface="Calibri"/>
            <a:cs typeface="Calibri"/>
          </a:endParaRPr>
        </a:p>
      </dsp:txBody>
      <dsp:txXfrm>
        <a:off x="4096891" y="1950545"/>
        <a:ext cx="3335969" cy="11364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4503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832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715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960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3999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0373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34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85892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0706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327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3824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2789667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20/01/important-documents-required-for-availing-loans-in-the-uk/"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7" Type="http://schemas.openxmlformats.org/officeDocument/2006/relationships/chart" Target="../charts/chart11.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15.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7" Type="http://schemas.openxmlformats.org/officeDocument/2006/relationships/chart" Target="../charts/chart15.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chart" Target="../charts/chart12.xml"/></Relationships>
</file>

<file path=ppt/slides/_rels/slide16.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7" Type="http://schemas.openxmlformats.org/officeDocument/2006/relationships/chart" Target="../charts/chart19.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s>
</file>

<file path=ppt/slides/_rels/slide17.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7" Type="http://schemas.openxmlformats.org/officeDocument/2006/relationships/chart" Target="../charts/chart23.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chart" Target="../charts/chart22.xml"/><Relationship Id="rId5" Type="http://schemas.openxmlformats.org/officeDocument/2006/relationships/chart" Target="../charts/chart21.xml"/><Relationship Id="rId4" Type="http://schemas.openxmlformats.org/officeDocument/2006/relationships/chart" Target="../charts/chart20.xml"/></Relationships>
</file>

<file path=ppt/slides/_rels/slide18.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chart" Target="../charts/chart25.xml"/><Relationship Id="rId4" Type="http://schemas.openxmlformats.org/officeDocument/2006/relationships/chart" Target="../charts/chart24.xml"/></Relationships>
</file>

<file path=ppt/slides/_rels/slide19.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hyperlink" Target="https://1drv.ms/x/s!ArhH2tWz4mw56lXtFANH4TPTRtxJ?e=pWyWvy"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s4be.cochrane.org/blog/2015/07/14/data-analysis-methods/" TargetMode="External"/><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s4be.cochrane.org/blog/2015/07/14/data-analysis-methods/" TargetMode="External"/><Relationship Id="rId7" Type="http://schemas.openxmlformats.org/officeDocument/2006/relationships/diagramColors" Target="../diagrams/colors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alculator and a pen&#10;&#10;Description automatically generated">
            <a:extLst>
              <a:ext uri="{FF2B5EF4-FFF2-40B4-BE49-F238E27FC236}">
                <a16:creationId xmlns:a16="http://schemas.microsoft.com/office/drawing/2014/main" id="{D6A8CB99-875B-4CDE-0E66-0545605C23A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091" r="14105"/>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solidFill>
                  <a:schemeClr val="bg1"/>
                </a:solidFill>
                <a:latin typeface="Calibri"/>
                <a:ea typeface="Calibri"/>
                <a:cs typeface="Calibri"/>
              </a:rPr>
              <a:t>Bank Loan Case Study</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solidFill>
                  <a:schemeClr val="bg1"/>
                </a:solidFill>
                <a:cs typeface="Calibri"/>
              </a:rPr>
              <a:t>By</a:t>
            </a:r>
          </a:p>
          <a:p>
            <a:pPr algn="l"/>
            <a:r>
              <a:rPr lang="en-US" sz="2000">
                <a:solidFill>
                  <a:schemeClr val="bg1"/>
                </a:solidFill>
                <a:cs typeface="Calibri"/>
              </a:rPr>
              <a:t>Stan John Pereira</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EC6D25E6-8274-04DD-B135-93C05D94EBDB}"/>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31107" y="7667"/>
            <a:ext cx="11520582" cy="1272494"/>
          </a:xfrm>
        </p:spPr>
        <p:txBody>
          <a:bodyPr>
            <a:normAutofit/>
          </a:bodyPr>
          <a:lstStyle/>
          <a:p>
            <a:pPr algn="ctr"/>
            <a:r>
              <a:rPr lang="en-US" sz="4000" dirty="0">
                <a:latin typeface="Calibri"/>
                <a:ea typeface="Calibri"/>
                <a:cs typeface="Calibri"/>
              </a:rPr>
              <a:t>Outliers Analysis</a:t>
            </a:r>
          </a:p>
        </p:txBody>
      </p:sp>
      <p:sp>
        <p:nvSpPr>
          <p:cNvPr id="3" name="TextBox 2"/>
          <p:cNvSpPr txBox="1"/>
          <p:nvPr/>
        </p:nvSpPr>
        <p:spPr>
          <a:xfrm>
            <a:off x="315884" y="1246910"/>
            <a:ext cx="11535805" cy="5062450"/>
          </a:xfrm>
          <a:prstGeom prst="rect">
            <a:avLst/>
          </a:prstGeom>
          <a:noFill/>
        </p:spPr>
        <p:txBody>
          <a:bodyPr wrap="square" rtlCol="0" anchor="ctr" anchorCtr="0">
            <a:noAutofit/>
          </a:bodyPr>
          <a:lstStyle/>
          <a:p>
            <a:pPr marL="342900" indent="-342900">
              <a:lnSpc>
                <a:spcPct val="150000"/>
              </a:lnSpc>
              <a:buFont typeface="Arial" panose="020B0604020202020204" pitchFamily="34" charset="0"/>
              <a:buChar char="•"/>
            </a:pPr>
            <a:r>
              <a:rPr lang="en-US" sz="2000" dirty="0"/>
              <a:t>There are few high outliers in AMT_ANNUITY which does not give a very healthy analysis and can skew the mean.</a:t>
            </a:r>
          </a:p>
          <a:p>
            <a:pPr marL="342900" indent="-342900">
              <a:lnSpc>
                <a:spcPct val="150000"/>
              </a:lnSpc>
              <a:buFont typeface="Arial" panose="020B0604020202020204" pitchFamily="34" charset="0"/>
              <a:buChar char="•"/>
            </a:pPr>
            <a:r>
              <a:rPr lang="en-US" sz="2000" dirty="0"/>
              <a:t>There are a few outliers in AMT_GOODS_PRICE &amp; AMT_CREDIT where the amount is more than normal.</a:t>
            </a:r>
          </a:p>
          <a:p>
            <a:pPr marL="342900" indent="-342900">
              <a:lnSpc>
                <a:spcPct val="150000"/>
              </a:lnSpc>
              <a:buFont typeface="Arial" panose="020B0604020202020204" pitchFamily="34" charset="0"/>
              <a:buChar char="•"/>
            </a:pPr>
            <a:r>
              <a:rPr lang="en-US" sz="2000" dirty="0"/>
              <a:t>There is an outliers in AMT_INCOME_TOTAL which is extraordinarily high, which is unusual.</a:t>
            </a:r>
          </a:p>
          <a:p>
            <a:pPr marL="342900" indent="-342900">
              <a:lnSpc>
                <a:spcPct val="150000"/>
              </a:lnSpc>
              <a:buFont typeface="Arial" panose="020B0604020202020204" pitchFamily="34" charset="0"/>
              <a:buChar char="•"/>
            </a:pPr>
            <a:r>
              <a:rPr lang="en-US" sz="2000" dirty="0"/>
              <a:t>The YEARS_WORKED data has quite a lot of data that has the value - 1000 years. This is impossible. On further investigating the data, it was found that the value was assigned for ‘Pensioners’</a:t>
            </a:r>
          </a:p>
          <a:p>
            <a:pPr marL="342900" indent="-342900">
              <a:lnSpc>
                <a:spcPct val="150000"/>
              </a:lnSpc>
              <a:buFont typeface="Arial" panose="020B0604020202020204" pitchFamily="34" charset="0"/>
              <a:buChar char="•"/>
            </a:pPr>
            <a:r>
              <a:rPr lang="en-US" sz="2000" dirty="0"/>
              <a:t>There are a few outliers in DAYS_LAST_PHONE_CHANGE which suggests that many people are using the same phone for a long time, even over 8 years</a:t>
            </a:r>
          </a:p>
          <a:p>
            <a:pPr marL="342900" indent="-342900">
              <a:lnSpc>
                <a:spcPct val="150000"/>
              </a:lnSpc>
              <a:buFont typeface="Arial" panose="020B0604020202020204" pitchFamily="34" charset="0"/>
              <a:buChar char="•"/>
            </a:pPr>
            <a:r>
              <a:rPr lang="en-US" sz="2000" dirty="0"/>
              <a:t>Most of the people in the data are over 20 years and below 75 years, which shows that the data is not skewed from the point of age.</a:t>
            </a:r>
          </a:p>
          <a:p>
            <a:pPr marL="342900" indent="-342900">
              <a:lnSpc>
                <a:spcPct val="150000"/>
              </a:lnSpc>
              <a:buFont typeface="Arial" panose="020B0604020202020204" pitchFamily="34" charset="0"/>
              <a:buChar char="•"/>
            </a:pPr>
            <a:r>
              <a:rPr lang="en-US" sz="2000" dirty="0"/>
              <a:t>Lastly, there are few outliers in CNT_CHILDREN, where a few people have more than 4 children, which is impractical and can put financial pressure.</a:t>
            </a:r>
          </a:p>
        </p:txBody>
      </p:sp>
    </p:spTree>
    <p:extLst>
      <p:ext uri="{BB962C8B-B14F-4D97-AF65-F5344CB8AC3E}">
        <p14:creationId xmlns:p14="http://schemas.microsoft.com/office/powerpoint/2010/main" val="397101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53589B83-6B2D-1973-7C56-77520B46A31D}"/>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24196" y="7666"/>
            <a:ext cx="11538066" cy="1325563"/>
          </a:xfrm>
        </p:spPr>
        <p:txBody>
          <a:bodyPr>
            <a:normAutofit/>
          </a:bodyPr>
          <a:lstStyle/>
          <a:p>
            <a:pPr algn="ctr"/>
            <a:r>
              <a:rPr lang="en-US" sz="4000" dirty="0">
                <a:latin typeface="Calibri"/>
                <a:ea typeface="Calibri"/>
                <a:cs typeface="Calibri"/>
              </a:rPr>
              <a:t>Task 3 : Analyze Data Imbalance</a:t>
            </a:r>
          </a:p>
        </p:txBody>
      </p:sp>
      <p:sp>
        <p:nvSpPr>
          <p:cNvPr id="3" name="TextBox 2"/>
          <p:cNvSpPr txBox="1"/>
          <p:nvPr/>
        </p:nvSpPr>
        <p:spPr>
          <a:xfrm>
            <a:off x="315884" y="1255222"/>
            <a:ext cx="11563003" cy="1463040"/>
          </a:xfrm>
          <a:prstGeom prst="rect">
            <a:avLst/>
          </a:prstGeom>
          <a:noFill/>
        </p:spPr>
        <p:txBody>
          <a:bodyPr wrap="square" rtlCol="0" anchor="ctr" anchorCtr="0">
            <a:noAutofit/>
          </a:bodyPr>
          <a:lstStyle/>
          <a:p>
            <a:pPr lvl="0">
              <a:buClr>
                <a:schemeClr val="tx1"/>
              </a:buClr>
              <a:buSzPts val="2000"/>
            </a:pPr>
            <a:r>
              <a:rPr lang="en-US" sz="2800" dirty="0">
                <a:ea typeface="Arial"/>
                <a:cs typeface="Arial"/>
                <a:sym typeface="Arial"/>
              </a:rPr>
              <a:t>Data imbalance can affect the accuracy of the analysis, especially for binary classification problems. Understanding the data distribution is crucial for building reliable models.</a:t>
            </a:r>
          </a:p>
        </p:txBody>
      </p:sp>
      <p:graphicFrame>
        <p:nvGraphicFramePr>
          <p:cNvPr id="5" name="Chart 4"/>
          <p:cNvGraphicFramePr>
            <a:graphicFrameLocks/>
          </p:cNvGraphicFramePr>
          <p:nvPr>
            <p:extLst>
              <p:ext uri="{D42A27DB-BD31-4B8C-83A1-F6EECF244321}">
                <p14:modId xmlns:p14="http://schemas.microsoft.com/office/powerpoint/2010/main" val="2437045240"/>
              </p:ext>
            </p:extLst>
          </p:nvPr>
        </p:nvGraphicFramePr>
        <p:xfrm>
          <a:off x="315884" y="2718262"/>
          <a:ext cx="3181350" cy="32385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p:cNvGraphicFramePr>
          <p:nvPr>
            <p:extLst>
              <p:ext uri="{D42A27DB-BD31-4B8C-83A1-F6EECF244321}">
                <p14:modId xmlns:p14="http://schemas.microsoft.com/office/powerpoint/2010/main" val="85594061"/>
              </p:ext>
            </p:extLst>
          </p:nvPr>
        </p:nvGraphicFramePr>
        <p:xfrm>
          <a:off x="4397432" y="2718262"/>
          <a:ext cx="3399906" cy="32385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p:cNvGraphicFramePr>
          <p:nvPr>
            <p:extLst>
              <p:ext uri="{D42A27DB-BD31-4B8C-83A1-F6EECF244321}">
                <p14:modId xmlns:p14="http://schemas.microsoft.com/office/powerpoint/2010/main" val="600796381"/>
              </p:ext>
            </p:extLst>
          </p:nvPr>
        </p:nvGraphicFramePr>
        <p:xfrm>
          <a:off x="8935662" y="2718262"/>
          <a:ext cx="2943225" cy="320992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6727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53589B83-6B2D-1973-7C56-77520B46A31D}"/>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24196" y="7666"/>
            <a:ext cx="11538066" cy="1325563"/>
          </a:xfrm>
        </p:spPr>
        <p:txBody>
          <a:bodyPr>
            <a:normAutofit/>
          </a:bodyPr>
          <a:lstStyle/>
          <a:p>
            <a:pPr algn="ctr"/>
            <a:r>
              <a:rPr lang="en-US" sz="4000" dirty="0">
                <a:latin typeface="Calibri"/>
                <a:ea typeface="Calibri"/>
                <a:cs typeface="Calibri"/>
              </a:rPr>
              <a:t>Data Imbalance</a:t>
            </a:r>
          </a:p>
        </p:txBody>
      </p:sp>
      <p:graphicFrame>
        <p:nvGraphicFramePr>
          <p:cNvPr id="8" name="Chart 7"/>
          <p:cNvGraphicFramePr>
            <a:graphicFrameLocks/>
          </p:cNvGraphicFramePr>
          <p:nvPr>
            <p:extLst>
              <p:ext uri="{D42A27DB-BD31-4B8C-83A1-F6EECF244321}">
                <p14:modId xmlns:p14="http://schemas.microsoft.com/office/powerpoint/2010/main" val="2728507331"/>
              </p:ext>
            </p:extLst>
          </p:nvPr>
        </p:nvGraphicFramePr>
        <p:xfrm>
          <a:off x="321734" y="1267354"/>
          <a:ext cx="5774275" cy="25066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2061158618"/>
              </p:ext>
            </p:extLst>
          </p:nvPr>
        </p:nvGraphicFramePr>
        <p:xfrm>
          <a:off x="334963" y="3798915"/>
          <a:ext cx="5761037" cy="24979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p:cNvGraphicFramePr>
          <p:nvPr>
            <p:extLst>
              <p:ext uri="{D42A27DB-BD31-4B8C-83A1-F6EECF244321}">
                <p14:modId xmlns:p14="http://schemas.microsoft.com/office/powerpoint/2010/main" val="3088100686"/>
              </p:ext>
            </p:extLst>
          </p:nvPr>
        </p:nvGraphicFramePr>
        <p:xfrm>
          <a:off x="6096000" y="1286933"/>
          <a:ext cx="5765800" cy="2487045"/>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p:cNvSpPr txBox="1"/>
          <p:nvPr/>
        </p:nvSpPr>
        <p:spPr>
          <a:xfrm>
            <a:off x="6096000" y="3790603"/>
            <a:ext cx="5724698" cy="2535381"/>
          </a:xfrm>
          <a:prstGeom prst="rect">
            <a:avLst/>
          </a:prstGeom>
          <a:noFill/>
        </p:spPr>
        <p:txBody>
          <a:bodyPr wrap="square" rtlCol="0" anchor="ctr">
            <a:noAutofit/>
          </a:bodyPr>
          <a:lstStyle/>
          <a:p>
            <a:pPr>
              <a:lnSpc>
                <a:spcPct val="150000"/>
              </a:lnSpc>
            </a:pPr>
            <a:r>
              <a:rPr lang="en-US" sz="2000" dirty="0"/>
              <a:t>All the charts shown have Data Imbalance</a:t>
            </a:r>
          </a:p>
          <a:p>
            <a:pPr>
              <a:lnSpc>
                <a:spcPct val="150000"/>
              </a:lnSpc>
            </a:pPr>
            <a:r>
              <a:rPr lang="en-US" sz="2000" dirty="0"/>
              <a:t>The Pie Charts have </a:t>
            </a:r>
            <a:r>
              <a:rPr lang="en-US" sz="2000" dirty="0" err="1"/>
              <a:t>RePayers</a:t>
            </a:r>
            <a:r>
              <a:rPr lang="en-US" sz="2000" dirty="0"/>
              <a:t>, Females and Cash Loans are majority in the data.</a:t>
            </a:r>
          </a:p>
          <a:p>
            <a:pPr>
              <a:lnSpc>
                <a:spcPct val="150000"/>
              </a:lnSpc>
            </a:pPr>
            <a:r>
              <a:rPr lang="en-US" sz="2000" dirty="0"/>
              <a:t>The Bar Charts have people who have studied till Secondary, Married and People staying in Apartments taking up most of the data</a:t>
            </a:r>
            <a:endParaRPr lang="en-IN" sz="2000" dirty="0"/>
          </a:p>
        </p:txBody>
      </p:sp>
    </p:spTree>
    <p:extLst>
      <p:ext uri="{BB962C8B-B14F-4D97-AF65-F5344CB8AC3E}">
        <p14:creationId xmlns:p14="http://schemas.microsoft.com/office/powerpoint/2010/main" val="857786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EA333FB6-5010-0B8E-558E-170AD9654608}"/>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28473" y="7666"/>
            <a:ext cx="11550413" cy="1255869"/>
          </a:xfrm>
        </p:spPr>
        <p:txBody>
          <a:bodyPr>
            <a:normAutofit fontScale="90000"/>
          </a:bodyPr>
          <a:lstStyle/>
          <a:p>
            <a:r>
              <a:rPr lang="en-US" dirty="0">
                <a:latin typeface="Calibri"/>
                <a:ea typeface="Calibri"/>
                <a:cs typeface="Calibri"/>
              </a:rPr>
              <a:t>Task 4 : Perform Univariate, Segmented Univariate, and Bivariate Analysis</a:t>
            </a:r>
          </a:p>
        </p:txBody>
      </p:sp>
      <p:sp>
        <p:nvSpPr>
          <p:cNvPr id="3" name="TextBox 2"/>
          <p:cNvSpPr txBox="1"/>
          <p:nvPr/>
        </p:nvSpPr>
        <p:spPr>
          <a:xfrm>
            <a:off x="328474" y="1263535"/>
            <a:ext cx="11478827" cy="5062449"/>
          </a:xfrm>
          <a:prstGeom prst="rect">
            <a:avLst/>
          </a:prstGeom>
          <a:noFill/>
        </p:spPr>
        <p:txBody>
          <a:bodyPr wrap="square" rtlCol="0" anchor="ctr">
            <a:noAutofit/>
          </a:bodyPr>
          <a:lstStyle/>
          <a:p>
            <a:r>
              <a:rPr lang="en-US" sz="2800" dirty="0"/>
              <a:t>To gain insights into the driving factors of loan default, it is important to conduct various analyses on consumer and loan attributes.</a:t>
            </a:r>
          </a:p>
          <a:p>
            <a:r>
              <a:rPr lang="en-US" sz="2800" dirty="0"/>
              <a:t>To attain an analysis of the data, we will be performing the below:</a:t>
            </a:r>
          </a:p>
          <a:p>
            <a:endParaRPr lang="en-US" sz="2800" dirty="0"/>
          </a:p>
          <a:p>
            <a:pPr marL="457200" indent="-457200">
              <a:buFont typeface="Arial" panose="020B0604020202020204" pitchFamily="34" charset="0"/>
              <a:buChar char="•"/>
            </a:pPr>
            <a:r>
              <a:rPr lang="en-US" sz="2800" dirty="0"/>
              <a:t>Univariate Analysis to understand the distribution of individual variables</a:t>
            </a:r>
          </a:p>
          <a:p>
            <a:pPr marL="457200" indent="-457200">
              <a:buFont typeface="Arial" panose="020B0604020202020204" pitchFamily="34" charset="0"/>
              <a:buChar char="•"/>
            </a:pPr>
            <a:r>
              <a:rPr lang="en-US" sz="2800" dirty="0"/>
              <a:t>Segmented Univariate Analysis to compare variable distributions for different scenarios</a:t>
            </a:r>
          </a:p>
          <a:p>
            <a:pPr marL="457200" indent="-457200">
              <a:buFont typeface="Arial" panose="020B0604020202020204" pitchFamily="34" charset="0"/>
              <a:buChar char="•"/>
            </a:pPr>
            <a:r>
              <a:rPr lang="en-US" sz="2800" dirty="0"/>
              <a:t>Bivariate Analysis to explore relationships between variables and the target variable using Excel functions and features.</a:t>
            </a:r>
          </a:p>
        </p:txBody>
      </p:sp>
    </p:spTree>
    <p:extLst>
      <p:ext uri="{BB962C8B-B14F-4D97-AF65-F5344CB8AC3E}">
        <p14:creationId xmlns:p14="http://schemas.microsoft.com/office/powerpoint/2010/main" val="352925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EA333FB6-5010-0B8E-558E-170AD9654608}"/>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28473" y="7666"/>
            <a:ext cx="11550413" cy="1255869"/>
          </a:xfrm>
        </p:spPr>
        <p:txBody>
          <a:bodyPr>
            <a:normAutofit/>
          </a:bodyPr>
          <a:lstStyle/>
          <a:p>
            <a:r>
              <a:rPr lang="en-US" dirty="0">
                <a:latin typeface="Calibri"/>
                <a:ea typeface="Calibri"/>
                <a:cs typeface="Calibri"/>
              </a:rPr>
              <a:t>Univariate and Segmented Univariate Analysis</a:t>
            </a:r>
          </a:p>
        </p:txBody>
      </p:sp>
      <p:graphicFrame>
        <p:nvGraphicFramePr>
          <p:cNvPr id="5" name="Chart 4"/>
          <p:cNvGraphicFramePr>
            <a:graphicFrameLocks/>
          </p:cNvGraphicFramePr>
          <p:nvPr>
            <p:extLst>
              <p:ext uri="{D42A27DB-BD31-4B8C-83A1-F6EECF244321}">
                <p14:modId xmlns:p14="http://schemas.microsoft.com/office/powerpoint/2010/main" val="2439992101"/>
              </p:ext>
            </p:extLst>
          </p:nvPr>
        </p:nvGraphicFramePr>
        <p:xfrm>
          <a:off x="337609" y="1286933"/>
          <a:ext cx="2879724" cy="214207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p:cNvGraphicFramePr>
          <p:nvPr>
            <p:extLst>
              <p:ext uri="{D42A27DB-BD31-4B8C-83A1-F6EECF244321}">
                <p14:modId xmlns:p14="http://schemas.microsoft.com/office/powerpoint/2010/main" val="3475978661"/>
              </p:ext>
            </p:extLst>
          </p:nvPr>
        </p:nvGraphicFramePr>
        <p:xfrm>
          <a:off x="3228976" y="1278467"/>
          <a:ext cx="2867034" cy="21505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p:cNvGraphicFramePr>
          <p:nvPr>
            <p:extLst>
              <p:ext uri="{D42A27DB-BD31-4B8C-83A1-F6EECF244321}">
                <p14:modId xmlns:p14="http://schemas.microsoft.com/office/powerpoint/2010/main" val="3511876495"/>
              </p:ext>
            </p:extLst>
          </p:nvPr>
        </p:nvGraphicFramePr>
        <p:xfrm>
          <a:off x="6096009" y="1269999"/>
          <a:ext cx="5740391" cy="215900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p:cNvGraphicFramePr>
            <a:graphicFrameLocks/>
          </p:cNvGraphicFramePr>
          <p:nvPr>
            <p:extLst>
              <p:ext uri="{D42A27DB-BD31-4B8C-83A1-F6EECF244321}">
                <p14:modId xmlns:p14="http://schemas.microsoft.com/office/powerpoint/2010/main" val="4202461856"/>
              </p:ext>
            </p:extLst>
          </p:nvPr>
        </p:nvGraphicFramePr>
        <p:xfrm>
          <a:off x="6096000" y="3530600"/>
          <a:ext cx="5746750" cy="2743200"/>
        </p:xfrm>
        <a:graphic>
          <a:graphicData uri="http://schemas.openxmlformats.org/drawingml/2006/chart">
            <c:chart xmlns:c="http://schemas.openxmlformats.org/drawingml/2006/chart" xmlns:r="http://schemas.openxmlformats.org/officeDocument/2006/relationships" r:id="rId7"/>
          </a:graphicData>
        </a:graphic>
      </p:graphicFrame>
      <p:sp>
        <p:nvSpPr>
          <p:cNvPr id="10" name="TextBox 9"/>
          <p:cNvSpPr txBox="1"/>
          <p:nvPr/>
        </p:nvSpPr>
        <p:spPr>
          <a:xfrm>
            <a:off x="330200" y="3428999"/>
            <a:ext cx="5765809" cy="2878667"/>
          </a:xfrm>
          <a:prstGeom prst="rect">
            <a:avLst/>
          </a:prstGeom>
          <a:noFill/>
        </p:spPr>
        <p:txBody>
          <a:bodyPr wrap="square" rtlCol="0" anchor="ctr" anchorCtr="0">
            <a:noAutofit/>
          </a:bodyPr>
          <a:lstStyle/>
          <a:p>
            <a:pPr marL="285750" indent="-285750">
              <a:buFont typeface="Arial" panose="020B0604020202020204" pitchFamily="34" charset="0"/>
              <a:buChar char="•"/>
            </a:pPr>
            <a:r>
              <a:rPr lang="en-US" dirty="0"/>
              <a:t>Middle Age group have been given the most loans</a:t>
            </a:r>
          </a:p>
          <a:p>
            <a:pPr marL="285750" indent="-285750">
              <a:buFont typeface="Arial" panose="020B0604020202020204" pitchFamily="34" charset="0"/>
              <a:buChar char="•"/>
            </a:pPr>
            <a:r>
              <a:rPr lang="en-US" dirty="0"/>
              <a:t>The percentage of Defaulters decrease as age increases</a:t>
            </a:r>
          </a:p>
          <a:p>
            <a:pPr marL="285750" indent="-285750">
              <a:buFont typeface="Arial" panose="020B0604020202020204" pitchFamily="34" charset="0"/>
              <a:buChar char="•"/>
            </a:pPr>
            <a:r>
              <a:rPr lang="en-US" dirty="0"/>
              <a:t>Most people taking loans have less than 10 years work experience</a:t>
            </a:r>
          </a:p>
          <a:p>
            <a:pPr marL="285750" indent="-285750">
              <a:buFont typeface="Arial" panose="020B0604020202020204" pitchFamily="34" charset="0"/>
              <a:buChar char="•"/>
            </a:pPr>
            <a:r>
              <a:rPr lang="en-US" dirty="0"/>
              <a:t>Defaulters decrease as work experience increase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12589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EA333FB6-5010-0B8E-558E-170AD9654608}"/>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28473" y="7666"/>
            <a:ext cx="11550413" cy="1255869"/>
          </a:xfrm>
        </p:spPr>
        <p:txBody>
          <a:bodyPr>
            <a:normAutofit/>
          </a:bodyPr>
          <a:lstStyle/>
          <a:p>
            <a:r>
              <a:rPr lang="en-US" dirty="0">
                <a:latin typeface="Calibri"/>
                <a:ea typeface="Calibri"/>
                <a:cs typeface="Calibri"/>
              </a:rPr>
              <a:t>Univariate and Segmented Univariate Analysis</a:t>
            </a:r>
          </a:p>
        </p:txBody>
      </p:sp>
      <p:sp>
        <p:nvSpPr>
          <p:cNvPr id="10" name="TextBox 9"/>
          <p:cNvSpPr txBox="1"/>
          <p:nvPr/>
        </p:nvSpPr>
        <p:spPr>
          <a:xfrm>
            <a:off x="330200" y="3428999"/>
            <a:ext cx="5765809" cy="2878667"/>
          </a:xfrm>
          <a:prstGeom prst="rect">
            <a:avLst/>
          </a:prstGeom>
          <a:noFill/>
        </p:spPr>
        <p:txBody>
          <a:bodyPr wrap="square" rtlCol="0" anchor="ctr" anchorCtr="0">
            <a:noAutofit/>
          </a:bodyPr>
          <a:lstStyle/>
          <a:p>
            <a:pPr marL="285750" indent="-285750">
              <a:buFont typeface="Arial" panose="020B0604020202020204" pitchFamily="34" charset="0"/>
              <a:buChar char="•"/>
            </a:pPr>
            <a:r>
              <a:rPr lang="en-US" dirty="0"/>
              <a:t>Most people take Cash Loans</a:t>
            </a:r>
          </a:p>
          <a:p>
            <a:pPr marL="285750" indent="-285750">
              <a:buFont typeface="Arial" panose="020B0604020202020204" pitchFamily="34" charset="0"/>
              <a:buChar char="•"/>
            </a:pPr>
            <a:r>
              <a:rPr lang="en-US" dirty="0"/>
              <a:t>Cash Loans has the highest Defaulter Percentage</a:t>
            </a:r>
          </a:p>
          <a:p>
            <a:pPr marL="285750" indent="-285750">
              <a:buFont typeface="Arial" panose="020B0604020202020204" pitchFamily="34" charset="0"/>
              <a:buChar char="•"/>
            </a:pPr>
            <a:r>
              <a:rPr lang="en-US" dirty="0"/>
              <a:t>Majority of the Applied Loans are by Working Professionals</a:t>
            </a:r>
          </a:p>
          <a:p>
            <a:pPr marL="285750" indent="-285750">
              <a:buFont typeface="Arial" panose="020B0604020202020204" pitchFamily="34" charset="0"/>
              <a:buChar char="•"/>
            </a:pPr>
            <a:r>
              <a:rPr lang="en-US" dirty="0"/>
              <a:t>Highest Defaulters are Unemployed</a:t>
            </a:r>
          </a:p>
          <a:p>
            <a:pPr marL="285750" indent="-285750">
              <a:buFont typeface="Arial" panose="020B0604020202020204" pitchFamily="34" charset="0"/>
              <a:buChar char="•"/>
            </a:pPr>
            <a:r>
              <a:rPr lang="en-US" dirty="0"/>
              <a:t>Students and Businessmen are less likely to default</a:t>
            </a:r>
          </a:p>
        </p:txBody>
      </p:sp>
      <p:graphicFrame>
        <p:nvGraphicFramePr>
          <p:cNvPr id="11" name="Chart 10"/>
          <p:cNvGraphicFramePr>
            <a:graphicFrameLocks/>
          </p:cNvGraphicFramePr>
          <p:nvPr>
            <p:extLst>
              <p:ext uri="{D42A27DB-BD31-4B8C-83A1-F6EECF244321}">
                <p14:modId xmlns:p14="http://schemas.microsoft.com/office/powerpoint/2010/main" val="2742211991"/>
              </p:ext>
            </p:extLst>
          </p:nvPr>
        </p:nvGraphicFramePr>
        <p:xfrm>
          <a:off x="330200" y="1255221"/>
          <a:ext cx="2882904" cy="21737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a:graphicFrameLocks/>
          </p:cNvGraphicFramePr>
          <p:nvPr>
            <p:extLst>
              <p:ext uri="{D42A27DB-BD31-4B8C-83A1-F6EECF244321}">
                <p14:modId xmlns:p14="http://schemas.microsoft.com/office/powerpoint/2010/main" val="763408014"/>
              </p:ext>
            </p:extLst>
          </p:nvPr>
        </p:nvGraphicFramePr>
        <p:xfrm>
          <a:off x="3213104" y="1259378"/>
          <a:ext cx="2882905" cy="216962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p:cNvGraphicFramePr>
            <a:graphicFrameLocks/>
          </p:cNvGraphicFramePr>
          <p:nvPr>
            <p:extLst>
              <p:ext uri="{D42A27DB-BD31-4B8C-83A1-F6EECF244321}">
                <p14:modId xmlns:p14="http://schemas.microsoft.com/office/powerpoint/2010/main" val="449508312"/>
              </p:ext>
            </p:extLst>
          </p:nvPr>
        </p:nvGraphicFramePr>
        <p:xfrm>
          <a:off x="6096009" y="1248728"/>
          <a:ext cx="5774566" cy="218027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p:cNvGraphicFramePr>
            <a:graphicFrameLocks/>
          </p:cNvGraphicFramePr>
          <p:nvPr>
            <p:extLst>
              <p:ext uri="{D42A27DB-BD31-4B8C-83A1-F6EECF244321}">
                <p14:modId xmlns:p14="http://schemas.microsoft.com/office/powerpoint/2010/main" val="3449220393"/>
              </p:ext>
            </p:extLst>
          </p:nvPr>
        </p:nvGraphicFramePr>
        <p:xfrm>
          <a:off x="6096000" y="3428998"/>
          <a:ext cx="5782887" cy="287866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0615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EA333FB6-5010-0B8E-558E-170AD9654608}"/>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28473" y="7666"/>
            <a:ext cx="11550413" cy="1255869"/>
          </a:xfrm>
        </p:spPr>
        <p:txBody>
          <a:bodyPr>
            <a:normAutofit/>
          </a:bodyPr>
          <a:lstStyle/>
          <a:p>
            <a:r>
              <a:rPr lang="en-US" dirty="0">
                <a:latin typeface="Calibri"/>
                <a:ea typeface="Calibri"/>
                <a:cs typeface="Calibri"/>
              </a:rPr>
              <a:t>Univariate and Segmented Univariate Analysis</a:t>
            </a:r>
          </a:p>
        </p:txBody>
      </p:sp>
      <p:sp>
        <p:nvSpPr>
          <p:cNvPr id="10" name="TextBox 9"/>
          <p:cNvSpPr txBox="1"/>
          <p:nvPr/>
        </p:nvSpPr>
        <p:spPr>
          <a:xfrm>
            <a:off x="330200" y="3428999"/>
            <a:ext cx="5765809" cy="2878667"/>
          </a:xfrm>
          <a:prstGeom prst="rect">
            <a:avLst/>
          </a:prstGeom>
          <a:noFill/>
        </p:spPr>
        <p:txBody>
          <a:bodyPr wrap="square" rtlCol="0" anchor="ctr" anchorCtr="0">
            <a:noAutofit/>
          </a:bodyPr>
          <a:lstStyle/>
          <a:p>
            <a:pPr marL="285750" indent="-285750">
              <a:buFont typeface="Arial" panose="020B0604020202020204" pitchFamily="34" charset="0"/>
              <a:buChar char="•"/>
            </a:pPr>
            <a:r>
              <a:rPr lang="en-US" dirty="0"/>
              <a:t>Most people applying for loans have only had Secondary Education</a:t>
            </a:r>
          </a:p>
          <a:p>
            <a:pPr marL="285750" indent="-285750">
              <a:buFont typeface="Arial" panose="020B0604020202020204" pitchFamily="34" charset="0"/>
              <a:buChar char="•"/>
            </a:pPr>
            <a:r>
              <a:rPr lang="en-US" dirty="0"/>
              <a:t>Lower Education has the highest defaulters</a:t>
            </a:r>
          </a:p>
          <a:p>
            <a:pPr marL="285750" indent="-285750">
              <a:buFont typeface="Arial" panose="020B0604020202020204" pitchFamily="34" charset="0"/>
              <a:buChar char="•"/>
            </a:pPr>
            <a:r>
              <a:rPr lang="en-US" dirty="0"/>
              <a:t>Singles or People with no children are the highest loan appliers</a:t>
            </a:r>
          </a:p>
          <a:p>
            <a:pPr marL="285750" indent="-285750">
              <a:buFont typeface="Arial" panose="020B0604020202020204" pitchFamily="34" charset="0"/>
              <a:buChar char="•"/>
            </a:pPr>
            <a:r>
              <a:rPr lang="en-US" dirty="0"/>
              <a:t>Outliers with over 8 kids are defaulters</a:t>
            </a:r>
          </a:p>
        </p:txBody>
      </p:sp>
      <p:graphicFrame>
        <p:nvGraphicFramePr>
          <p:cNvPr id="9" name="Chart 8"/>
          <p:cNvGraphicFramePr>
            <a:graphicFrameLocks/>
          </p:cNvGraphicFramePr>
          <p:nvPr>
            <p:extLst>
              <p:ext uri="{D42A27DB-BD31-4B8C-83A1-F6EECF244321}">
                <p14:modId xmlns:p14="http://schemas.microsoft.com/office/powerpoint/2010/main" val="1124777333"/>
              </p:ext>
            </p:extLst>
          </p:nvPr>
        </p:nvGraphicFramePr>
        <p:xfrm>
          <a:off x="330201" y="1255221"/>
          <a:ext cx="2480732" cy="21737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p:cNvGraphicFramePr>
            <a:graphicFrameLocks/>
          </p:cNvGraphicFramePr>
          <p:nvPr>
            <p:extLst>
              <p:ext uri="{D42A27DB-BD31-4B8C-83A1-F6EECF244321}">
                <p14:modId xmlns:p14="http://schemas.microsoft.com/office/powerpoint/2010/main" val="768069079"/>
              </p:ext>
            </p:extLst>
          </p:nvPr>
        </p:nvGraphicFramePr>
        <p:xfrm>
          <a:off x="2861733" y="1261533"/>
          <a:ext cx="3234267" cy="216746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p:cNvGraphicFramePr>
            <a:graphicFrameLocks/>
          </p:cNvGraphicFramePr>
          <p:nvPr>
            <p:extLst>
              <p:ext uri="{D42A27DB-BD31-4B8C-83A1-F6EECF244321}">
                <p14:modId xmlns:p14="http://schemas.microsoft.com/office/powerpoint/2010/main" val="767270465"/>
              </p:ext>
            </p:extLst>
          </p:nvPr>
        </p:nvGraphicFramePr>
        <p:xfrm>
          <a:off x="6096009" y="1261533"/>
          <a:ext cx="5799658" cy="216747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p:cNvGraphicFramePr>
            <a:graphicFrameLocks/>
          </p:cNvGraphicFramePr>
          <p:nvPr>
            <p:extLst>
              <p:ext uri="{D42A27DB-BD31-4B8C-83A1-F6EECF244321}">
                <p14:modId xmlns:p14="http://schemas.microsoft.com/office/powerpoint/2010/main" val="102154164"/>
              </p:ext>
            </p:extLst>
          </p:nvPr>
        </p:nvGraphicFramePr>
        <p:xfrm>
          <a:off x="6096000" y="3428998"/>
          <a:ext cx="5757333" cy="287866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9118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EA333FB6-5010-0B8E-558E-170AD9654608}"/>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28473" y="7666"/>
            <a:ext cx="11550413" cy="1255869"/>
          </a:xfrm>
        </p:spPr>
        <p:txBody>
          <a:bodyPr>
            <a:normAutofit/>
          </a:bodyPr>
          <a:lstStyle/>
          <a:p>
            <a:r>
              <a:rPr lang="en-US" dirty="0">
                <a:latin typeface="Calibri"/>
                <a:ea typeface="Calibri"/>
                <a:cs typeface="Calibri"/>
              </a:rPr>
              <a:t>Univariate and Segmented Univariate Analysis</a:t>
            </a:r>
          </a:p>
        </p:txBody>
      </p:sp>
      <p:sp>
        <p:nvSpPr>
          <p:cNvPr id="10" name="TextBox 9"/>
          <p:cNvSpPr txBox="1"/>
          <p:nvPr/>
        </p:nvSpPr>
        <p:spPr>
          <a:xfrm>
            <a:off x="330200" y="3428999"/>
            <a:ext cx="5765809" cy="2878667"/>
          </a:xfrm>
          <a:prstGeom prst="rect">
            <a:avLst/>
          </a:prstGeom>
          <a:noFill/>
        </p:spPr>
        <p:txBody>
          <a:bodyPr wrap="square" rtlCol="0" anchor="ctr" anchorCtr="0">
            <a:noAutofit/>
          </a:bodyPr>
          <a:lstStyle/>
          <a:p>
            <a:pPr marL="285750" indent="-285750">
              <a:buFont typeface="Arial" panose="020B0604020202020204" pitchFamily="34" charset="0"/>
              <a:buChar char="•"/>
            </a:pPr>
            <a:r>
              <a:rPr lang="en-US" dirty="0"/>
              <a:t>Most people applying for loans stay in Apartments</a:t>
            </a:r>
          </a:p>
          <a:p>
            <a:pPr marL="285750" indent="-285750">
              <a:buFont typeface="Arial" panose="020B0604020202020204" pitchFamily="34" charset="0"/>
              <a:buChar char="•"/>
            </a:pPr>
            <a:r>
              <a:rPr lang="en-US" dirty="0"/>
              <a:t>Most Defaulter Percentage stay with their parents or on rent</a:t>
            </a:r>
          </a:p>
          <a:p>
            <a:pPr marL="285750" indent="-285750">
              <a:buFont typeface="Arial" panose="020B0604020202020204" pitchFamily="34" charset="0"/>
              <a:buChar char="•"/>
            </a:pPr>
            <a:r>
              <a:rPr lang="en-US" dirty="0"/>
              <a:t>Majority of the people applying for loans are in the low income group </a:t>
            </a:r>
          </a:p>
          <a:p>
            <a:pPr marL="285750" indent="-285750">
              <a:buFont typeface="Arial" panose="020B0604020202020204" pitchFamily="34" charset="0"/>
              <a:buChar char="•"/>
            </a:pPr>
            <a:r>
              <a:rPr lang="en-US" dirty="0"/>
              <a:t>The High Income Groups are more likely to pay their loans, but the Very High Income Groups have the highest defaulter percentage</a:t>
            </a:r>
          </a:p>
        </p:txBody>
      </p:sp>
      <p:graphicFrame>
        <p:nvGraphicFramePr>
          <p:cNvPr id="11" name="Chart 10"/>
          <p:cNvGraphicFramePr>
            <a:graphicFrameLocks/>
          </p:cNvGraphicFramePr>
          <p:nvPr>
            <p:extLst>
              <p:ext uri="{D42A27DB-BD31-4B8C-83A1-F6EECF244321}">
                <p14:modId xmlns:p14="http://schemas.microsoft.com/office/powerpoint/2010/main" val="2660711322"/>
              </p:ext>
            </p:extLst>
          </p:nvPr>
        </p:nvGraphicFramePr>
        <p:xfrm>
          <a:off x="6096000" y="1253067"/>
          <a:ext cx="5748867" cy="21759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a:graphicFrameLocks/>
          </p:cNvGraphicFramePr>
          <p:nvPr>
            <p:extLst>
              <p:ext uri="{D42A27DB-BD31-4B8C-83A1-F6EECF244321}">
                <p14:modId xmlns:p14="http://schemas.microsoft.com/office/powerpoint/2010/main" val="455113876"/>
              </p:ext>
            </p:extLst>
          </p:nvPr>
        </p:nvGraphicFramePr>
        <p:xfrm>
          <a:off x="6096000" y="3428998"/>
          <a:ext cx="5765791" cy="287866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p:cNvGraphicFramePr>
            <a:graphicFrameLocks/>
          </p:cNvGraphicFramePr>
          <p:nvPr>
            <p:extLst>
              <p:ext uri="{D42A27DB-BD31-4B8C-83A1-F6EECF244321}">
                <p14:modId xmlns:p14="http://schemas.microsoft.com/office/powerpoint/2010/main" val="3281711760"/>
              </p:ext>
            </p:extLst>
          </p:nvPr>
        </p:nvGraphicFramePr>
        <p:xfrm>
          <a:off x="20" y="1252152"/>
          <a:ext cx="2861713" cy="217685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p:cNvGraphicFramePr>
            <a:graphicFrameLocks/>
          </p:cNvGraphicFramePr>
          <p:nvPr>
            <p:extLst>
              <p:ext uri="{D42A27DB-BD31-4B8C-83A1-F6EECF244321}">
                <p14:modId xmlns:p14="http://schemas.microsoft.com/office/powerpoint/2010/main" val="3686718215"/>
              </p:ext>
            </p:extLst>
          </p:nvPr>
        </p:nvGraphicFramePr>
        <p:xfrm>
          <a:off x="2861733" y="1239972"/>
          <a:ext cx="3234267" cy="218902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0185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EA333FB6-5010-0B8E-558E-170AD9654608}"/>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28473" y="7666"/>
            <a:ext cx="11550413" cy="1255869"/>
          </a:xfrm>
        </p:spPr>
        <p:txBody>
          <a:bodyPr>
            <a:normAutofit/>
          </a:bodyPr>
          <a:lstStyle/>
          <a:p>
            <a:pPr algn="ctr"/>
            <a:r>
              <a:rPr lang="en-US" dirty="0">
                <a:latin typeface="Calibri"/>
                <a:ea typeface="Calibri"/>
                <a:cs typeface="Calibri"/>
              </a:rPr>
              <a:t>Bivariate Analysis</a:t>
            </a:r>
          </a:p>
        </p:txBody>
      </p:sp>
      <p:sp>
        <p:nvSpPr>
          <p:cNvPr id="10" name="TextBox 9"/>
          <p:cNvSpPr txBox="1"/>
          <p:nvPr/>
        </p:nvSpPr>
        <p:spPr>
          <a:xfrm>
            <a:off x="330200" y="4131733"/>
            <a:ext cx="5765809" cy="2175933"/>
          </a:xfrm>
          <a:prstGeom prst="rect">
            <a:avLst/>
          </a:prstGeom>
          <a:noFill/>
        </p:spPr>
        <p:txBody>
          <a:bodyPr wrap="square" rtlCol="0" anchor="ctr" anchorCtr="0">
            <a:noAutofit/>
          </a:bodyPr>
          <a:lstStyle/>
          <a:p>
            <a:r>
              <a:rPr lang="en-US" dirty="0"/>
              <a:t>More credit is given to people as they grow older, but once they are reaching their retirement, the credit decreases. This is due to the fact that with age you default less</a:t>
            </a:r>
          </a:p>
        </p:txBody>
      </p:sp>
      <p:graphicFrame>
        <p:nvGraphicFramePr>
          <p:cNvPr id="11" name="Chart 10"/>
          <p:cNvGraphicFramePr>
            <a:graphicFrameLocks/>
          </p:cNvGraphicFramePr>
          <p:nvPr>
            <p:extLst>
              <p:ext uri="{D42A27DB-BD31-4B8C-83A1-F6EECF244321}">
                <p14:modId xmlns:p14="http://schemas.microsoft.com/office/powerpoint/2010/main" val="2642275052"/>
              </p:ext>
            </p:extLst>
          </p:nvPr>
        </p:nvGraphicFramePr>
        <p:xfrm>
          <a:off x="330200" y="1236134"/>
          <a:ext cx="5629275" cy="28955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3622659068"/>
              </p:ext>
            </p:extLst>
          </p:nvPr>
        </p:nvGraphicFramePr>
        <p:xfrm>
          <a:off x="6096000" y="1254654"/>
          <a:ext cx="5761037" cy="2877080"/>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p:cNvSpPr txBox="1"/>
          <p:nvPr/>
        </p:nvSpPr>
        <p:spPr>
          <a:xfrm>
            <a:off x="6096001" y="4131733"/>
            <a:ext cx="5765800" cy="2175933"/>
          </a:xfrm>
          <a:prstGeom prst="rect">
            <a:avLst/>
          </a:prstGeom>
          <a:noFill/>
        </p:spPr>
        <p:txBody>
          <a:bodyPr wrap="square" rtlCol="0" anchor="ctr" anchorCtr="0">
            <a:noAutofit/>
          </a:bodyPr>
          <a:lstStyle/>
          <a:p>
            <a:r>
              <a:rPr lang="en-US" dirty="0"/>
              <a:t>Businessmen get the highest credit amount whereas Students get the lowest</a:t>
            </a:r>
          </a:p>
        </p:txBody>
      </p:sp>
    </p:spTree>
    <p:extLst>
      <p:ext uri="{BB962C8B-B14F-4D97-AF65-F5344CB8AC3E}">
        <p14:creationId xmlns:p14="http://schemas.microsoft.com/office/powerpoint/2010/main" val="3473175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9911E2DA-FE95-729F-5D62-DEF660586248}"/>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10717" y="7666"/>
            <a:ext cx="11576481" cy="1325563"/>
          </a:xfrm>
        </p:spPr>
        <p:txBody>
          <a:bodyPr>
            <a:normAutofit/>
          </a:bodyPr>
          <a:lstStyle/>
          <a:p>
            <a:pPr algn="ctr"/>
            <a:r>
              <a:rPr lang="en-US" sz="4000" dirty="0">
                <a:latin typeface="Calibri"/>
                <a:ea typeface="Calibri"/>
                <a:cs typeface="Calibri"/>
              </a:rPr>
              <a:t>Task 5 : Identify Top Correlations for Different Scenarios</a:t>
            </a:r>
          </a:p>
        </p:txBody>
      </p:sp>
      <p:sp>
        <p:nvSpPr>
          <p:cNvPr id="3" name="TextBox 2"/>
          <p:cNvSpPr txBox="1"/>
          <p:nvPr/>
        </p:nvSpPr>
        <p:spPr>
          <a:xfrm>
            <a:off x="310718" y="1271848"/>
            <a:ext cx="11576481" cy="731520"/>
          </a:xfrm>
          <a:prstGeom prst="rect">
            <a:avLst/>
          </a:prstGeom>
          <a:noFill/>
        </p:spPr>
        <p:txBody>
          <a:bodyPr wrap="square" rtlCol="0" anchor="ctr" anchorCtr="0">
            <a:noAutofit/>
          </a:bodyPr>
          <a:lstStyle/>
          <a:p>
            <a:pPr algn="ctr"/>
            <a:r>
              <a:rPr lang="en-US" sz="2000" dirty="0"/>
              <a:t>Correlation Matrix for Defaulters</a:t>
            </a:r>
          </a:p>
        </p:txBody>
      </p:sp>
      <p:pic>
        <p:nvPicPr>
          <p:cNvPr id="409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18" y="2067983"/>
            <a:ext cx="11576481" cy="4548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52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gnifying glass on a graph&#10;&#10;Description automatically generated">
            <a:extLst>
              <a:ext uri="{FF2B5EF4-FFF2-40B4-BE49-F238E27FC236}">
                <a16:creationId xmlns:a16="http://schemas.microsoft.com/office/drawing/2014/main" id="{165E7B9C-2DCC-F9B2-DBD3-44CAEBABDC7F}"/>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90406B6E-7799-38C1-D84D-1A08C2971385}"/>
              </a:ext>
            </a:extLst>
          </p:cNvPr>
          <p:cNvSpPr>
            <a:spLocks noGrp="1"/>
          </p:cNvSpPr>
          <p:nvPr>
            <p:ph type="title"/>
          </p:nvPr>
        </p:nvSpPr>
        <p:spPr>
          <a:xfrm>
            <a:off x="299257" y="7667"/>
            <a:ext cx="11571317" cy="1247556"/>
          </a:xfrm>
        </p:spPr>
        <p:txBody>
          <a:bodyPr>
            <a:normAutofit/>
          </a:bodyPr>
          <a:lstStyle/>
          <a:p>
            <a:pPr algn="ctr"/>
            <a:r>
              <a:rPr lang="en-US" sz="4000" dirty="0">
                <a:solidFill>
                  <a:srgbClr val="FFFFFF"/>
                </a:solidFill>
                <a:latin typeface="Calibri"/>
                <a:ea typeface="Calibri"/>
                <a:cs typeface="Calibri"/>
              </a:rPr>
              <a:t>Project Description</a:t>
            </a:r>
          </a:p>
        </p:txBody>
      </p:sp>
      <p:sp>
        <p:nvSpPr>
          <p:cNvPr id="3" name="Content Placeholder 2">
            <a:extLst>
              <a:ext uri="{FF2B5EF4-FFF2-40B4-BE49-F238E27FC236}">
                <a16:creationId xmlns:a16="http://schemas.microsoft.com/office/drawing/2014/main" id="{6060BAD3-D815-7740-974B-8056A2C07853}"/>
              </a:ext>
            </a:extLst>
          </p:cNvPr>
          <p:cNvSpPr>
            <a:spLocks noGrp="1"/>
          </p:cNvSpPr>
          <p:nvPr>
            <p:ph idx="1"/>
          </p:nvPr>
        </p:nvSpPr>
        <p:spPr>
          <a:xfrm>
            <a:off x="332509" y="1263535"/>
            <a:ext cx="11513127" cy="5045825"/>
          </a:xfrm>
        </p:spPr>
        <p:txBody>
          <a:bodyPr vert="horz" lIns="91440" tIns="45720" rIns="91440" bIns="45720" rtlCol="0" anchor="ctr">
            <a:normAutofit/>
          </a:bodyPr>
          <a:lstStyle/>
          <a:p>
            <a:pPr marL="0" indent="0">
              <a:lnSpc>
                <a:spcPct val="100000"/>
              </a:lnSpc>
              <a:buNone/>
            </a:pPr>
            <a:r>
              <a:rPr lang="en-US" dirty="0">
                <a:solidFill>
                  <a:srgbClr val="FFFFFF"/>
                </a:solidFill>
                <a:cs typeface="Calibri" panose="020F0502020204030204"/>
              </a:rPr>
              <a:t>The main aim of this project is to identify patterns that indicate if a customer will have difficulty paying their installments. </a:t>
            </a:r>
          </a:p>
          <a:p>
            <a:pPr marL="0" indent="0">
              <a:lnSpc>
                <a:spcPct val="100000"/>
              </a:lnSpc>
              <a:buNone/>
            </a:pPr>
            <a:r>
              <a:rPr lang="en-US" dirty="0">
                <a:solidFill>
                  <a:srgbClr val="FFFFFF"/>
                </a:solidFill>
                <a:cs typeface="Calibri" panose="020F0502020204030204"/>
              </a:rPr>
              <a:t>This information can be used to make decisions such as denying the loan, reducing the amount of loan, or lending at a higher interest rate to risky applicants. </a:t>
            </a:r>
          </a:p>
          <a:p>
            <a:pPr marL="0" indent="0">
              <a:lnSpc>
                <a:spcPct val="100000"/>
              </a:lnSpc>
              <a:buNone/>
            </a:pPr>
            <a:r>
              <a:rPr lang="en-US" dirty="0">
                <a:solidFill>
                  <a:srgbClr val="FFFFFF"/>
                </a:solidFill>
                <a:cs typeface="Calibri" panose="020F0502020204030204"/>
              </a:rPr>
              <a:t>The company wants to understand the key factors behind loan default so it can make better decisions about loan approval.</a:t>
            </a:r>
          </a:p>
          <a:p>
            <a:pPr marL="0" indent="0">
              <a:lnSpc>
                <a:spcPct val="100000"/>
              </a:lnSpc>
              <a:buNone/>
            </a:pPr>
            <a:r>
              <a:rPr lang="en-US" dirty="0">
                <a:solidFill>
                  <a:srgbClr val="FFFFFF"/>
                </a:solidFill>
              </a:rPr>
              <a:t>As a Data Analyst, my task is to use Exploratory Data Analysis (EDA) to analyze patterns in the data and ensure that capable applicants are not rejected.</a:t>
            </a:r>
          </a:p>
        </p:txBody>
      </p:sp>
    </p:spTree>
    <p:extLst>
      <p:ext uri="{BB962C8B-B14F-4D97-AF65-F5344CB8AC3E}">
        <p14:creationId xmlns:p14="http://schemas.microsoft.com/office/powerpoint/2010/main" val="66120437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9911E2DA-FE95-729F-5D62-DEF660586248}"/>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10717" y="7666"/>
            <a:ext cx="11576481" cy="1325563"/>
          </a:xfrm>
        </p:spPr>
        <p:txBody>
          <a:bodyPr>
            <a:normAutofit/>
          </a:bodyPr>
          <a:lstStyle/>
          <a:p>
            <a:pPr algn="ctr"/>
            <a:r>
              <a:rPr lang="en-US" sz="4000" dirty="0">
                <a:latin typeface="Calibri"/>
                <a:ea typeface="Calibri"/>
                <a:cs typeface="Calibri"/>
              </a:rPr>
              <a:t>Task 5 : Identify Top Correlations for Different Scenarios</a:t>
            </a:r>
          </a:p>
        </p:txBody>
      </p:sp>
      <p:sp>
        <p:nvSpPr>
          <p:cNvPr id="3" name="TextBox 2"/>
          <p:cNvSpPr txBox="1"/>
          <p:nvPr/>
        </p:nvSpPr>
        <p:spPr>
          <a:xfrm>
            <a:off x="310718" y="1271848"/>
            <a:ext cx="11576481" cy="731520"/>
          </a:xfrm>
          <a:prstGeom prst="rect">
            <a:avLst/>
          </a:prstGeom>
          <a:noFill/>
        </p:spPr>
        <p:txBody>
          <a:bodyPr wrap="square" rtlCol="0" anchor="ctr" anchorCtr="0">
            <a:noAutofit/>
          </a:bodyPr>
          <a:lstStyle/>
          <a:p>
            <a:pPr algn="ctr"/>
            <a:r>
              <a:rPr lang="en-US" sz="2000" dirty="0"/>
              <a:t>Correlation Matrix for Non-Defaulters</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18" y="2003368"/>
            <a:ext cx="11576481" cy="460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292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magnifying glass on a graph">
            <a:extLst>
              <a:ext uri="{FF2B5EF4-FFF2-40B4-BE49-F238E27FC236}">
                <a16:creationId xmlns:a16="http://schemas.microsoft.com/office/drawing/2014/main" id="{C8F46875-956E-E1C8-BC72-F10B0C3528D2}"/>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36AEB32-EEC5-70BB-B733-771B5F47E3A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latin typeface="Calibri"/>
                <a:ea typeface="Calibri"/>
                <a:cs typeface="Calibri"/>
              </a:rPr>
              <a:t>Results</a:t>
            </a:r>
            <a:endParaRPr lang="en-US" dirty="0">
              <a:latin typeface="Calibri"/>
              <a:ea typeface="Calibri"/>
              <a:cs typeface="Calibri"/>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435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9911E2DA-FE95-729F-5D62-DEF660586248}"/>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10717" y="7666"/>
            <a:ext cx="11576481" cy="1325563"/>
          </a:xfrm>
        </p:spPr>
        <p:txBody>
          <a:bodyPr>
            <a:normAutofit/>
          </a:bodyPr>
          <a:lstStyle/>
          <a:p>
            <a:pPr algn="ctr"/>
            <a:r>
              <a:rPr lang="en-US" sz="4000" dirty="0">
                <a:latin typeface="Calibri"/>
                <a:ea typeface="Calibri"/>
                <a:cs typeface="Calibri"/>
              </a:rPr>
              <a:t>Results</a:t>
            </a:r>
          </a:p>
        </p:txBody>
      </p:sp>
      <p:sp>
        <p:nvSpPr>
          <p:cNvPr id="3" name="TextBox 2"/>
          <p:cNvSpPr txBox="1"/>
          <p:nvPr/>
        </p:nvSpPr>
        <p:spPr>
          <a:xfrm>
            <a:off x="310718" y="1271847"/>
            <a:ext cx="11576481" cy="5045825"/>
          </a:xfrm>
          <a:prstGeom prst="rect">
            <a:avLst/>
          </a:prstGeom>
          <a:noFill/>
        </p:spPr>
        <p:txBody>
          <a:bodyPr wrap="square" lIns="91440" tIns="45720" rIns="91440" bIns="45720" rtlCol="0" anchor="ctr" anchorCtr="0">
            <a:noAutofit/>
          </a:bodyPr>
          <a:lstStyle/>
          <a:p>
            <a:pPr>
              <a:lnSpc>
                <a:spcPct val="150000"/>
              </a:lnSpc>
            </a:pPr>
            <a:r>
              <a:rPr lang="en-US" sz="2000" dirty="0"/>
              <a:t>This project involved an extensive use of Excel and Statistics. It was an enormous challenge trying to work in Excel and manipulate such massive data.</a:t>
            </a:r>
          </a:p>
          <a:p>
            <a:pPr>
              <a:lnSpc>
                <a:spcPct val="150000"/>
              </a:lnSpc>
            </a:pPr>
            <a:r>
              <a:rPr lang="en-US" sz="2000" dirty="0"/>
              <a:t>Nonetheless, the project was very insightful and informative. It allowed me to learn to work with such datasets.</a:t>
            </a:r>
          </a:p>
          <a:p>
            <a:pPr>
              <a:lnSpc>
                <a:spcPct val="150000"/>
              </a:lnSpc>
            </a:pPr>
            <a:r>
              <a:rPr lang="en-US" sz="2000" dirty="0"/>
              <a:t>Throughout the project, I got a deeper understanding on EDA, right from </a:t>
            </a:r>
            <a:r>
              <a:rPr lang="en-US" sz="2000" dirty="0" err="1"/>
              <a:t>analysing</a:t>
            </a:r>
            <a:r>
              <a:rPr lang="en-US" sz="2000" dirty="0"/>
              <a:t> the data columns, to handling missing data and creating new analysis.</a:t>
            </a:r>
          </a:p>
          <a:p>
            <a:pPr>
              <a:lnSpc>
                <a:spcPct val="150000"/>
              </a:lnSpc>
            </a:pPr>
            <a:r>
              <a:rPr lang="en-US" sz="2000" dirty="0"/>
              <a:t>I was also able to learn about new add-ins in Excel such as Data Analyzer.</a:t>
            </a:r>
          </a:p>
          <a:p>
            <a:pPr>
              <a:lnSpc>
                <a:spcPct val="150000"/>
              </a:lnSpc>
            </a:pPr>
            <a:endParaRPr lang="en-US" sz="2000" dirty="0"/>
          </a:p>
          <a:p>
            <a:pPr algn="ctr">
              <a:lnSpc>
                <a:spcPct val="150000"/>
              </a:lnSpc>
            </a:pPr>
            <a:r>
              <a:rPr lang="en-US" sz="2000" b="1" i="1" dirty="0">
                <a:hlinkClick r:id="rId4"/>
              </a:rPr>
              <a:t>Link to Excel File</a:t>
            </a:r>
            <a:endParaRPr lang="en-US" sz="2000" b="1" i="1" dirty="0">
              <a:ea typeface="Calibri"/>
              <a:cs typeface="Calibri"/>
              <a:hlinkClick r:id="rId4"/>
            </a:endParaRPr>
          </a:p>
        </p:txBody>
      </p:sp>
    </p:spTree>
    <p:extLst>
      <p:ext uri="{BB962C8B-B14F-4D97-AF65-F5344CB8AC3E}">
        <p14:creationId xmlns:p14="http://schemas.microsoft.com/office/powerpoint/2010/main" val="1987345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magnifying glass on a graph">
            <a:extLst>
              <a:ext uri="{FF2B5EF4-FFF2-40B4-BE49-F238E27FC236}">
                <a16:creationId xmlns:a16="http://schemas.microsoft.com/office/drawing/2014/main" id="{E9B44A4C-F306-E235-FA1C-0AD21A653437}"/>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4" name="TextBox 3"/>
          <p:cNvSpPr txBox="1"/>
          <p:nvPr/>
        </p:nvSpPr>
        <p:spPr>
          <a:xfrm>
            <a:off x="6541197" y="2777361"/>
            <a:ext cx="4325396" cy="1630489"/>
          </a:xfrm>
          <a:prstGeom prst="rect">
            <a:avLst/>
          </a:prstGeom>
          <a:noFill/>
          <a:ln>
            <a:solidFill>
              <a:schemeClr val="accent2"/>
            </a:solidFill>
          </a:ln>
        </p:spPr>
        <p:style>
          <a:lnRef idx="2">
            <a:schemeClr val="accent4"/>
          </a:lnRef>
          <a:fillRef idx="1">
            <a:schemeClr val="lt1"/>
          </a:fillRef>
          <a:effectRef idx="0">
            <a:schemeClr val="accent4"/>
          </a:effectRef>
          <a:fontRef idx="minor">
            <a:schemeClr val="dk1"/>
          </a:fontRef>
        </p:style>
        <p:txBody>
          <a:bodyPr vert="horz" lIns="109728" tIns="54864" rIns="109728" bIns="54864" rtlCol="0" anchor="ctr">
            <a:normAutofit/>
          </a:bodyPr>
          <a:lstStyle/>
          <a:p>
            <a:pPr algn="ctr">
              <a:lnSpc>
                <a:spcPct val="90000"/>
              </a:lnSpc>
              <a:spcBef>
                <a:spcPct val="0"/>
              </a:spcBef>
              <a:spcAft>
                <a:spcPts val="720"/>
              </a:spcAft>
            </a:pPr>
            <a:r>
              <a:rPr lang="en-US" sz="4800" dirty="0">
                <a:solidFill>
                  <a:schemeClr val="tx2"/>
                </a:solidFill>
                <a:latin typeface="Calibri"/>
                <a:ea typeface="Calibri"/>
                <a:cs typeface="Calibri"/>
              </a:rPr>
              <a:t>THANK YOU</a:t>
            </a:r>
            <a:endParaRPr lang="en-US" sz="4800">
              <a:solidFill>
                <a:schemeClr val="tx2"/>
              </a:solidFill>
              <a:latin typeface="Calibri"/>
              <a:ea typeface="Calibri"/>
              <a:cs typeface="Calibri"/>
            </a:endParaRPr>
          </a:p>
        </p:txBody>
      </p:sp>
      <p:pic>
        <p:nvPicPr>
          <p:cNvPr id="8" name="Graphic 7" descr="Handshake">
            <a:extLst>
              <a:ext uri="{FF2B5EF4-FFF2-40B4-BE49-F238E27FC236}">
                <a16:creationId xmlns:a16="http://schemas.microsoft.com/office/drawing/2014/main" id="{F626B57D-43BB-3487-A341-B565500A6C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6023" y="2031932"/>
            <a:ext cx="3727584" cy="3117985"/>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98850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A magnifying glass on a graph">
            <a:extLst>
              <a:ext uri="{FF2B5EF4-FFF2-40B4-BE49-F238E27FC236}">
                <a16:creationId xmlns:a16="http://schemas.microsoft.com/office/drawing/2014/main" id="{FFACA9E3-B7EA-7B22-E62C-49400E932C9C}"/>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57D085D7-D97E-08E0-CE6A-94AB148AE812}"/>
              </a:ext>
            </a:extLst>
          </p:cNvPr>
          <p:cNvSpPr>
            <a:spLocks noGrp="1"/>
          </p:cNvSpPr>
          <p:nvPr>
            <p:ph type="title"/>
          </p:nvPr>
        </p:nvSpPr>
        <p:spPr>
          <a:xfrm>
            <a:off x="324196" y="15980"/>
            <a:ext cx="11538066" cy="1247556"/>
          </a:xfrm>
        </p:spPr>
        <p:txBody>
          <a:bodyPr>
            <a:normAutofit/>
          </a:bodyPr>
          <a:lstStyle/>
          <a:p>
            <a:pPr algn="ctr"/>
            <a:r>
              <a:rPr lang="en-US" sz="4000" dirty="0">
                <a:latin typeface="Calibri"/>
                <a:ea typeface="Calibri"/>
                <a:cs typeface="Calibri"/>
              </a:rPr>
              <a:t>Approach</a:t>
            </a:r>
          </a:p>
        </p:txBody>
      </p:sp>
      <p:graphicFrame>
        <p:nvGraphicFramePr>
          <p:cNvPr id="4" name="Content Placeholder 3">
            <a:extLst>
              <a:ext uri="{FF2B5EF4-FFF2-40B4-BE49-F238E27FC236}">
                <a16:creationId xmlns:a16="http://schemas.microsoft.com/office/drawing/2014/main" id="{2A2CA567-8D00-A97A-B86B-201EE13CAB68}"/>
              </a:ext>
            </a:extLst>
          </p:cNvPr>
          <p:cNvGraphicFramePr>
            <a:graphicFrameLocks noGrp="1"/>
          </p:cNvGraphicFramePr>
          <p:nvPr>
            <p:ph idx="1"/>
            <p:extLst>
              <p:ext uri="{D42A27DB-BD31-4B8C-83A1-F6EECF244321}">
                <p14:modId xmlns:p14="http://schemas.microsoft.com/office/powerpoint/2010/main" val="2040410619"/>
              </p:ext>
            </p:extLst>
          </p:nvPr>
        </p:nvGraphicFramePr>
        <p:xfrm>
          <a:off x="315884" y="1271846"/>
          <a:ext cx="11529752" cy="49710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1696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5" descr="A magnifying glass on a graph">
            <a:extLst>
              <a:ext uri="{FF2B5EF4-FFF2-40B4-BE49-F238E27FC236}">
                <a16:creationId xmlns:a16="http://schemas.microsoft.com/office/drawing/2014/main" id="{08E093C1-84A5-966E-41CB-2831CECF27FB}"/>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05AB8548-725D-6FF7-1D49-41C057C490C6}"/>
              </a:ext>
            </a:extLst>
          </p:cNvPr>
          <p:cNvSpPr>
            <a:spLocks noGrp="1"/>
          </p:cNvSpPr>
          <p:nvPr>
            <p:ph type="title"/>
          </p:nvPr>
        </p:nvSpPr>
        <p:spPr>
          <a:xfrm>
            <a:off x="324195" y="7666"/>
            <a:ext cx="11529753" cy="1255869"/>
          </a:xfrm>
        </p:spPr>
        <p:txBody>
          <a:bodyPr vert="horz" lIns="60960" tIns="60960" rIns="60960" bIns="60960" rtlCol="0" anchorCtr="0">
            <a:normAutofit/>
          </a:bodyPr>
          <a:lstStyle/>
          <a:p>
            <a:pPr algn="ctr"/>
            <a:r>
              <a:rPr lang="en-US" sz="4000" dirty="0">
                <a:latin typeface="Calibri"/>
                <a:ea typeface="Calibri Light"/>
                <a:cs typeface="Calibri"/>
              </a:rPr>
              <a:t>Tech Stack Used</a:t>
            </a:r>
            <a:endParaRPr lang="en-US" sz="4000" dirty="0">
              <a:latin typeface="Calibri"/>
              <a:cs typeface="Calibri"/>
            </a:endParaRPr>
          </a:p>
        </p:txBody>
      </p:sp>
      <p:graphicFrame>
        <p:nvGraphicFramePr>
          <p:cNvPr id="53" name="Content Placeholder 5">
            <a:extLst>
              <a:ext uri="{FF2B5EF4-FFF2-40B4-BE49-F238E27FC236}">
                <a16:creationId xmlns:a16="http://schemas.microsoft.com/office/drawing/2014/main" id="{740B3392-12FB-31B8-E421-A0D85DFB1109}"/>
              </a:ext>
            </a:extLst>
          </p:cNvPr>
          <p:cNvGraphicFramePr>
            <a:graphicFrameLocks/>
          </p:cNvGraphicFramePr>
          <p:nvPr>
            <p:extLst>
              <p:ext uri="{D42A27DB-BD31-4B8C-83A1-F6EECF244321}">
                <p14:modId xmlns:p14="http://schemas.microsoft.com/office/powerpoint/2010/main" val="4270117173"/>
              </p:ext>
            </p:extLst>
          </p:nvPr>
        </p:nvGraphicFramePr>
        <p:xfrm>
          <a:off x="332509" y="1263535"/>
          <a:ext cx="11529753" cy="50375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3266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magnifying glass on a graph">
            <a:extLst>
              <a:ext uri="{FF2B5EF4-FFF2-40B4-BE49-F238E27FC236}">
                <a16:creationId xmlns:a16="http://schemas.microsoft.com/office/drawing/2014/main" id="{2E978D5A-EF36-37F1-73A7-D235117F5770}"/>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36AEB32-EEC5-70BB-B733-771B5F47E3A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Calibri"/>
                <a:ea typeface="Calibri"/>
                <a:cs typeface="Calibri"/>
              </a:rPr>
              <a:t>Insights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46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EC6D25E6-8274-04DD-B135-93C05D94EBDB}"/>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37351" y="7667"/>
            <a:ext cx="11514338" cy="1272494"/>
          </a:xfrm>
        </p:spPr>
        <p:txBody>
          <a:bodyPr>
            <a:normAutofit fontScale="90000"/>
          </a:bodyPr>
          <a:lstStyle/>
          <a:p>
            <a:pPr algn="ctr"/>
            <a:r>
              <a:rPr lang="en-US" dirty="0">
                <a:latin typeface="Calibri"/>
                <a:ea typeface="Calibri"/>
                <a:cs typeface="Calibri"/>
              </a:rPr>
              <a:t>Task 1 : Identify Missing Data and Deal with it Appropriately</a:t>
            </a:r>
          </a:p>
        </p:txBody>
      </p:sp>
      <p:sp>
        <p:nvSpPr>
          <p:cNvPr id="3" name="TextBox 2"/>
          <p:cNvSpPr txBox="1"/>
          <p:nvPr/>
        </p:nvSpPr>
        <p:spPr>
          <a:xfrm>
            <a:off x="337351" y="1271985"/>
            <a:ext cx="11514338" cy="5035681"/>
          </a:xfrm>
          <a:prstGeom prst="rect">
            <a:avLst/>
          </a:prstGeom>
          <a:noFill/>
        </p:spPr>
        <p:txBody>
          <a:bodyPr wrap="square" rtlCol="0" anchor="ctr">
            <a:noAutofit/>
          </a:bodyPr>
          <a:lstStyle/>
          <a:p>
            <a:r>
              <a:rPr lang="en-US" sz="2800" dirty="0"/>
              <a:t>As a data analyst, you come across missing data in the loan application dataset. It is essential to handle missing data effectively to ensure the accuracy of the analysis.</a:t>
            </a:r>
          </a:p>
          <a:p>
            <a:endParaRPr lang="en-US" sz="2800" dirty="0"/>
          </a:p>
          <a:p>
            <a:pPr marL="285750" indent="-285750">
              <a:buFont typeface="Arial" panose="020B0604020202020204" pitchFamily="34" charset="0"/>
              <a:buChar char="•"/>
            </a:pPr>
            <a:r>
              <a:rPr lang="en-US" sz="2800" dirty="0"/>
              <a:t>Understand the Data</a:t>
            </a:r>
          </a:p>
          <a:p>
            <a:pPr marL="285750" indent="-285750">
              <a:buFont typeface="Arial" panose="020B0604020202020204" pitchFamily="34" charset="0"/>
              <a:buChar char="•"/>
            </a:pPr>
            <a:r>
              <a:rPr lang="en-US" sz="2800" dirty="0"/>
              <a:t>Find and Handle Missing Values (Rows and Columns)</a:t>
            </a:r>
          </a:p>
          <a:p>
            <a:pPr marL="285750" indent="-285750">
              <a:buFont typeface="Arial" panose="020B0604020202020204" pitchFamily="34" charset="0"/>
              <a:buChar char="•"/>
            </a:pPr>
            <a:r>
              <a:rPr lang="en-US" sz="2800" dirty="0"/>
              <a:t>Remove Irrelevant Columns</a:t>
            </a:r>
          </a:p>
          <a:p>
            <a:pPr marL="285750" indent="-285750">
              <a:buFont typeface="Arial" panose="020B0604020202020204" pitchFamily="34" charset="0"/>
              <a:buChar char="•"/>
            </a:pPr>
            <a:r>
              <a:rPr lang="en-US" sz="2800" dirty="0"/>
              <a:t>Remove Duplicates</a:t>
            </a:r>
          </a:p>
          <a:p>
            <a:pPr marL="285750" indent="-285750">
              <a:buFont typeface="Arial" panose="020B0604020202020204" pitchFamily="34" charset="0"/>
              <a:buChar char="•"/>
            </a:pPr>
            <a:r>
              <a:rPr lang="en-US" sz="2800" dirty="0"/>
              <a:t>Impute Missing Values with Mean/Median/Mode</a:t>
            </a:r>
          </a:p>
        </p:txBody>
      </p:sp>
    </p:spTree>
    <p:extLst>
      <p:ext uri="{BB962C8B-B14F-4D97-AF65-F5344CB8AC3E}">
        <p14:creationId xmlns:p14="http://schemas.microsoft.com/office/powerpoint/2010/main" val="137433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EC6D25E6-8274-04DD-B135-93C05D94EBDB}"/>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37351" y="7667"/>
            <a:ext cx="11514338" cy="1272494"/>
          </a:xfrm>
        </p:spPr>
        <p:txBody>
          <a:bodyPr>
            <a:normAutofit/>
          </a:bodyPr>
          <a:lstStyle/>
          <a:p>
            <a:pPr algn="ctr"/>
            <a:r>
              <a:rPr lang="en-US" dirty="0">
                <a:latin typeface="Calibri"/>
                <a:ea typeface="Calibri"/>
                <a:cs typeface="Calibri"/>
              </a:rPr>
              <a:t>Understand the Data</a:t>
            </a:r>
          </a:p>
        </p:txBody>
      </p:sp>
      <p:graphicFrame>
        <p:nvGraphicFramePr>
          <p:cNvPr id="5" name="Table 4"/>
          <p:cNvGraphicFramePr>
            <a:graphicFrameLocks noGrp="1"/>
          </p:cNvGraphicFramePr>
          <p:nvPr>
            <p:extLst>
              <p:ext uri="{D42A27DB-BD31-4B8C-83A1-F6EECF244321}">
                <p14:modId xmlns:p14="http://schemas.microsoft.com/office/powerpoint/2010/main" val="2517906892"/>
              </p:ext>
            </p:extLst>
          </p:nvPr>
        </p:nvGraphicFramePr>
        <p:xfrm>
          <a:off x="324195" y="1981043"/>
          <a:ext cx="5419898" cy="1465892"/>
        </p:xfrm>
        <a:graphic>
          <a:graphicData uri="http://schemas.openxmlformats.org/drawingml/2006/table">
            <a:tbl>
              <a:tblPr firstRow="1">
                <a:tableStyleId>{8A107856-5554-42FB-B03E-39F5DBC370BA}</a:tableStyleId>
              </a:tblPr>
              <a:tblGrid>
                <a:gridCol w="4463445">
                  <a:extLst>
                    <a:ext uri="{9D8B030D-6E8A-4147-A177-3AD203B41FA5}">
                      <a16:colId xmlns:a16="http://schemas.microsoft.com/office/drawing/2014/main" val="20000"/>
                    </a:ext>
                  </a:extLst>
                </a:gridCol>
                <a:gridCol w="956453">
                  <a:extLst>
                    <a:ext uri="{9D8B030D-6E8A-4147-A177-3AD203B41FA5}">
                      <a16:colId xmlns:a16="http://schemas.microsoft.com/office/drawing/2014/main" val="20001"/>
                    </a:ext>
                  </a:extLst>
                </a:gridCol>
              </a:tblGrid>
              <a:tr h="366473">
                <a:tc gridSpan="2">
                  <a:txBody>
                    <a:bodyPr/>
                    <a:lstStyle/>
                    <a:p>
                      <a:pPr algn="ctr" fontAlgn="ctr"/>
                      <a:r>
                        <a:rPr lang="en-IN" sz="2000" u="none" strike="noStrike" dirty="0">
                          <a:effectLst/>
                        </a:rPr>
                        <a:t>Application Data (before Cleaning)</a:t>
                      </a:r>
                      <a:endParaRPr lang="en-IN" sz="2000" b="1" i="0" u="none" strike="noStrike" dirty="0">
                        <a:solidFill>
                          <a:srgbClr val="000000"/>
                        </a:solidFill>
                        <a:effectLst/>
                        <a:latin typeface="Calibri"/>
                      </a:endParaRPr>
                    </a:p>
                  </a:txBody>
                  <a:tcPr marL="9525" marR="9525" marT="9525" marB="0" anchor="ctr"/>
                </a:tc>
                <a:tc hMerge="1">
                  <a:txBody>
                    <a:bodyPr/>
                    <a:lstStyle/>
                    <a:p>
                      <a:endParaRPr lang="en-IN"/>
                    </a:p>
                  </a:txBody>
                  <a:tcPr/>
                </a:tc>
                <a:extLst>
                  <a:ext uri="{0D108BD9-81ED-4DB2-BD59-A6C34878D82A}">
                    <a16:rowId xmlns:a16="http://schemas.microsoft.com/office/drawing/2014/main" val="10000"/>
                  </a:ext>
                </a:extLst>
              </a:tr>
              <a:tr h="366473">
                <a:tc>
                  <a:txBody>
                    <a:bodyPr/>
                    <a:lstStyle/>
                    <a:p>
                      <a:pPr algn="l" fontAlgn="ctr"/>
                      <a:r>
                        <a:rPr lang="en-IN" sz="2000" u="none" strike="noStrike" dirty="0">
                          <a:effectLst/>
                        </a:rPr>
                        <a:t>Total Rows</a:t>
                      </a:r>
                      <a:endParaRPr lang="en-IN" sz="2000" b="0" i="0" u="none" strike="noStrike" dirty="0">
                        <a:solidFill>
                          <a:srgbClr val="000000"/>
                        </a:solidFill>
                        <a:effectLst/>
                        <a:latin typeface="Calibri"/>
                      </a:endParaRPr>
                    </a:p>
                  </a:txBody>
                  <a:tcPr marL="9525" marR="9525" marT="9525" marB="0" anchor="ctr"/>
                </a:tc>
                <a:tc>
                  <a:txBody>
                    <a:bodyPr/>
                    <a:lstStyle/>
                    <a:p>
                      <a:pPr algn="r" fontAlgn="ctr"/>
                      <a:r>
                        <a:rPr lang="en-IN" sz="2000" u="none" strike="noStrike" dirty="0">
                          <a:effectLst/>
                        </a:rPr>
                        <a:t>49999</a:t>
                      </a:r>
                      <a:endParaRPr lang="en-IN"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366473">
                <a:tc>
                  <a:txBody>
                    <a:bodyPr/>
                    <a:lstStyle/>
                    <a:p>
                      <a:pPr algn="l" fontAlgn="ctr"/>
                      <a:r>
                        <a:rPr lang="en-IN" sz="2000" u="none" strike="noStrike">
                          <a:effectLst/>
                        </a:rPr>
                        <a:t>Total Columns</a:t>
                      </a:r>
                      <a:endParaRPr lang="en-IN" sz="2000" b="0" i="0" u="none" strike="noStrike">
                        <a:solidFill>
                          <a:srgbClr val="000000"/>
                        </a:solidFill>
                        <a:effectLst/>
                        <a:latin typeface="Calibri"/>
                      </a:endParaRPr>
                    </a:p>
                  </a:txBody>
                  <a:tcPr marL="9525" marR="9525" marT="9525" marB="0" anchor="ctr"/>
                </a:tc>
                <a:tc>
                  <a:txBody>
                    <a:bodyPr/>
                    <a:lstStyle/>
                    <a:p>
                      <a:pPr algn="r" fontAlgn="ctr"/>
                      <a:r>
                        <a:rPr lang="en-IN" sz="2000" u="none" strike="noStrike">
                          <a:effectLst/>
                        </a:rPr>
                        <a:t>122</a:t>
                      </a:r>
                      <a:endParaRPr lang="en-IN" sz="20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366473">
                <a:tc>
                  <a:txBody>
                    <a:bodyPr/>
                    <a:lstStyle/>
                    <a:p>
                      <a:pPr algn="l" fontAlgn="ctr"/>
                      <a:r>
                        <a:rPr lang="en-US" sz="2000" u="none" strike="noStrike">
                          <a:effectLst/>
                        </a:rPr>
                        <a:t>Columns with Null %age &gt;40%</a:t>
                      </a:r>
                      <a:endParaRPr lang="en-US" sz="2000" b="0" i="0" u="none" strike="noStrike">
                        <a:solidFill>
                          <a:srgbClr val="000000"/>
                        </a:solidFill>
                        <a:effectLst/>
                        <a:latin typeface="Calibri"/>
                      </a:endParaRPr>
                    </a:p>
                  </a:txBody>
                  <a:tcPr marL="9525" marR="9525" marT="9525" marB="0" anchor="ctr"/>
                </a:tc>
                <a:tc>
                  <a:txBody>
                    <a:bodyPr/>
                    <a:lstStyle/>
                    <a:p>
                      <a:pPr algn="r" fontAlgn="ctr"/>
                      <a:r>
                        <a:rPr lang="en-IN" sz="2000" u="none" strike="noStrike" dirty="0">
                          <a:effectLst/>
                        </a:rPr>
                        <a:t>49</a:t>
                      </a:r>
                      <a:endParaRPr lang="en-IN"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bl>
          </a:graphicData>
        </a:graphic>
      </p:graphicFrame>
      <p:sp>
        <p:nvSpPr>
          <p:cNvPr id="6" name="TextBox 5"/>
          <p:cNvSpPr txBox="1"/>
          <p:nvPr/>
        </p:nvSpPr>
        <p:spPr>
          <a:xfrm>
            <a:off x="324195" y="1255222"/>
            <a:ext cx="11554691" cy="707886"/>
          </a:xfrm>
          <a:prstGeom prst="rect">
            <a:avLst/>
          </a:prstGeom>
          <a:noFill/>
        </p:spPr>
        <p:txBody>
          <a:bodyPr wrap="square" rtlCol="0">
            <a:spAutoFit/>
          </a:bodyPr>
          <a:lstStyle/>
          <a:p>
            <a:pPr algn="ctr"/>
            <a:r>
              <a:rPr lang="en-US" sz="2000" b="1" dirty="0"/>
              <a:t>Application Data Table</a:t>
            </a:r>
          </a:p>
          <a:p>
            <a:pPr algn="ctr"/>
            <a:r>
              <a:rPr lang="en-US" sz="2000" dirty="0"/>
              <a:t>Provides details about the current loan applications.</a:t>
            </a:r>
            <a:endParaRPr lang="en-IN" sz="2000" dirty="0"/>
          </a:p>
        </p:txBody>
      </p:sp>
      <p:graphicFrame>
        <p:nvGraphicFramePr>
          <p:cNvPr id="7" name="Chart 6"/>
          <p:cNvGraphicFramePr>
            <a:graphicFrameLocks/>
          </p:cNvGraphicFramePr>
          <p:nvPr>
            <p:extLst>
              <p:ext uri="{D42A27DB-BD31-4B8C-83A1-F6EECF244321}">
                <p14:modId xmlns:p14="http://schemas.microsoft.com/office/powerpoint/2010/main" val="826994705"/>
              </p:ext>
            </p:extLst>
          </p:nvPr>
        </p:nvGraphicFramePr>
        <p:xfrm>
          <a:off x="324196" y="3524596"/>
          <a:ext cx="11554690" cy="27845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5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EC6D25E6-8274-04DD-B135-93C05D94EBDB}"/>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37351" y="7667"/>
            <a:ext cx="11514338" cy="1272494"/>
          </a:xfrm>
        </p:spPr>
        <p:txBody>
          <a:bodyPr>
            <a:normAutofit fontScale="90000"/>
          </a:bodyPr>
          <a:lstStyle/>
          <a:p>
            <a:pPr marL="285750" indent="-285750" algn="ctr"/>
            <a:r>
              <a:rPr lang="en-US" dirty="0"/>
              <a:t>Find and Handle Missing Values (Rows and Columns)</a:t>
            </a:r>
          </a:p>
        </p:txBody>
      </p:sp>
      <p:graphicFrame>
        <p:nvGraphicFramePr>
          <p:cNvPr id="3" name="Table 2"/>
          <p:cNvGraphicFramePr>
            <a:graphicFrameLocks noGrp="1"/>
          </p:cNvGraphicFramePr>
          <p:nvPr>
            <p:extLst>
              <p:ext uri="{D42A27DB-BD31-4B8C-83A1-F6EECF244321}">
                <p14:modId xmlns:p14="http://schemas.microsoft.com/office/powerpoint/2010/main" val="3364074269"/>
              </p:ext>
            </p:extLst>
          </p:nvPr>
        </p:nvGraphicFramePr>
        <p:xfrm>
          <a:off x="323484" y="1760122"/>
          <a:ext cx="5416916" cy="4524242"/>
        </p:xfrm>
        <a:graphic>
          <a:graphicData uri="http://schemas.openxmlformats.org/drawingml/2006/table">
            <a:tbl>
              <a:tblPr>
                <a:tableStyleId>{284E427A-3D55-4303-BF80-6455036E1DE7}</a:tableStyleId>
              </a:tblPr>
              <a:tblGrid>
                <a:gridCol w="2708458">
                  <a:extLst>
                    <a:ext uri="{9D8B030D-6E8A-4147-A177-3AD203B41FA5}">
                      <a16:colId xmlns:a16="http://schemas.microsoft.com/office/drawing/2014/main" val="20000"/>
                    </a:ext>
                  </a:extLst>
                </a:gridCol>
                <a:gridCol w="2708458">
                  <a:extLst>
                    <a:ext uri="{9D8B030D-6E8A-4147-A177-3AD203B41FA5}">
                      <a16:colId xmlns:a16="http://schemas.microsoft.com/office/drawing/2014/main" val="20001"/>
                    </a:ext>
                  </a:extLst>
                </a:gridCol>
              </a:tblGrid>
              <a:tr h="224467">
                <a:tc gridSpan="2">
                  <a:txBody>
                    <a:bodyPr/>
                    <a:lstStyle/>
                    <a:p>
                      <a:pPr algn="ctr" fontAlgn="ctr"/>
                      <a:r>
                        <a:rPr lang="en-US" sz="1200" b="1" u="none" strike="noStrike" dirty="0">
                          <a:effectLst/>
                        </a:rPr>
                        <a:t>Columns Dropped due to Blank</a:t>
                      </a:r>
                      <a:r>
                        <a:rPr lang="en-US" sz="1200" b="1" u="none" strike="noStrike" baseline="0" dirty="0">
                          <a:effectLst/>
                        </a:rPr>
                        <a:t> Percentage over 40%</a:t>
                      </a:r>
                      <a:endParaRPr lang="en-IN" sz="1200" b="1" i="0" u="none" strike="noStrike" dirty="0">
                        <a:solidFill>
                          <a:srgbClr val="000000"/>
                        </a:solidFill>
                        <a:effectLst/>
                        <a:latin typeface="Calibri"/>
                      </a:endParaRPr>
                    </a:p>
                  </a:txBody>
                  <a:tcPr marL="4351" marR="4351" marT="4351" marB="0" anchor="ctr"/>
                </a:tc>
                <a:tc hMerge="1">
                  <a:txBody>
                    <a:bodyPr/>
                    <a:lstStyle/>
                    <a:p>
                      <a:pPr algn="l" fontAlgn="ctr"/>
                      <a:endParaRPr lang="en-IN" sz="5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0"/>
                  </a:ext>
                </a:extLst>
              </a:tr>
              <a:tr h="169334">
                <a:tc>
                  <a:txBody>
                    <a:bodyPr/>
                    <a:lstStyle/>
                    <a:p>
                      <a:pPr algn="l" fontAlgn="ctr"/>
                      <a:r>
                        <a:rPr lang="en-IN" sz="1100" u="none" strike="noStrike" dirty="0">
                          <a:effectLst/>
                        </a:rPr>
                        <a:t>COMMONAREA_AVG</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NONLIVINGAREA_MEDI</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1"/>
                  </a:ext>
                </a:extLst>
              </a:tr>
              <a:tr h="169334">
                <a:tc>
                  <a:txBody>
                    <a:bodyPr/>
                    <a:lstStyle/>
                    <a:p>
                      <a:pPr algn="l" fontAlgn="ctr"/>
                      <a:r>
                        <a:rPr lang="en-IN" sz="1100" u="none" strike="noStrike" dirty="0">
                          <a:effectLst/>
                        </a:rPr>
                        <a:t>COMMONAREA_MEDI</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NONLIVINGAREA_MODE</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2"/>
                  </a:ext>
                </a:extLst>
              </a:tr>
              <a:tr h="169334">
                <a:tc>
                  <a:txBody>
                    <a:bodyPr/>
                    <a:lstStyle/>
                    <a:p>
                      <a:pPr algn="l" fontAlgn="ctr"/>
                      <a:r>
                        <a:rPr lang="en-IN" sz="1100" u="none" strike="noStrike" dirty="0">
                          <a:effectLst/>
                        </a:rPr>
                        <a:t>COMMONAREA_MODE</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ELEVATORS_AVG</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3"/>
                  </a:ext>
                </a:extLst>
              </a:tr>
              <a:tr h="169334">
                <a:tc>
                  <a:txBody>
                    <a:bodyPr/>
                    <a:lstStyle/>
                    <a:p>
                      <a:pPr algn="l" fontAlgn="ctr"/>
                      <a:r>
                        <a:rPr lang="en-IN" sz="1100" u="none" strike="noStrike" dirty="0">
                          <a:effectLst/>
                        </a:rPr>
                        <a:t>NONLIVINGAPARTMENTS_AVG</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ELEVATORS_MEDI</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4"/>
                  </a:ext>
                </a:extLst>
              </a:tr>
              <a:tr h="169334">
                <a:tc>
                  <a:txBody>
                    <a:bodyPr/>
                    <a:lstStyle/>
                    <a:p>
                      <a:pPr algn="l" fontAlgn="ctr"/>
                      <a:r>
                        <a:rPr lang="en-IN" sz="1100" u="none" strike="noStrike" dirty="0">
                          <a:effectLst/>
                        </a:rPr>
                        <a:t>NONLIVINGAPARTMENTS_MEDI</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ELEVATORS_MODE</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5"/>
                  </a:ext>
                </a:extLst>
              </a:tr>
              <a:tr h="169334">
                <a:tc>
                  <a:txBody>
                    <a:bodyPr/>
                    <a:lstStyle/>
                    <a:p>
                      <a:pPr algn="l" fontAlgn="ctr"/>
                      <a:r>
                        <a:rPr lang="en-IN" sz="1100" u="none" strike="noStrike" dirty="0">
                          <a:effectLst/>
                        </a:rPr>
                        <a:t>NONLIVINGAPARTMENTS_MODE</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WALLSMATERIAL_MODE</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6"/>
                  </a:ext>
                </a:extLst>
              </a:tr>
              <a:tr h="169334">
                <a:tc>
                  <a:txBody>
                    <a:bodyPr/>
                    <a:lstStyle/>
                    <a:p>
                      <a:pPr algn="l" fontAlgn="ctr"/>
                      <a:r>
                        <a:rPr lang="en-IN" sz="1100" u="none" strike="noStrike" dirty="0">
                          <a:effectLst/>
                        </a:rPr>
                        <a:t>LIVINGAPARTMENTS_AVG</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APARTMENTS_AVG</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7"/>
                  </a:ext>
                </a:extLst>
              </a:tr>
              <a:tr h="169334">
                <a:tc>
                  <a:txBody>
                    <a:bodyPr/>
                    <a:lstStyle/>
                    <a:p>
                      <a:pPr algn="l" fontAlgn="ctr"/>
                      <a:r>
                        <a:rPr lang="en-IN" sz="1100" u="none" strike="noStrike" dirty="0">
                          <a:effectLst/>
                        </a:rPr>
                        <a:t>LIVINGAPARTMENTS_MEDI</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APARTMENTS_MEDI</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8"/>
                  </a:ext>
                </a:extLst>
              </a:tr>
              <a:tr h="169334">
                <a:tc>
                  <a:txBody>
                    <a:bodyPr/>
                    <a:lstStyle/>
                    <a:p>
                      <a:pPr algn="l" fontAlgn="ctr"/>
                      <a:r>
                        <a:rPr lang="en-IN" sz="1100" u="none" strike="noStrike" dirty="0">
                          <a:effectLst/>
                        </a:rPr>
                        <a:t>LIVINGAPARTMENTS_MODE</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APARTMENTS_MODE</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9"/>
                  </a:ext>
                </a:extLst>
              </a:tr>
              <a:tr h="169334">
                <a:tc>
                  <a:txBody>
                    <a:bodyPr/>
                    <a:lstStyle/>
                    <a:p>
                      <a:pPr algn="l" fontAlgn="ctr"/>
                      <a:r>
                        <a:rPr lang="en-IN" sz="1100" u="none" strike="noStrike" dirty="0">
                          <a:effectLst/>
                        </a:rPr>
                        <a:t>FONDKAPREMONT_MODE</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ENTRANCES_AVG</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0"/>
                  </a:ext>
                </a:extLst>
              </a:tr>
              <a:tr h="169334">
                <a:tc>
                  <a:txBody>
                    <a:bodyPr/>
                    <a:lstStyle/>
                    <a:p>
                      <a:pPr algn="l" fontAlgn="ctr"/>
                      <a:r>
                        <a:rPr lang="en-IN" sz="1100" u="none" strike="noStrike" dirty="0">
                          <a:effectLst/>
                        </a:rPr>
                        <a:t>FLOORSMIN_AVG</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ENTRANCES_MEDI</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1"/>
                  </a:ext>
                </a:extLst>
              </a:tr>
              <a:tr h="169334">
                <a:tc>
                  <a:txBody>
                    <a:bodyPr/>
                    <a:lstStyle/>
                    <a:p>
                      <a:pPr algn="l" fontAlgn="ctr"/>
                      <a:r>
                        <a:rPr lang="en-IN" sz="1100" u="none" strike="noStrike" dirty="0">
                          <a:effectLst/>
                        </a:rPr>
                        <a:t>FLOORSMIN_MEDI</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ENTRANCES_MODE</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2"/>
                  </a:ext>
                </a:extLst>
              </a:tr>
              <a:tr h="169334">
                <a:tc>
                  <a:txBody>
                    <a:bodyPr/>
                    <a:lstStyle/>
                    <a:p>
                      <a:pPr algn="l" fontAlgn="ctr"/>
                      <a:r>
                        <a:rPr lang="en-IN" sz="1100" u="none" strike="noStrike" dirty="0">
                          <a:effectLst/>
                        </a:rPr>
                        <a:t>FLOORSMIN_MODE</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LIVINGAREA_AVG</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3"/>
                  </a:ext>
                </a:extLst>
              </a:tr>
              <a:tr h="169334">
                <a:tc>
                  <a:txBody>
                    <a:bodyPr/>
                    <a:lstStyle/>
                    <a:p>
                      <a:pPr algn="l" fontAlgn="ctr"/>
                      <a:r>
                        <a:rPr lang="en-IN" sz="1100" u="none" strike="noStrike" dirty="0">
                          <a:effectLst/>
                        </a:rPr>
                        <a:t>YEARS_BUILD_AVG</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LIVINGAREA_MEDI</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4"/>
                  </a:ext>
                </a:extLst>
              </a:tr>
              <a:tr h="169334">
                <a:tc>
                  <a:txBody>
                    <a:bodyPr/>
                    <a:lstStyle/>
                    <a:p>
                      <a:pPr algn="l" fontAlgn="ctr"/>
                      <a:r>
                        <a:rPr lang="en-IN" sz="1100" u="none" strike="noStrike" dirty="0">
                          <a:effectLst/>
                        </a:rPr>
                        <a:t>YEARS_BUILD_MEDI</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LIVINGAREA_MODE</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5"/>
                  </a:ext>
                </a:extLst>
              </a:tr>
              <a:tr h="169334">
                <a:tc>
                  <a:txBody>
                    <a:bodyPr/>
                    <a:lstStyle/>
                    <a:p>
                      <a:pPr algn="l" fontAlgn="ctr"/>
                      <a:r>
                        <a:rPr lang="en-IN" sz="1100" u="none" strike="noStrike" dirty="0">
                          <a:effectLst/>
                        </a:rPr>
                        <a:t>YEARS_BUILD_MODE</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HOUSETYPE_MODE</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6"/>
                  </a:ext>
                </a:extLst>
              </a:tr>
              <a:tr h="169334">
                <a:tc>
                  <a:txBody>
                    <a:bodyPr/>
                    <a:lstStyle/>
                    <a:p>
                      <a:pPr algn="l" fontAlgn="ctr"/>
                      <a:r>
                        <a:rPr lang="en-IN" sz="1100" u="none" strike="noStrike" dirty="0">
                          <a:effectLst/>
                        </a:rPr>
                        <a:t>OWN_CAR_AGE</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FLOORSMAX_AVG</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7"/>
                  </a:ext>
                </a:extLst>
              </a:tr>
              <a:tr h="169334">
                <a:tc>
                  <a:txBody>
                    <a:bodyPr/>
                    <a:lstStyle/>
                    <a:p>
                      <a:pPr algn="l" fontAlgn="ctr"/>
                      <a:r>
                        <a:rPr lang="en-IN" sz="1100" u="none" strike="noStrike" dirty="0">
                          <a:effectLst/>
                        </a:rPr>
                        <a:t>LANDAREA_AVG</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FLOORSMAX_MEDI</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8"/>
                  </a:ext>
                </a:extLst>
              </a:tr>
              <a:tr h="169334">
                <a:tc>
                  <a:txBody>
                    <a:bodyPr/>
                    <a:lstStyle/>
                    <a:p>
                      <a:pPr algn="l" fontAlgn="ctr"/>
                      <a:r>
                        <a:rPr lang="en-IN" sz="1100" u="none" strike="noStrike" dirty="0">
                          <a:effectLst/>
                        </a:rPr>
                        <a:t>LANDAREA_MEDI</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FLOORSMAX_MODE</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9"/>
                  </a:ext>
                </a:extLst>
              </a:tr>
              <a:tr h="169334">
                <a:tc>
                  <a:txBody>
                    <a:bodyPr/>
                    <a:lstStyle/>
                    <a:p>
                      <a:pPr algn="l" fontAlgn="ctr"/>
                      <a:r>
                        <a:rPr lang="en-IN" sz="1100" u="none" strike="noStrike" dirty="0">
                          <a:effectLst/>
                        </a:rPr>
                        <a:t>LANDAREA_MODE</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YEARS_BEGINEXPLUATATION_AVG</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20"/>
                  </a:ext>
                </a:extLst>
              </a:tr>
              <a:tr h="169334">
                <a:tc>
                  <a:txBody>
                    <a:bodyPr/>
                    <a:lstStyle/>
                    <a:p>
                      <a:pPr algn="l" fontAlgn="ctr"/>
                      <a:r>
                        <a:rPr lang="en-IN" sz="1100" u="none" strike="noStrike" dirty="0">
                          <a:effectLst/>
                        </a:rPr>
                        <a:t>BASEMENTAREA_AVG</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YEARS_BEGINEXPLUATATION_MEDI</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21"/>
                  </a:ext>
                </a:extLst>
              </a:tr>
              <a:tr h="169334">
                <a:tc>
                  <a:txBody>
                    <a:bodyPr/>
                    <a:lstStyle/>
                    <a:p>
                      <a:pPr algn="l" fontAlgn="ctr"/>
                      <a:r>
                        <a:rPr lang="en-IN" sz="1100" u="none" strike="noStrike" dirty="0">
                          <a:effectLst/>
                        </a:rPr>
                        <a:t>BASEMENTAREA_MEDI</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YEARS_BEGINEXPLUATATION_MODE</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22"/>
                  </a:ext>
                </a:extLst>
              </a:tr>
              <a:tr h="169334">
                <a:tc>
                  <a:txBody>
                    <a:bodyPr/>
                    <a:lstStyle/>
                    <a:p>
                      <a:pPr algn="l" fontAlgn="ctr"/>
                      <a:r>
                        <a:rPr lang="en-IN" sz="1100" u="none" strike="noStrike" dirty="0">
                          <a:effectLst/>
                        </a:rPr>
                        <a:t>BASEMENTAREA_MODE</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TOTALAREA_MODE</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23"/>
                  </a:ext>
                </a:extLst>
              </a:tr>
              <a:tr h="169334">
                <a:tc>
                  <a:txBody>
                    <a:bodyPr/>
                    <a:lstStyle/>
                    <a:p>
                      <a:pPr algn="l" fontAlgn="ctr"/>
                      <a:r>
                        <a:rPr lang="en-IN" sz="1100" u="none" strike="noStrike" dirty="0">
                          <a:effectLst/>
                        </a:rPr>
                        <a:t>EXT_SOURCE_1</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IN" sz="1100" u="none" strike="noStrike" dirty="0">
                          <a:effectLst/>
                        </a:rPr>
                        <a:t>EMERGENCYSTATE_MODE</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24"/>
                  </a:ext>
                </a:extLst>
              </a:tr>
              <a:tr h="169334">
                <a:tc>
                  <a:txBody>
                    <a:bodyPr/>
                    <a:lstStyle/>
                    <a:p>
                      <a:pPr algn="l" fontAlgn="ctr"/>
                      <a:r>
                        <a:rPr lang="en-IN" sz="1100" u="none" strike="noStrike" dirty="0">
                          <a:effectLst/>
                        </a:rPr>
                        <a:t>NONLIVINGAREA_AVG</a:t>
                      </a:r>
                      <a:endParaRPr lang="en-IN" sz="1100" b="0" i="0" u="none" strike="noStrike" dirty="0">
                        <a:solidFill>
                          <a:srgbClr val="000000"/>
                        </a:solidFill>
                        <a:effectLst/>
                        <a:latin typeface="Calibri"/>
                      </a:endParaRPr>
                    </a:p>
                  </a:txBody>
                  <a:tcPr marL="4351" marR="4351" marT="4351" marB="0" anchor="ctr"/>
                </a:tc>
                <a:tc>
                  <a:txBody>
                    <a:bodyPr/>
                    <a:lstStyle/>
                    <a:p>
                      <a:pPr algn="l" fontAlgn="ct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2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30655620"/>
              </p:ext>
            </p:extLst>
          </p:nvPr>
        </p:nvGraphicFramePr>
        <p:xfrm>
          <a:off x="6468533" y="1272727"/>
          <a:ext cx="5376334" cy="359222"/>
        </p:xfrm>
        <a:graphic>
          <a:graphicData uri="http://schemas.openxmlformats.org/drawingml/2006/table">
            <a:tbl>
              <a:tblPr>
                <a:tableStyleId>{284E427A-3D55-4303-BF80-6455036E1DE7}</a:tableStyleId>
              </a:tblPr>
              <a:tblGrid>
                <a:gridCol w="2342958">
                  <a:extLst>
                    <a:ext uri="{9D8B030D-6E8A-4147-A177-3AD203B41FA5}">
                      <a16:colId xmlns:a16="http://schemas.microsoft.com/office/drawing/2014/main" val="20000"/>
                    </a:ext>
                  </a:extLst>
                </a:gridCol>
                <a:gridCol w="3033376">
                  <a:extLst>
                    <a:ext uri="{9D8B030D-6E8A-4147-A177-3AD203B41FA5}">
                      <a16:colId xmlns:a16="http://schemas.microsoft.com/office/drawing/2014/main" val="20001"/>
                    </a:ext>
                  </a:extLst>
                </a:gridCol>
              </a:tblGrid>
              <a:tr h="87027">
                <a:tc gridSpan="2">
                  <a:txBody>
                    <a:bodyPr/>
                    <a:lstStyle/>
                    <a:p>
                      <a:pPr algn="ctr" fontAlgn="ctr"/>
                      <a:r>
                        <a:rPr lang="en-US" sz="1200" b="1" u="none" strike="noStrike" dirty="0">
                          <a:effectLst/>
                        </a:rPr>
                        <a:t>Columns Dropped as not required for Analysis</a:t>
                      </a:r>
                      <a:endParaRPr lang="en-IN" sz="1200" b="1" i="0" u="none" strike="noStrike" dirty="0">
                        <a:solidFill>
                          <a:srgbClr val="000000"/>
                        </a:solidFill>
                        <a:effectLst/>
                        <a:latin typeface="Calibri"/>
                      </a:endParaRPr>
                    </a:p>
                  </a:txBody>
                  <a:tcPr marL="4351" marR="4351" marT="4351" marB="0" anchor="ctr"/>
                </a:tc>
                <a:tc hMerge="1">
                  <a:txBody>
                    <a:bodyPr/>
                    <a:lstStyle/>
                    <a:p>
                      <a:pPr algn="l" fontAlgn="ctr"/>
                      <a:endParaRPr lang="en-IN" sz="5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0"/>
                  </a:ext>
                </a:extLst>
              </a:tr>
              <a:tr h="87027">
                <a:tc>
                  <a:txBody>
                    <a:bodyPr/>
                    <a:lstStyle/>
                    <a:p>
                      <a:pPr algn="l" fontAlgn="ctr"/>
                      <a:r>
                        <a:rPr lang="en-IN" sz="1100" u="none" strike="noStrike" dirty="0">
                          <a:effectLst/>
                        </a:rPr>
                        <a:t>EXT_SOURCE2</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US" sz="1100" u="none" strike="noStrike" dirty="0">
                          <a:effectLst/>
                        </a:rPr>
                        <a:t>EXT_SOURCE3</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63302737"/>
              </p:ext>
            </p:extLst>
          </p:nvPr>
        </p:nvGraphicFramePr>
        <p:xfrm>
          <a:off x="6468533" y="2059510"/>
          <a:ext cx="5376334" cy="2835722"/>
        </p:xfrm>
        <a:graphic>
          <a:graphicData uri="http://schemas.openxmlformats.org/drawingml/2006/table">
            <a:tbl>
              <a:tblPr>
                <a:tableStyleId>{284E427A-3D55-4303-BF80-6455036E1DE7}</a:tableStyleId>
              </a:tblPr>
              <a:tblGrid>
                <a:gridCol w="2351271">
                  <a:extLst>
                    <a:ext uri="{9D8B030D-6E8A-4147-A177-3AD203B41FA5}">
                      <a16:colId xmlns:a16="http://schemas.microsoft.com/office/drawing/2014/main" val="20000"/>
                    </a:ext>
                  </a:extLst>
                </a:gridCol>
                <a:gridCol w="3025063">
                  <a:extLst>
                    <a:ext uri="{9D8B030D-6E8A-4147-A177-3AD203B41FA5}">
                      <a16:colId xmlns:a16="http://schemas.microsoft.com/office/drawing/2014/main" val="20001"/>
                    </a:ext>
                  </a:extLst>
                </a:gridCol>
              </a:tblGrid>
              <a:tr h="87027">
                <a:tc gridSpan="2">
                  <a:txBody>
                    <a:bodyPr/>
                    <a:lstStyle/>
                    <a:p>
                      <a:pPr algn="ctr" fontAlgn="ctr"/>
                      <a:r>
                        <a:rPr lang="en-US" sz="1200" b="1" u="none" strike="noStrike" dirty="0">
                          <a:effectLst/>
                        </a:rPr>
                        <a:t>Columns Having</a:t>
                      </a:r>
                      <a:r>
                        <a:rPr lang="en-US" sz="1200" b="1" u="none" strike="noStrike" baseline="0" dirty="0">
                          <a:effectLst/>
                        </a:rPr>
                        <a:t> Blank Percentage</a:t>
                      </a:r>
                    </a:p>
                    <a:p>
                      <a:pPr algn="ctr" fontAlgn="ctr"/>
                      <a:r>
                        <a:rPr lang="en-US" sz="1200" b="1" u="none" strike="noStrike" dirty="0">
                          <a:effectLst/>
                        </a:rPr>
                        <a:t>Data Imputed based on Mean/Median/Mode</a:t>
                      </a:r>
                      <a:endParaRPr lang="en-IN" sz="1200" b="1" i="0" u="none" strike="noStrike" dirty="0">
                        <a:solidFill>
                          <a:srgbClr val="000000"/>
                        </a:solidFill>
                        <a:effectLst/>
                        <a:latin typeface="Calibri"/>
                      </a:endParaRPr>
                    </a:p>
                  </a:txBody>
                  <a:tcPr marL="4351" marR="4351" marT="4351" marB="0" anchor="ctr"/>
                </a:tc>
                <a:tc hMerge="1">
                  <a:txBody>
                    <a:bodyPr/>
                    <a:lstStyle/>
                    <a:p>
                      <a:pPr algn="l" fontAlgn="ctr"/>
                      <a:endParaRPr lang="en-IN" sz="5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0"/>
                  </a:ext>
                </a:extLst>
              </a:tr>
              <a:tr h="87027">
                <a:tc>
                  <a:txBody>
                    <a:bodyPr/>
                    <a:lstStyle/>
                    <a:p>
                      <a:pPr algn="l" fontAlgn="ctr"/>
                      <a:r>
                        <a:rPr lang="en-IN" sz="1100" u="none" strike="noStrike" dirty="0">
                          <a:effectLst/>
                        </a:rPr>
                        <a:t>OCCUPATION_TYPE</a:t>
                      </a:r>
                      <a:endParaRPr lang="en-IN" sz="1100" b="0" i="0" u="none" strike="noStrike" dirty="0">
                        <a:solidFill>
                          <a:srgbClr val="000000"/>
                        </a:solidFill>
                        <a:effectLst/>
                        <a:latin typeface="Calibri"/>
                      </a:endParaRPr>
                    </a:p>
                  </a:txBody>
                  <a:tcPr marL="4351" marR="4351" marT="4351" marB="0" anchor="ctr"/>
                </a:tc>
                <a:tc>
                  <a:txBody>
                    <a:bodyPr/>
                    <a:lstStyle/>
                    <a:p>
                      <a:pPr algn="l" fontAlgn="ctr"/>
                      <a:r>
                        <a:rPr lang="en-US" sz="1100" u="none" strike="noStrike" dirty="0">
                          <a:effectLst/>
                        </a:rPr>
                        <a:t>Mode Used. </a:t>
                      </a:r>
                      <a:r>
                        <a:rPr lang="en-US" sz="1100" u="none" strike="noStrike" baseline="0" dirty="0">
                          <a:effectLst/>
                        </a:rPr>
                        <a:t>New Type assigned as Blank had the most records - ‘Unknown’</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1"/>
                  </a:ext>
                </a:extLst>
              </a:tr>
              <a:tr h="87027">
                <a:tc>
                  <a:txBody>
                    <a:bodyPr/>
                    <a:lstStyle/>
                    <a:p>
                      <a:pPr algn="l" fontAlgn="ctr"/>
                      <a:r>
                        <a:rPr lang="en-IN" sz="1100" u="none" strike="noStrike" dirty="0">
                          <a:effectLst/>
                        </a:rPr>
                        <a:t>AMT_REQ_CREDIT_BUREAU_DAY</a:t>
                      </a:r>
                      <a:endParaRPr lang="en-IN" sz="1100" b="0" i="0" u="none" strike="noStrike" dirty="0">
                        <a:solidFill>
                          <a:srgbClr val="000000"/>
                        </a:solidFill>
                        <a:effectLst/>
                        <a:latin typeface="Calibri"/>
                      </a:endParaRPr>
                    </a:p>
                  </a:txBody>
                  <a:tcPr marL="9525" marR="9525" marT="9525" marB="0" anchor="ctr"/>
                </a:tc>
                <a:tc>
                  <a:txBody>
                    <a:bodyPr/>
                    <a:lstStyle/>
                    <a:p>
                      <a:pPr algn="l" fontAlgn="ctr"/>
                      <a:r>
                        <a:rPr lang="en-US" sz="1100" b="0" i="0" u="none" strike="noStrike" dirty="0">
                          <a:solidFill>
                            <a:srgbClr val="000000"/>
                          </a:solidFill>
                          <a:effectLst/>
                          <a:latin typeface="Calibri"/>
                        </a:rPr>
                        <a:t>Median Used</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2"/>
                  </a:ext>
                </a:extLst>
              </a:tr>
              <a:tr h="87027">
                <a:tc>
                  <a:txBody>
                    <a:bodyPr/>
                    <a:lstStyle/>
                    <a:p>
                      <a:pPr algn="l" fontAlgn="ctr"/>
                      <a:r>
                        <a:rPr lang="en-IN" sz="1100" u="none" strike="noStrike">
                          <a:effectLst/>
                        </a:rPr>
                        <a:t>AMT_REQ_CREDIT_BUREAU_HOUR</a:t>
                      </a:r>
                      <a:endParaRPr lang="en-IN" sz="1100" b="0" i="0" u="none" strike="noStrike">
                        <a:solidFill>
                          <a:srgbClr val="000000"/>
                        </a:solidFill>
                        <a:effectLst/>
                        <a:latin typeface="Calibri"/>
                      </a:endParaRPr>
                    </a:p>
                  </a:txBody>
                  <a:tcPr marL="9525" marR="9525" marT="9525" marB="0" anchor="ctr"/>
                </a:tc>
                <a:tc>
                  <a:txBody>
                    <a:bodyPr/>
                    <a:lstStyle/>
                    <a:p>
                      <a:pPr algn="l" fontAlgn="ctr"/>
                      <a:r>
                        <a:rPr lang="en-US" sz="1100" b="0" i="0" u="none" strike="noStrike" dirty="0">
                          <a:solidFill>
                            <a:srgbClr val="000000"/>
                          </a:solidFill>
                          <a:effectLst/>
                          <a:latin typeface="+mn-lt"/>
                        </a:rPr>
                        <a:t>Median Used</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3"/>
                  </a:ext>
                </a:extLst>
              </a:tr>
              <a:tr h="87027">
                <a:tc>
                  <a:txBody>
                    <a:bodyPr/>
                    <a:lstStyle/>
                    <a:p>
                      <a:pPr algn="l" fontAlgn="ctr"/>
                      <a:r>
                        <a:rPr lang="en-IN" sz="1100" u="none" strike="noStrike">
                          <a:effectLst/>
                        </a:rPr>
                        <a:t>AMT_REQ_CREDIT_BUREAU_MON</a:t>
                      </a:r>
                      <a:endParaRPr lang="en-IN" sz="1100" b="0" i="0" u="none" strike="noStrike">
                        <a:solidFill>
                          <a:srgbClr val="000000"/>
                        </a:solidFill>
                        <a:effectLst/>
                        <a:latin typeface="Calibri"/>
                      </a:endParaRPr>
                    </a:p>
                  </a:txBody>
                  <a:tcPr marL="9525" marR="9525" marT="9525" marB="0" anchor="ctr"/>
                </a:tc>
                <a:tc>
                  <a:txBody>
                    <a:bodyPr/>
                    <a:lstStyle/>
                    <a:p>
                      <a:pPr algn="l" fontAlgn="ctr"/>
                      <a:r>
                        <a:rPr lang="en-US" sz="1100" b="0" i="0" u="none" strike="noStrike" dirty="0">
                          <a:solidFill>
                            <a:srgbClr val="000000"/>
                          </a:solidFill>
                          <a:effectLst/>
                          <a:latin typeface="+mn-lt"/>
                        </a:rPr>
                        <a:t>Median Used</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4"/>
                  </a:ext>
                </a:extLst>
              </a:tr>
              <a:tr h="87027">
                <a:tc>
                  <a:txBody>
                    <a:bodyPr/>
                    <a:lstStyle/>
                    <a:p>
                      <a:pPr algn="l" fontAlgn="ctr"/>
                      <a:r>
                        <a:rPr lang="en-IN" sz="1100" u="none" strike="noStrike">
                          <a:effectLst/>
                        </a:rPr>
                        <a:t>AMT_REQ_CREDIT_BUREAU_QRT</a:t>
                      </a:r>
                      <a:endParaRPr lang="en-IN" sz="1100" b="0" i="0" u="none" strike="noStrike">
                        <a:solidFill>
                          <a:srgbClr val="000000"/>
                        </a:solidFill>
                        <a:effectLst/>
                        <a:latin typeface="Calibri"/>
                      </a:endParaRPr>
                    </a:p>
                  </a:txBody>
                  <a:tcPr marL="9525" marR="9525" marT="9525" marB="0" anchor="ctr"/>
                </a:tc>
                <a:tc>
                  <a:txBody>
                    <a:bodyPr/>
                    <a:lstStyle/>
                    <a:p>
                      <a:pPr algn="l" fontAlgn="ctr"/>
                      <a:r>
                        <a:rPr lang="en-US" sz="1100" b="0" i="0" u="none" strike="noStrike" dirty="0">
                          <a:solidFill>
                            <a:srgbClr val="000000"/>
                          </a:solidFill>
                          <a:effectLst/>
                          <a:latin typeface="+mn-lt"/>
                        </a:rPr>
                        <a:t>Median Used</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5"/>
                  </a:ext>
                </a:extLst>
              </a:tr>
              <a:tr h="87027">
                <a:tc>
                  <a:txBody>
                    <a:bodyPr/>
                    <a:lstStyle/>
                    <a:p>
                      <a:pPr algn="l" fontAlgn="ctr"/>
                      <a:r>
                        <a:rPr lang="en-IN" sz="1100" u="none" strike="noStrike" dirty="0">
                          <a:effectLst/>
                        </a:rPr>
                        <a:t>AMT_REQ_CREDIT_BUREAU_WEEK</a:t>
                      </a:r>
                      <a:endParaRPr lang="en-IN" sz="1100" b="0" i="0" u="none" strike="noStrike" dirty="0">
                        <a:solidFill>
                          <a:srgbClr val="000000"/>
                        </a:solidFill>
                        <a:effectLst/>
                        <a:latin typeface="Calibri"/>
                      </a:endParaRPr>
                    </a:p>
                  </a:txBody>
                  <a:tcPr marL="9525" marR="9525" marT="9525" marB="0" anchor="ctr"/>
                </a:tc>
                <a:tc>
                  <a:txBody>
                    <a:bodyPr/>
                    <a:lstStyle/>
                    <a:p>
                      <a:pPr algn="l" fontAlgn="ctr"/>
                      <a:r>
                        <a:rPr lang="en-US" sz="1100" b="0" i="0" u="none" strike="noStrike" dirty="0">
                          <a:solidFill>
                            <a:srgbClr val="000000"/>
                          </a:solidFill>
                          <a:effectLst/>
                          <a:latin typeface="+mn-lt"/>
                        </a:rPr>
                        <a:t>Median Used</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6"/>
                  </a:ext>
                </a:extLst>
              </a:tr>
              <a:tr h="87027">
                <a:tc>
                  <a:txBody>
                    <a:bodyPr/>
                    <a:lstStyle/>
                    <a:p>
                      <a:pPr algn="l" fontAlgn="ctr"/>
                      <a:r>
                        <a:rPr lang="en-IN" sz="1100" u="none" strike="noStrike">
                          <a:effectLst/>
                        </a:rPr>
                        <a:t>AMT_REQ_CREDIT_BUREAU_YEAR</a:t>
                      </a:r>
                      <a:endParaRPr lang="en-IN" sz="1100" b="0" i="0" u="none" strike="noStrike">
                        <a:solidFill>
                          <a:srgbClr val="000000"/>
                        </a:solidFill>
                        <a:effectLst/>
                        <a:latin typeface="Calibri"/>
                      </a:endParaRPr>
                    </a:p>
                  </a:txBody>
                  <a:tcPr marL="9525" marR="9525" marT="9525" marB="0" anchor="ctr"/>
                </a:tc>
                <a:tc>
                  <a:txBody>
                    <a:bodyPr/>
                    <a:lstStyle/>
                    <a:p>
                      <a:pPr algn="l" fontAlgn="ctr"/>
                      <a:r>
                        <a:rPr lang="en-US" sz="1100" b="0" i="0" u="none" strike="noStrike" dirty="0">
                          <a:solidFill>
                            <a:srgbClr val="000000"/>
                          </a:solidFill>
                          <a:effectLst/>
                          <a:latin typeface="+mn-lt"/>
                        </a:rPr>
                        <a:t>Median Used</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7"/>
                  </a:ext>
                </a:extLst>
              </a:tr>
              <a:tr h="87027">
                <a:tc>
                  <a:txBody>
                    <a:bodyPr/>
                    <a:lstStyle/>
                    <a:p>
                      <a:pPr algn="l" fontAlgn="ctr"/>
                      <a:r>
                        <a:rPr lang="en-IN" sz="1100" u="none" strike="noStrike">
                          <a:effectLst/>
                        </a:rPr>
                        <a:t>NAME_TYPE_SUITE</a:t>
                      </a:r>
                      <a:endParaRPr lang="en-IN"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dirty="0">
                          <a:effectLst/>
                        </a:rPr>
                        <a:t>Mode</a:t>
                      </a:r>
                      <a:r>
                        <a:rPr lang="en-US" sz="1100" u="none" strike="noStrike" baseline="0" dirty="0">
                          <a:effectLst/>
                        </a:rPr>
                        <a:t> Used. </a:t>
                      </a:r>
                      <a:r>
                        <a:rPr lang="en-US" sz="1100" u="none" strike="noStrike" dirty="0">
                          <a:effectLst/>
                        </a:rPr>
                        <a:t>Changed the Blanks to ‘Unaccompanied’</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8"/>
                  </a:ext>
                </a:extLst>
              </a:tr>
              <a:tr h="87027">
                <a:tc>
                  <a:txBody>
                    <a:bodyPr/>
                    <a:lstStyle/>
                    <a:p>
                      <a:pPr algn="l" fontAlgn="ctr"/>
                      <a:r>
                        <a:rPr lang="en-IN" sz="1100" u="none" strike="noStrike">
                          <a:effectLst/>
                        </a:rPr>
                        <a:t>DEF_30_CNT_SOCIAL_CIRCLE</a:t>
                      </a:r>
                      <a:endParaRPr lang="en-IN" sz="1100" b="0" i="0" u="none" strike="noStrike">
                        <a:solidFill>
                          <a:srgbClr val="000000"/>
                        </a:solidFill>
                        <a:effectLst/>
                        <a:latin typeface="Calibri"/>
                      </a:endParaRPr>
                    </a:p>
                  </a:txBody>
                  <a:tcPr marL="9525" marR="9525" marT="9525" marB="0" anchor="ctr"/>
                </a:tc>
                <a:tc>
                  <a:txBody>
                    <a:bodyPr/>
                    <a:lstStyle/>
                    <a:p>
                      <a:pPr algn="l" fontAlgn="ctr"/>
                      <a:r>
                        <a:rPr lang="en-US" sz="1100" b="0" i="0" u="none" strike="noStrike" dirty="0">
                          <a:solidFill>
                            <a:srgbClr val="000000"/>
                          </a:solidFill>
                          <a:effectLst/>
                          <a:latin typeface="+mn-lt"/>
                        </a:rPr>
                        <a:t>Median Used</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9"/>
                  </a:ext>
                </a:extLst>
              </a:tr>
              <a:tr h="87027">
                <a:tc>
                  <a:txBody>
                    <a:bodyPr/>
                    <a:lstStyle/>
                    <a:p>
                      <a:pPr algn="l" fontAlgn="ctr"/>
                      <a:r>
                        <a:rPr lang="en-IN" sz="1100" u="none" strike="noStrike">
                          <a:effectLst/>
                        </a:rPr>
                        <a:t>DEF_60_CNT_SOCIAL_CIRCLE</a:t>
                      </a:r>
                      <a:endParaRPr lang="en-IN" sz="1100" b="0" i="0" u="none" strike="noStrike">
                        <a:solidFill>
                          <a:srgbClr val="000000"/>
                        </a:solidFill>
                        <a:effectLst/>
                        <a:latin typeface="Calibri"/>
                      </a:endParaRPr>
                    </a:p>
                  </a:txBody>
                  <a:tcPr marL="9525" marR="9525" marT="9525" marB="0" anchor="ctr"/>
                </a:tc>
                <a:tc>
                  <a:txBody>
                    <a:bodyPr/>
                    <a:lstStyle/>
                    <a:p>
                      <a:pPr algn="l" fontAlgn="ctr"/>
                      <a:r>
                        <a:rPr lang="en-US" sz="1100" b="0" i="0" u="none" strike="noStrike" dirty="0">
                          <a:solidFill>
                            <a:srgbClr val="000000"/>
                          </a:solidFill>
                          <a:effectLst/>
                          <a:latin typeface="+mn-lt"/>
                        </a:rPr>
                        <a:t>Median Used</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0"/>
                  </a:ext>
                </a:extLst>
              </a:tr>
              <a:tr h="87027">
                <a:tc>
                  <a:txBody>
                    <a:bodyPr/>
                    <a:lstStyle/>
                    <a:p>
                      <a:pPr algn="l" fontAlgn="ctr"/>
                      <a:r>
                        <a:rPr lang="en-IN" sz="1100" u="none" strike="noStrike">
                          <a:effectLst/>
                        </a:rPr>
                        <a:t>OBS_30_CNT_SOCIAL_CIRCLE</a:t>
                      </a:r>
                      <a:endParaRPr lang="en-IN" sz="1100" b="0" i="0" u="none" strike="noStrike">
                        <a:solidFill>
                          <a:srgbClr val="000000"/>
                        </a:solidFill>
                        <a:effectLst/>
                        <a:latin typeface="Calibri"/>
                      </a:endParaRPr>
                    </a:p>
                  </a:txBody>
                  <a:tcPr marL="9525" marR="9525" marT="9525" marB="0" anchor="ctr"/>
                </a:tc>
                <a:tc>
                  <a:txBody>
                    <a:bodyPr/>
                    <a:lstStyle/>
                    <a:p>
                      <a:pPr algn="l" fontAlgn="ctr"/>
                      <a:r>
                        <a:rPr lang="en-US" sz="1100" b="0" i="0" u="none" strike="noStrike" dirty="0">
                          <a:solidFill>
                            <a:srgbClr val="000000"/>
                          </a:solidFill>
                          <a:effectLst/>
                          <a:latin typeface="+mn-lt"/>
                        </a:rPr>
                        <a:t>Median Used</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1"/>
                  </a:ext>
                </a:extLst>
              </a:tr>
              <a:tr h="87027">
                <a:tc>
                  <a:txBody>
                    <a:bodyPr/>
                    <a:lstStyle/>
                    <a:p>
                      <a:pPr algn="l" fontAlgn="ctr"/>
                      <a:r>
                        <a:rPr lang="en-IN" sz="1100" u="none" strike="noStrike" dirty="0">
                          <a:effectLst/>
                        </a:rPr>
                        <a:t>OBS_60_CNT_SOCIAL_CIRCLE</a:t>
                      </a:r>
                      <a:endParaRPr lang="en-IN" sz="1100" b="0" i="0" u="none" strike="noStrike" dirty="0">
                        <a:solidFill>
                          <a:srgbClr val="000000"/>
                        </a:solidFill>
                        <a:effectLst/>
                        <a:latin typeface="Calibri"/>
                      </a:endParaRPr>
                    </a:p>
                  </a:txBody>
                  <a:tcPr marL="9525" marR="9525" marT="9525" marB="0" anchor="ctr"/>
                </a:tc>
                <a:tc>
                  <a:txBody>
                    <a:bodyPr/>
                    <a:lstStyle/>
                    <a:p>
                      <a:pPr algn="l" fontAlgn="ctr"/>
                      <a:r>
                        <a:rPr lang="en-US" sz="1100" b="0" i="0" u="none" strike="noStrike" dirty="0">
                          <a:solidFill>
                            <a:srgbClr val="000000"/>
                          </a:solidFill>
                          <a:effectLst/>
                          <a:latin typeface="+mn-lt"/>
                        </a:rPr>
                        <a:t>Median Used</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2"/>
                  </a:ext>
                </a:extLst>
              </a:tr>
              <a:tr h="87027">
                <a:tc>
                  <a:txBody>
                    <a:bodyPr/>
                    <a:lstStyle/>
                    <a:p>
                      <a:pPr algn="l" fontAlgn="ctr"/>
                      <a:r>
                        <a:rPr lang="en-IN" sz="1100" u="none" strike="noStrike" dirty="0">
                          <a:effectLst/>
                        </a:rPr>
                        <a:t>AMT_GOODS_PRICE</a:t>
                      </a:r>
                      <a:endParaRPr lang="en-IN" sz="1100" b="0" i="0" u="none" strike="noStrike" dirty="0">
                        <a:solidFill>
                          <a:srgbClr val="000000"/>
                        </a:solidFill>
                        <a:effectLst/>
                        <a:latin typeface="Calibri"/>
                      </a:endParaRPr>
                    </a:p>
                  </a:txBody>
                  <a:tcPr marL="9525" marR="9525" marT="9525" marB="0" anchor="ctr"/>
                </a:tc>
                <a:tc>
                  <a:txBody>
                    <a:bodyPr/>
                    <a:lstStyle/>
                    <a:p>
                      <a:pPr algn="l" fontAlgn="ctr"/>
                      <a:r>
                        <a:rPr lang="en-US" sz="1100" b="0" i="0" u="none" strike="noStrike" dirty="0">
                          <a:solidFill>
                            <a:srgbClr val="000000"/>
                          </a:solidFill>
                          <a:effectLst/>
                          <a:latin typeface="+mn-lt"/>
                        </a:rPr>
                        <a:t>Median Used</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1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35394647"/>
              </p:ext>
            </p:extLst>
          </p:nvPr>
        </p:nvGraphicFramePr>
        <p:xfrm>
          <a:off x="6466127" y="5258530"/>
          <a:ext cx="5378740" cy="973672"/>
        </p:xfrm>
        <a:graphic>
          <a:graphicData uri="http://schemas.openxmlformats.org/drawingml/2006/table">
            <a:tbl>
              <a:tblPr>
                <a:tableStyleId>{284E427A-3D55-4303-BF80-6455036E1DE7}</a:tableStyleId>
              </a:tblPr>
              <a:tblGrid>
                <a:gridCol w="2353677">
                  <a:extLst>
                    <a:ext uri="{9D8B030D-6E8A-4147-A177-3AD203B41FA5}">
                      <a16:colId xmlns:a16="http://schemas.microsoft.com/office/drawing/2014/main" val="20000"/>
                    </a:ext>
                  </a:extLst>
                </a:gridCol>
                <a:gridCol w="3025063">
                  <a:extLst>
                    <a:ext uri="{9D8B030D-6E8A-4147-A177-3AD203B41FA5}">
                      <a16:colId xmlns:a16="http://schemas.microsoft.com/office/drawing/2014/main" val="20001"/>
                    </a:ext>
                  </a:extLst>
                </a:gridCol>
              </a:tblGrid>
              <a:tr h="0">
                <a:tc gridSpan="2">
                  <a:txBody>
                    <a:bodyPr/>
                    <a:lstStyle/>
                    <a:p>
                      <a:pPr algn="ctr" fontAlgn="ctr"/>
                      <a:r>
                        <a:rPr lang="en-US" sz="1200" b="1" u="none" strike="noStrike" dirty="0">
                          <a:effectLst/>
                        </a:rPr>
                        <a:t>Columns with </a:t>
                      </a:r>
                      <a:r>
                        <a:rPr lang="en-US" sz="1200" b="1" u="none" strike="noStrike" baseline="0" dirty="0">
                          <a:effectLst/>
                        </a:rPr>
                        <a:t>Minimal Blank Percentage</a:t>
                      </a:r>
                    </a:p>
                    <a:p>
                      <a:pPr algn="ctr" fontAlgn="ctr"/>
                      <a:r>
                        <a:rPr lang="en-US" sz="1200" b="1" u="none" strike="noStrike" baseline="0" dirty="0">
                          <a:effectLst/>
                        </a:rPr>
                        <a:t>Rows with Blank Values dropped</a:t>
                      </a:r>
                      <a:endParaRPr lang="en-IN" sz="1200" b="1" i="0" u="none" strike="noStrike" dirty="0">
                        <a:solidFill>
                          <a:srgbClr val="000000"/>
                        </a:solidFill>
                        <a:effectLst/>
                        <a:latin typeface="Calibri"/>
                      </a:endParaRPr>
                    </a:p>
                  </a:txBody>
                  <a:tcPr marL="4351" marR="4351" marT="4351" marB="0" anchor="ctr"/>
                </a:tc>
                <a:tc hMerge="1">
                  <a:txBody>
                    <a:bodyPr/>
                    <a:lstStyle/>
                    <a:p>
                      <a:pPr algn="l" fontAlgn="ctr"/>
                      <a:endParaRPr lang="en-IN" sz="5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0"/>
                  </a:ext>
                </a:extLst>
              </a:tr>
              <a:tr h="201187">
                <a:tc>
                  <a:txBody>
                    <a:bodyPr/>
                    <a:lstStyle/>
                    <a:p>
                      <a:pPr algn="l" fontAlgn="ctr"/>
                      <a:r>
                        <a:rPr lang="en-IN" sz="1100" u="none" strike="noStrike" dirty="0">
                          <a:effectLst/>
                        </a:rPr>
                        <a:t>AMT_ANNUITY</a:t>
                      </a:r>
                      <a:endParaRPr lang="en-IN" sz="1100" b="0" i="0" u="none" strike="noStrike" dirty="0">
                        <a:solidFill>
                          <a:srgbClr val="000000"/>
                        </a:solidFill>
                        <a:effectLst/>
                        <a:latin typeface="Calibri"/>
                      </a:endParaRPr>
                    </a:p>
                  </a:txBody>
                  <a:tcPr marL="9525" marR="9525" marT="9525" marB="0" anchor="ctr"/>
                </a:tc>
                <a:tc>
                  <a:txBody>
                    <a:bodyPr/>
                    <a:lstStyle/>
                    <a:p>
                      <a:pPr algn="l" fontAlgn="ctr"/>
                      <a:r>
                        <a:rPr lang="en-US" sz="1100" b="0" i="0" u="none" strike="noStrike" dirty="0">
                          <a:solidFill>
                            <a:srgbClr val="000000"/>
                          </a:solidFill>
                          <a:effectLst/>
                          <a:latin typeface="Calibri"/>
                        </a:rPr>
                        <a:t>01 Row Dropped</a:t>
                      </a:r>
                      <a:endParaRPr lang="en-IN" sz="1100" b="0" i="0" u="none" strike="noStrike" dirty="0">
                        <a:solidFill>
                          <a:srgbClr val="000000"/>
                        </a:solidFill>
                        <a:effectLst/>
                        <a:latin typeface="Calibri"/>
                      </a:endParaRPr>
                    </a:p>
                  </a:txBody>
                  <a:tcPr marL="4351" marR="4351" marT="4351" marB="0" anchor="ctr"/>
                </a:tc>
                <a:extLst>
                  <a:ext uri="{0D108BD9-81ED-4DB2-BD59-A6C34878D82A}">
                    <a16:rowId xmlns:a16="http://schemas.microsoft.com/office/drawing/2014/main" val="10001"/>
                  </a:ext>
                </a:extLst>
              </a:tr>
              <a:tr h="201187">
                <a:tc>
                  <a:txBody>
                    <a:bodyPr/>
                    <a:lstStyle/>
                    <a:p>
                      <a:pPr algn="l" fontAlgn="ctr"/>
                      <a:r>
                        <a:rPr lang="en-IN" sz="1100" u="none" strike="noStrike" dirty="0">
                          <a:effectLst/>
                        </a:rPr>
                        <a:t>CNT_FAM_MEMBERS</a:t>
                      </a:r>
                      <a:endParaRPr lang="en-IN" sz="1100" b="0" i="0" u="none" strike="noStrike" dirty="0">
                        <a:solidFill>
                          <a:srgbClr val="000000"/>
                        </a:solidFill>
                        <a:effectLst/>
                        <a:latin typeface="Calibri"/>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mn-lt"/>
                        </a:rPr>
                        <a:t>01 Row Dropped</a:t>
                      </a:r>
                      <a:endParaRPr lang="en-IN" sz="1100" b="0" i="0" u="none" strike="noStrike" dirty="0">
                        <a:solidFill>
                          <a:srgbClr val="000000"/>
                        </a:solidFill>
                        <a:effectLst/>
                        <a:latin typeface="+mn-lt"/>
                      </a:endParaRPr>
                    </a:p>
                  </a:txBody>
                  <a:tcPr marL="4351" marR="4351" marT="4351" marB="0" anchor="ctr"/>
                </a:tc>
                <a:extLst>
                  <a:ext uri="{0D108BD9-81ED-4DB2-BD59-A6C34878D82A}">
                    <a16:rowId xmlns:a16="http://schemas.microsoft.com/office/drawing/2014/main" val="10002"/>
                  </a:ext>
                </a:extLst>
              </a:tr>
              <a:tr h="201187">
                <a:tc>
                  <a:txBody>
                    <a:bodyPr/>
                    <a:lstStyle/>
                    <a:p>
                      <a:pPr algn="l" fontAlgn="ctr"/>
                      <a:r>
                        <a:rPr lang="en-IN" sz="1100" u="none" strike="noStrike" dirty="0">
                          <a:effectLst/>
                        </a:rPr>
                        <a:t>DAYS_LAST_PHONE_CHANGE</a:t>
                      </a:r>
                      <a:endParaRPr lang="en-IN" sz="1100" b="0" i="0" u="none" strike="noStrike" dirty="0">
                        <a:solidFill>
                          <a:srgbClr val="000000"/>
                        </a:solidFill>
                        <a:effectLst/>
                        <a:latin typeface="Calibri"/>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mn-lt"/>
                        </a:rPr>
                        <a:t>01 Row Dropped</a:t>
                      </a:r>
                      <a:endParaRPr lang="en-IN" sz="1100" b="0" i="0" u="none" strike="noStrike" dirty="0">
                        <a:solidFill>
                          <a:srgbClr val="000000"/>
                        </a:solidFill>
                        <a:effectLst/>
                        <a:latin typeface="+mn-lt"/>
                      </a:endParaRPr>
                    </a:p>
                  </a:txBody>
                  <a:tcPr marL="4351" marR="4351" marT="4351" marB="0" anchor="ctr"/>
                </a:tc>
                <a:extLst>
                  <a:ext uri="{0D108BD9-81ED-4DB2-BD59-A6C34878D82A}">
                    <a16:rowId xmlns:a16="http://schemas.microsoft.com/office/drawing/2014/main" val="10003"/>
                  </a:ext>
                </a:extLst>
              </a:tr>
            </a:tbl>
          </a:graphicData>
        </a:graphic>
      </p:graphicFrame>
      <p:sp>
        <p:nvSpPr>
          <p:cNvPr id="11" name="TextBox 10"/>
          <p:cNvSpPr txBox="1"/>
          <p:nvPr/>
        </p:nvSpPr>
        <p:spPr>
          <a:xfrm>
            <a:off x="315884" y="1255222"/>
            <a:ext cx="544483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dirty="0"/>
              <a:t>NO DUPLICATES FOUND – SK_ID_CURR</a:t>
            </a:r>
            <a:endParaRPr lang="en-IN" dirty="0"/>
          </a:p>
        </p:txBody>
      </p:sp>
    </p:spTree>
    <p:extLst>
      <p:ext uri="{BB962C8B-B14F-4D97-AF65-F5344CB8AC3E}">
        <p14:creationId xmlns:p14="http://schemas.microsoft.com/office/powerpoint/2010/main" val="3990703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gnifying glass on a graph">
            <a:extLst>
              <a:ext uri="{FF2B5EF4-FFF2-40B4-BE49-F238E27FC236}">
                <a16:creationId xmlns:a16="http://schemas.microsoft.com/office/drawing/2014/main" id="{EC6D25E6-8274-04DD-B135-93C05D94EBDB}"/>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555"/>
          <a:stretch/>
        </p:blipFill>
        <p:spPr>
          <a:xfrm>
            <a:off x="20" y="10"/>
            <a:ext cx="12191979" cy="6857990"/>
          </a:xfrm>
          <a:prstGeom prst="rect">
            <a:avLst/>
          </a:prstGeom>
        </p:spPr>
      </p:pic>
      <p:sp>
        <p:nvSpPr>
          <p:cNvPr id="2" name="Title 1">
            <a:extLst>
              <a:ext uri="{FF2B5EF4-FFF2-40B4-BE49-F238E27FC236}">
                <a16:creationId xmlns:a16="http://schemas.microsoft.com/office/drawing/2014/main" id="{CF2C4F42-791C-B36C-4506-5E67476CAE53}"/>
              </a:ext>
            </a:extLst>
          </p:cNvPr>
          <p:cNvSpPr>
            <a:spLocks noGrp="1"/>
          </p:cNvSpPr>
          <p:nvPr>
            <p:ph type="title"/>
          </p:nvPr>
        </p:nvSpPr>
        <p:spPr>
          <a:xfrm>
            <a:off x="331107" y="7667"/>
            <a:ext cx="11520582" cy="1272494"/>
          </a:xfrm>
        </p:spPr>
        <p:txBody>
          <a:bodyPr>
            <a:normAutofit/>
          </a:bodyPr>
          <a:lstStyle/>
          <a:p>
            <a:pPr algn="ctr"/>
            <a:r>
              <a:rPr lang="en-US" sz="4000" dirty="0">
                <a:latin typeface="Calibri"/>
                <a:ea typeface="Calibri"/>
                <a:cs typeface="Calibri"/>
              </a:rPr>
              <a:t>Task 2: Identify Outliers in the Dataset</a:t>
            </a:r>
          </a:p>
        </p:txBody>
      </p:sp>
      <p:sp>
        <p:nvSpPr>
          <p:cNvPr id="3" name="TextBox 2"/>
          <p:cNvSpPr txBox="1"/>
          <p:nvPr/>
        </p:nvSpPr>
        <p:spPr>
          <a:xfrm>
            <a:off x="315884" y="1246910"/>
            <a:ext cx="11535805" cy="735676"/>
          </a:xfrm>
          <a:prstGeom prst="rect">
            <a:avLst/>
          </a:prstGeom>
          <a:noFill/>
        </p:spPr>
        <p:txBody>
          <a:bodyPr wrap="square" rtlCol="0" anchor="ctr" anchorCtr="0">
            <a:noAutofit/>
          </a:bodyPr>
          <a:lstStyle/>
          <a:p>
            <a:r>
              <a:rPr lang="en-US" sz="2800" dirty="0"/>
              <a:t>Outliers can significantly impact the analysis and distort the results. You need to identify outliers in the loan application dataset.</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884" y="2261987"/>
            <a:ext cx="11535805" cy="403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2090</TotalTime>
  <Words>1294</Words>
  <Application>Microsoft Office PowerPoint</Application>
  <PresentationFormat>Widescreen</PresentationFormat>
  <Paragraphs>217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Bank Loan Case Study</vt:lpstr>
      <vt:lpstr>Project Description</vt:lpstr>
      <vt:lpstr>Approach</vt:lpstr>
      <vt:lpstr>Tech Stack Used</vt:lpstr>
      <vt:lpstr>Insights</vt:lpstr>
      <vt:lpstr>Task 1 : Identify Missing Data and Deal with it Appropriately</vt:lpstr>
      <vt:lpstr>Understand the Data</vt:lpstr>
      <vt:lpstr>Find and Handle Missing Values (Rows and Columns)</vt:lpstr>
      <vt:lpstr>Task 2: Identify Outliers in the Dataset</vt:lpstr>
      <vt:lpstr>Outliers Analysis</vt:lpstr>
      <vt:lpstr>Task 3 : Analyze Data Imbalance</vt:lpstr>
      <vt:lpstr>Data Imbalance</vt:lpstr>
      <vt:lpstr>Task 4 : Perform Univariate, Segmented Univariate, and Bivariate Analysis</vt:lpstr>
      <vt:lpstr>Univariate and Segmented Univariate Analysis</vt:lpstr>
      <vt:lpstr>Univariate and Segmented Univariate Analysis</vt:lpstr>
      <vt:lpstr>Univariate and Segmented Univariate Analysis</vt:lpstr>
      <vt:lpstr>Univariate and Segmented Univariate Analysis</vt:lpstr>
      <vt:lpstr>Bivariate Analysis</vt:lpstr>
      <vt:lpstr>Task 5 : Identify Top Correlations for Different Scenarios</vt:lpstr>
      <vt:lpstr>Task 5 : Identify Top Correlations for Different Scenarios</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Stan Pereira</cp:lastModifiedBy>
  <cp:revision>170</cp:revision>
  <dcterms:created xsi:type="dcterms:W3CDTF">2023-11-21T12:12:28Z</dcterms:created>
  <dcterms:modified xsi:type="dcterms:W3CDTF">2023-12-01T18:17:22Z</dcterms:modified>
</cp:coreProperties>
</file>