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2980690"/>
          </a:xfrm>
          <a:custGeom>
            <a:avLst/>
            <a:gdLst/>
            <a:ahLst/>
            <a:cxnLst/>
            <a:rect l="l" t="t" r="r" b="b"/>
            <a:pathLst>
              <a:path w="4608195" h="2980690">
                <a:moveTo>
                  <a:pt x="4608004" y="0"/>
                </a:moveTo>
                <a:lnTo>
                  <a:pt x="0" y="0"/>
                </a:lnTo>
                <a:lnTo>
                  <a:pt x="0" y="2871681"/>
                </a:lnTo>
                <a:lnTo>
                  <a:pt x="88245" y="2892788"/>
                </a:lnTo>
                <a:lnTo>
                  <a:pt x="134022" y="2902604"/>
                </a:lnTo>
                <a:lnTo>
                  <a:pt x="181107" y="2911903"/>
                </a:lnTo>
                <a:lnTo>
                  <a:pt x="229405" y="2920671"/>
                </a:lnTo>
                <a:lnTo>
                  <a:pt x="278820" y="2928899"/>
                </a:lnTo>
                <a:lnTo>
                  <a:pt x="329257" y="2936575"/>
                </a:lnTo>
                <a:lnTo>
                  <a:pt x="380621" y="2943687"/>
                </a:lnTo>
                <a:lnTo>
                  <a:pt x="432816" y="2950224"/>
                </a:lnTo>
                <a:lnTo>
                  <a:pt x="485747" y="2956175"/>
                </a:lnTo>
                <a:lnTo>
                  <a:pt x="539320" y="2961528"/>
                </a:lnTo>
                <a:lnTo>
                  <a:pt x="593438" y="2966272"/>
                </a:lnTo>
                <a:lnTo>
                  <a:pt x="648007" y="2970396"/>
                </a:lnTo>
                <a:lnTo>
                  <a:pt x="702931" y="2973888"/>
                </a:lnTo>
                <a:lnTo>
                  <a:pt x="758115" y="2976736"/>
                </a:lnTo>
                <a:lnTo>
                  <a:pt x="813463" y="2978931"/>
                </a:lnTo>
                <a:lnTo>
                  <a:pt x="951702" y="2980383"/>
                </a:lnTo>
                <a:lnTo>
                  <a:pt x="1129842" y="2979541"/>
                </a:lnTo>
                <a:lnTo>
                  <a:pt x="1178422" y="2978802"/>
                </a:lnTo>
                <a:lnTo>
                  <a:pt x="1356847" y="2971207"/>
                </a:lnTo>
                <a:lnTo>
                  <a:pt x="1501010" y="2961624"/>
                </a:lnTo>
                <a:lnTo>
                  <a:pt x="1647714" y="2949030"/>
                </a:lnTo>
                <a:lnTo>
                  <a:pt x="1797605" y="2933350"/>
                </a:lnTo>
                <a:lnTo>
                  <a:pt x="1951330" y="2914511"/>
                </a:lnTo>
                <a:lnTo>
                  <a:pt x="2109538" y="2892439"/>
                </a:lnTo>
                <a:lnTo>
                  <a:pt x="2328572" y="2857855"/>
                </a:lnTo>
                <a:lnTo>
                  <a:pt x="2735590" y="2788651"/>
                </a:lnTo>
                <a:lnTo>
                  <a:pt x="2953120" y="2755425"/>
                </a:lnTo>
                <a:lnTo>
                  <a:pt x="3158082" y="2727605"/>
                </a:lnTo>
                <a:lnTo>
                  <a:pt x="3305142" y="2710083"/>
                </a:lnTo>
                <a:lnTo>
                  <a:pt x="3447730" y="2695267"/>
                </a:lnTo>
                <a:lnTo>
                  <a:pt x="3586965" y="2683012"/>
                </a:lnTo>
                <a:lnTo>
                  <a:pt x="3723936" y="2673178"/>
                </a:lnTo>
                <a:lnTo>
                  <a:pt x="3834019" y="2667155"/>
                </a:lnTo>
                <a:lnTo>
                  <a:pt x="3942311" y="2663210"/>
                </a:lnTo>
                <a:lnTo>
                  <a:pt x="4048648" y="2661340"/>
                </a:lnTo>
                <a:lnTo>
                  <a:pt x="4608004" y="2661182"/>
                </a:lnTo>
                <a:lnTo>
                  <a:pt x="4608004" y="0"/>
                </a:lnTo>
                <a:close/>
              </a:path>
              <a:path w="4608195" h="2980690">
                <a:moveTo>
                  <a:pt x="4608004" y="2661182"/>
                </a:moveTo>
                <a:lnTo>
                  <a:pt x="4101031" y="2661182"/>
                </a:lnTo>
                <a:lnTo>
                  <a:pt x="4152864" y="2661542"/>
                </a:lnTo>
                <a:lnTo>
                  <a:pt x="4204125" y="2662419"/>
                </a:lnTo>
                <a:lnTo>
                  <a:pt x="4254794" y="2663813"/>
                </a:lnTo>
                <a:lnTo>
                  <a:pt x="4304850" y="2665724"/>
                </a:lnTo>
                <a:lnTo>
                  <a:pt x="4354272" y="2668151"/>
                </a:lnTo>
                <a:lnTo>
                  <a:pt x="4403041" y="2671093"/>
                </a:lnTo>
                <a:lnTo>
                  <a:pt x="4451135" y="2674551"/>
                </a:lnTo>
                <a:lnTo>
                  <a:pt x="4498533" y="2678525"/>
                </a:lnTo>
                <a:lnTo>
                  <a:pt x="4545221" y="2683013"/>
                </a:lnTo>
                <a:lnTo>
                  <a:pt x="4608004" y="2689956"/>
                </a:lnTo>
                <a:lnTo>
                  <a:pt x="4608004" y="2661182"/>
                </a:lnTo>
                <a:close/>
              </a:path>
            </a:pathLst>
          </a:custGeom>
          <a:solidFill>
            <a:srgbClr val="3A5E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7615" y="224064"/>
            <a:ext cx="67563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221" y="1287805"/>
            <a:ext cx="3977640" cy="1211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2981960"/>
          </a:xfrm>
          <a:custGeom>
            <a:avLst/>
            <a:gdLst/>
            <a:ahLst/>
            <a:cxnLst/>
            <a:rect l="l" t="t" r="r" b="b"/>
            <a:pathLst>
              <a:path w="4608195" h="2981960">
                <a:moveTo>
                  <a:pt x="4608004" y="0"/>
                </a:moveTo>
                <a:lnTo>
                  <a:pt x="0" y="0"/>
                </a:lnTo>
                <a:lnTo>
                  <a:pt x="0" y="2781242"/>
                </a:lnTo>
                <a:lnTo>
                  <a:pt x="68720" y="2811904"/>
                </a:lnTo>
                <a:lnTo>
                  <a:pt x="112503" y="2829726"/>
                </a:lnTo>
                <a:lnTo>
                  <a:pt x="157445" y="2846633"/>
                </a:lnTo>
                <a:lnTo>
                  <a:pt x="203492" y="2862613"/>
                </a:lnTo>
                <a:lnTo>
                  <a:pt x="250589" y="2877653"/>
                </a:lnTo>
                <a:lnTo>
                  <a:pt x="298682" y="2891742"/>
                </a:lnTo>
                <a:lnTo>
                  <a:pt x="347714" y="2904867"/>
                </a:lnTo>
                <a:lnTo>
                  <a:pt x="397631" y="2917016"/>
                </a:lnTo>
                <a:lnTo>
                  <a:pt x="448378" y="2928178"/>
                </a:lnTo>
                <a:lnTo>
                  <a:pt x="499900" y="2938339"/>
                </a:lnTo>
                <a:lnTo>
                  <a:pt x="552142" y="2947488"/>
                </a:lnTo>
                <a:lnTo>
                  <a:pt x="605050" y="2955613"/>
                </a:lnTo>
                <a:lnTo>
                  <a:pt x="658567" y="2962702"/>
                </a:lnTo>
                <a:lnTo>
                  <a:pt x="712641" y="2968742"/>
                </a:lnTo>
                <a:lnTo>
                  <a:pt x="767214" y="2973722"/>
                </a:lnTo>
                <a:lnTo>
                  <a:pt x="822232" y="2977629"/>
                </a:lnTo>
                <a:lnTo>
                  <a:pt x="877642" y="2980451"/>
                </a:lnTo>
                <a:lnTo>
                  <a:pt x="966564" y="2981451"/>
                </a:lnTo>
                <a:lnTo>
                  <a:pt x="1086470" y="2980069"/>
                </a:lnTo>
                <a:lnTo>
                  <a:pt x="1144410" y="2978697"/>
                </a:lnTo>
                <a:lnTo>
                  <a:pt x="1193740" y="2976984"/>
                </a:lnTo>
                <a:lnTo>
                  <a:pt x="1276220" y="2971074"/>
                </a:lnTo>
                <a:lnTo>
                  <a:pt x="1323299" y="2966654"/>
                </a:lnTo>
                <a:lnTo>
                  <a:pt x="1370282" y="2961748"/>
                </a:lnTo>
                <a:lnTo>
                  <a:pt x="1417206" y="2956349"/>
                </a:lnTo>
                <a:lnTo>
                  <a:pt x="1464112" y="2950447"/>
                </a:lnTo>
                <a:lnTo>
                  <a:pt x="1511037" y="2944035"/>
                </a:lnTo>
                <a:lnTo>
                  <a:pt x="1558021" y="2937104"/>
                </a:lnTo>
                <a:lnTo>
                  <a:pt x="1605103" y="2929647"/>
                </a:lnTo>
                <a:lnTo>
                  <a:pt x="1652321" y="2921654"/>
                </a:lnTo>
                <a:lnTo>
                  <a:pt x="1699714" y="2913117"/>
                </a:lnTo>
                <a:lnTo>
                  <a:pt x="1747321" y="2904029"/>
                </a:lnTo>
                <a:lnTo>
                  <a:pt x="1795180" y="2894381"/>
                </a:lnTo>
                <a:lnTo>
                  <a:pt x="1843332" y="2884165"/>
                </a:lnTo>
                <a:lnTo>
                  <a:pt x="1891814" y="2873373"/>
                </a:lnTo>
                <a:lnTo>
                  <a:pt x="1940665" y="2861996"/>
                </a:lnTo>
                <a:lnTo>
                  <a:pt x="2039631" y="2837455"/>
                </a:lnTo>
                <a:lnTo>
                  <a:pt x="2140540" y="2810477"/>
                </a:lnTo>
                <a:lnTo>
                  <a:pt x="2243702" y="2780996"/>
                </a:lnTo>
                <a:lnTo>
                  <a:pt x="2349430" y="2748945"/>
                </a:lnTo>
                <a:lnTo>
                  <a:pt x="2613925" y="2664640"/>
                </a:lnTo>
                <a:lnTo>
                  <a:pt x="2765087" y="2619310"/>
                </a:lnTo>
                <a:lnTo>
                  <a:pt x="2863258" y="2591467"/>
                </a:lnTo>
                <a:lnTo>
                  <a:pt x="2959364" y="2565521"/>
                </a:lnTo>
                <a:lnTo>
                  <a:pt x="3053420" y="2541468"/>
                </a:lnTo>
                <a:lnTo>
                  <a:pt x="3145440" y="2519304"/>
                </a:lnTo>
                <a:lnTo>
                  <a:pt x="3235441" y="2499025"/>
                </a:lnTo>
                <a:lnTo>
                  <a:pt x="3323436" y="2480627"/>
                </a:lnTo>
                <a:lnTo>
                  <a:pt x="3383813" y="2468843"/>
                </a:lnTo>
                <a:lnTo>
                  <a:pt x="3443196" y="2457929"/>
                </a:lnTo>
                <a:lnTo>
                  <a:pt x="3501609" y="2447882"/>
                </a:lnTo>
                <a:lnTo>
                  <a:pt x="3559079" y="2438702"/>
                </a:lnTo>
                <a:lnTo>
                  <a:pt x="3615633" y="2430388"/>
                </a:lnTo>
                <a:lnTo>
                  <a:pt x="3671295" y="2422938"/>
                </a:lnTo>
                <a:lnTo>
                  <a:pt x="3726093" y="2416352"/>
                </a:lnTo>
                <a:lnTo>
                  <a:pt x="3780052" y="2410630"/>
                </a:lnTo>
                <a:lnTo>
                  <a:pt x="3833199" y="2405769"/>
                </a:lnTo>
                <a:lnTo>
                  <a:pt x="3885559" y="2401769"/>
                </a:lnTo>
                <a:lnTo>
                  <a:pt x="3937158" y="2398629"/>
                </a:lnTo>
                <a:lnTo>
                  <a:pt x="3988023" y="2396348"/>
                </a:lnTo>
                <a:lnTo>
                  <a:pt x="4038180" y="2394925"/>
                </a:lnTo>
                <a:lnTo>
                  <a:pt x="4087654" y="2394359"/>
                </a:lnTo>
                <a:lnTo>
                  <a:pt x="4608004" y="2394359"/>
                </a:lnTo>
                <a:lnTo>
                  <a:pt x="4608004" y="0"/>
                </a:lnTo>
                <a:close/>
              </a:path>
              <a:path w="4608195" h="2981960">
                <a:moveTo>
                  <a:pt x="4608004" y="2394359"/>
                </a:moveTo>
                <a:lnTo>
                  <a:pt x="4087654" y="2394359"/>
                </a:lnTo>
                <a:lnTo>
                  <a:pt x="4136473" y="2394649"/>
                </a:lnTo>
                <a:lnTo>
                  <a:pt x="4184661" y="2395795"/>
                </a:lnTo>
                <a:lnTo>
                  <a:pt x="4232245" y="2397794"/>
                </a:lnTo>
                <a:lnTo>
                  <a:pt x="4279251" y="2400647"/>
                </a:lnTo>
                <a:lnTo>
                  <a:pt x="4325705" y="2404352"/>
                </a:lnTo>
                <a:lnTo>
                  <a:pt x="4371633" y="2408908"/>
                </a:lnTo>
                <a:lnTo>
                  <a:pt x="4417062" y="2414314"/>
                </a:lnTo>
                <a:lnTo>
                  <a:pt x="4462016" y="2420570"/>
                </a:lnTo>
                <a:lnTo>
                  <a:pt x="4506523" y="2427674"/>
                </a:lnTo>
                <a:lnTo>
                  <a:pt x="4550609" y="2435626"/>
                </a:lnTo>
                <a:lnTo>
                  <a:pt x="4608004" y="2446716"/>
                </a:lnTo>
                <a:lnTo>
                  <a:pt x="4608004" y="2394359"/>
                </a:lnTo>
                <a:close/>
              </a:path>
            </a:pathLst>
          </a:custGeom>
          <a:solidFill>
            <a:srgbClr val="385E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2822575"/>
          </a:xfrm>
          <a:custGeom>
            <a:avLst/>
            <a:gdLst/>
            <a:ahLst/>
            <a:cxnLst/>
            <a:rect l="l" t="t" r="r" b="b"/>
            <a:pathLst>
              <a:path w="4608195" h="2822575">
                <a:moveTo>
                  <a:pt x="4608004" y="0"/>
                </a:moveTo>
                <a:lnTo>
                  <a:pt x="0" y="0"/>
                </a:lnTo>
                <a:lnTo>
                  <a:pt x="0" y="2620796"/>
                </a:lnTo>
                <a:lnTo>
                  <a:pt x="67778" y="2651135"/>
                </a:lnTo>
                <a:lnTo>
                  <a:pt x="110338" y="2668510"/>
                </a:lnTo>
                <a:lnTo>
                  <a:pt x="154098" y="2685034"/>
                </a:lnTo>
                <a:lnTo>
                  <a:pt x="198994" y="2700693"/>
                </a:lnTo>
                <a:lnTo>
                  <a:pt x="244964" y="2715473"/>
                </a:lnTo>
                <a:lnTo>
                  <a:pt x="291943" y="2729362"/>
                </a:lnTo>
                <a:lnTo>
                  <a:pt x="339868" y="2742345"/>
                </a:lnTo>
                <a:lnTo>
                  <a:pt x="388676" y="2754408"/>
                </a:lnTo>
                <a:lnTo>
                  <a:pt x="438303" y="2765540"/>
                </a:lnTo>
                <a:lnTo>
                  <a:pt x="488686" y="2775725"/>
                </a:lnTo>
                <a:lnTo>
                  <a:pt x="539760" y="2784950"/>
                </a:lnTo>
                <a:lnTo>
                  <a:pt x="591463" y="2793203"/>
                </a:lnTo>
                <a:lnTo>
                  <a:pt x="643732" y="2800469"/>
                </a:lnTo>
                <a:lnTo>
                  <a:pt x="696501" y="2806734"/>
                </a:lnTo>
                <a:lnTo>
                  <a:pt x="749709" y="2811986"/>
                </a:lnTo>
                <a:lnTo>
                  <a:pt x="803292" y="2816211"/>
                </a:lnTo>
                <a:lnTo>
                  <a:pt x="857186" y="2819396"/>
                </a:lnTo>
                <a:lnTo>
                  <a:pt x="911327" y="2821526"/>
                </a:lnTo>
                <a:lnTo>
                  <a:pt x="952588" y="2822231"/>
                </a:lnTo>
                <a:lnTo>
                  <a:pt x="1000061" y="2822173"/>
                </a:lnTo>
                <a:lnTo>
                  <a:pt x="1051530" y="2821410"/>
                </a:lnTo>
                <a:lnTo>
                  <a:pt x="1104780" y="2820000"/>
                </a:lnTo>
                <a:lnTo>
                  <a:pt x="1157598" y="2818004"/>
                </a:lnTo>
                <a:lnTo>
                  <a:pt x="1207767" y="2815479"/>
                </a:lnTo>
                <a:lnTo>
                  <a:pt x="1253072" y="2812485"/>
                </a:lnTo>
                <a:lnTo>
                  <a:pt x="1298634" y="2808734"/>
                </a:lnTo>
                <a:lnTo>
                  <a:pt x="1344491" y="2804398"/>
                </a:lnTo>
                <a:lnTo>
                  <a:pt x="1390656" y="2799475"/>
                </a:lnTo>
                <a:lnTo>
                  <a:pt x="1437140" y="2793961"/>
                </a:lnTo>
                <a:lnTo>
                  <a:pt x="1483955" y="2787854"/>
                </a:lnTo>
                <a:lnTo>
                  <a:pt x="1531112" y="2781152"/>
                </a:lnTo>
                <a:lnTo>
                  <a:pt x="1578623" y="2773853"/>
                </a:lnTo>
                <a:lnTo>
                  <a:pt x="1626498" y="2765953"/>
                </a:lnTo>
                <a:lnTo>
                  <a:pt x="1674751" y="2757450"/>
                </a:lnTo>
                <a:lnTo>
                  <a:pt x="1723392" y="2748343"/>
                </a:lnTo>
                <a:lnTo>
                  <a:pt x="1772433" y="2738627"/>
                </a:lnTo>
                <a:lnTo>
                  <a:pt x="1821886" y="2728302"/>
                </a:lnTo>
                <a:lnTo>
                  <a:pt x="1871761" y="2717364"/>
                </a:lnTo>
                <a:lnTo>
                  <a:pt x="1922071" y="2705811"/>
                </a:lnTo>
                <a:lnTo>
                  <a:pt x="2024040" y="2680851"/>
                </a:lnTo>
                <a:lnTo>
                  <a:pt x="2127886" y="2653400"/>
                </a:lnTo>
                <a:lnTo>
                  <a:pt x="2233701" y="2623440"/>
                </a:lnTo>
                <a:lnTo>
                  <a:pt x="2341577" y="2590950"/>
                </a:lnTo>
                <a:lnTo>
                  <a:pt x="2614667" y="2504051"/>
                </a:lnTo>
                <a:lnTo>
                  <a:pt x="2771772" y="2457009"/>
                </a:lnTo>
                <a:lnTo>
                  <a:pt x="2873397" y="2428276"/>
                </a:lnTo>
                <a:lnTo>
                  <a:pt x="2972670" y="2401613"/>
                </a:lnTo>
                <a:lnTo>
                  <a:pt x="3069709" y="2376990"/>
                </a:lnTo>
                <a:lnTo>
                  <a:pt x="3164631" y="2354378"/>
                </a:lnTo>
                <a:lnTo>
                  <a:pt x="3257555" y="2333749"/>
                </a:lnTo>
                <a:lnTo>
                  <a:pt x="3348598" y="2315073"/>
                </a:lnTo>
                <a:lnTo>
                  <a:pt x="3437879" y="2298322"/>
                </a:lnTo>
                <a:lnTo>
                  <a:pt x="3525515" y="2283467"/>
                </a:lnTo>
                <a:lnTo>
                  <a:pt x="3611624" y="2270479"/>
                </a:lnTo>
                <a:lnTo>
                  <a:pt x="3667507" y="2262968"/>
                </a:lnTo>
                <a:lnTo>
                  <a:pt x="3722683" y="2256329"/>
                </a:lnTo>
                <a:lnTo>
                  <a:pt x="3777160" y="2250562"/>
                </a:lnTo>
                <a:lnTo>
                  <a:pt x="3830945" y="2245666"/>
                </a:lnTo>
                <a:lnTo>
                  <a:pt x="3884046" y="2241642"/>
                </a:lnTo>
                <a:lnTo>
                  <a:pt x="3936470" y="2238490"/>
                </a:lnTo>
                <a:lnTo>
                  <a:pt x="3988226" y="2236210"/>
                </a:lnTo>
                <a:lnTo>
                  <a:pt x="4039320" y="2234802"/>
                </a:lnTo>
                <a:lnTo>
                  <a:pt x="4089760" y="2234266"/>
                </a:lnTo>
                <a:lnTo>
                  <a:pt x="4608004" y="2234266"/>
                </a:lnTo>
                <a:lnTo>
                  <a:pt x="4608004" y="0"/>
                </a:lnTo>
                <a:close/>
              </a:path>
              <a:path w="4608195" h="2822575">
                <a:moveTo>
                  <a:pt x="4608004" y="2234266"/>
                </a:moveTo>
                <a:lnTo>
                  <a:pt x="4089760" y="2234266"/>
                </a:lnTo>
                <a:lnTo>
                  <a:pt x="4139554" y="2234602"/>
                </a:lnTo>
                <a:lnTo>
                  <a:pt x="4188710" y="2235810"/>
                </a:lnTo>
                <a:lnTo>
                  <a:pt x="4237234" y="2237890"/>
                </a:lnTo>
                <a:lnTo>
                  <a:pt x="4285135" y="2240842"/>
                </a:lnTo>
                <a:lnTo>
                  <a:pt x="4332420" y="2244666"/>
                </a:lnTo>
                <a:lnTo>
                  <a:pt x="4379097" y="2249363"/>
                </a:lnTo>
                <a:lnTo>
                  <a:pt x="4425173" y="2254932"/>
                </a:lnTo>
                <a:lnTo>
                  <a:pt x="4470655" y="2261373"/>
                </a:lnTo>
                <a:lnTo>
                  <a:pt x="4515552" y="2268687"/>
                </a:lnTo>
                <a:lnTo>
                  <a:pt x="4602647" y="2284894"/>
                </a:lnTo>
                <a:lnTo>
                  <a:pt x="4608004" y="2285725"/>
                </a:lnTo>
                <a:lnTo>
                  <a:pt x="4608004" y="2234266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60651" y="719767"/>
            <a:ext cx="22421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Scientific</a:t>
            </a:r>
            <a:r>
              <a:rPr dirty="0" sz="1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244" y="1239696"/>
            <a:ext cx="829310" cy="596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1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FFFFFF"/>
                </a:solidFill>
                <a:latin typeface="Arial"/>
                <a:cs typeface="Arial"/>
              </a:rPr>
              <a:t>fitting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Beau De</a:t>
            </a:r>
            <a:r>
              <a:rPr dirty="0" sz="9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Clercq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33" y="102951"/>
            <a:ext cx="1879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8/31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395005"/>
            <a:ext cx="3903979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baseline="204861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 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72839" sz="1350" spc="-68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177083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.6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177083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𝑞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(𝑥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.5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23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27777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27777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121527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.3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222222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222222" sz="1200" spc="-682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141414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44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0𝑒</a:t>
            </a:r>
            <a:r>
              <a:rPr dirty="0" sz="11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 </a:t>
            </a:r>
            <a:r>
              <a:rPr dirty="0" sz="1100" spc="-185">
                <a:solidFill>
                  <a:srgbClr val="FFFFFF"/>
                </a:solidFill>
                <a:latin typeface="Lucida Sans Unicode"/>
                <a:cs typeface="Lucida Sans Unicode"/>
              </a:rPr>
              <a:t>04𝑥</a:t>
            </a:r>
            <a:r>
              <a:rPr dirty="0" baseline="27777" sz="1200" spc="-277">
                <a:solidFill>
                  <a:srgbClr val="FFFFFF"/>
                </a:solidFill>
                <a:latin typeface="Lucida Sans Unicode"/>
                <a:cs typeface="Lucida Sans Unicode"/>
              </a:rPr>
              <a:t>12</a:t>
            </a:r>
            <a:r>
              <a:rPr dirty="0" baseline="121527" sz="1200" spc="-277">
                <a:solidFill>
                  <a:srgbClr val="FFFFFF"/>
                </a:solidFill>
                <a:latin typeface="Lucida Sans Unicode"/>
                <a:cs typeface="Lucida Sans Unicode"/>
              </a:rPr>
              <a:t>4  </a:t>
            </a:r>
            <a:r>
              <a:rPr dirty="0" baseline="121527" sz="1200" spc="-23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1390"/>
              </a:spcBef>
            </a:pP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.8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22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09𝑥</a:t>
            </a:r>
            <a:r>
              <a:rPr dirty="0" baseline="121527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27777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121527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.5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.1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27777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121527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68181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endParaRPr baseline="68181" sz="1650">
              <a:latin typeface="Lucida Sans Unicode"/>
              <a:cs typeface="Lucida Sans Unicode"/>
            </a:endParaRPr>
          </a:p>
          <a:p>
            <a:pPr algn="ctr" marL="71755">
              <a:lnSpc>
                <a:spcPct val="100000"/>
              </a:lnSpc>
              <a:spcBef>
                <a:spcPts val="1390"/>
              </a:spcBef>
            </a:pP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136363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75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7𝑒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 </a:t>
            </a:r>
            <a:r>
              <a:rPr dirty="0" sz="1100" spc="-215">
                <a:solidFill>
                  <a:srgbClr val="FFFFFF"/>
                </a:solidFill>
                <a:latin typeface="Lucida Sans Unicode"/>
                <a:cs typeface="Lucida Sans Unicode"/>
              </a:rPr>
              <a:t>11𝑥</a:t>
            </a:r>
            <a:r>
              <a:rPr dirty="0" baseline="121527" sz="1200" spc="-32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27777" sz="1200" spc="-322">
                <a:solidFill>
                  <a:srgbClr val="FFFFFF"/>
                </a:solidFill>
                <a:latin typeface="Lucida Sans Unicode"/>
                <a:cs typeface="Lucida Sans Unicode"/>
              </a:rPr>
              <a:t>5    </a:t>
            </a:r>
            <a:r>
              <a:rPr dirty="0" baseline="27777" sz="1200" spc="-3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869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68181" sz="1650" spc="-869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58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44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19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80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66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44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2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r>
              <a:rPr dirty="0" baseline="-68181" sz="1650" spc="-48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32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121527" sz="1200" spc="-48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27777" sz="1200" spc="-48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27777" sz="1200" spc="8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marL="626110">
              <a:lnSpc>
                <a:spcPct val="100000"/>
              </a:lnSpc>
              <a:spcBef>
                <a:spcPts val="1390"/>
              </a:spcBef>
              <a:tabLst>
                <a:tab pos="3602354" algn="l"/>
              </a:tabLst>
            </a:pPr>
            <a:r>
              <a:rPr dirty="0" sz="1100" spc="-170">
                <a:solidFill>
                  <a:srgbClr val="FFFFFF"/>
                </a:solidFill>
                <a:latin typeface="Lucida Sans Unicode"/>
                <a:cs typeface="Lucida Sans Unicode"/>
              </a:rPr>
              <a:t>3909845389𝑒 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15𝑥</a:t>
            </a:r>
            <a:r>
              <a:rPr dirty="0" baseline="121527" sz="1200" spc="-24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+ 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1.000000000000000𝑒</a:t>
            </a:r>
            <a:r>
              <a:rPr dirty="0" sz="1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00	</a:t>
            </a:r>
            <a:r>
              <a:rPr dirty="0" baseline="121527" sz="1200" spc="-8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121527" sz="1200" spc="-67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68181" sz="1650" spc="-44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endParaRPr baseline="68181" sz="16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9/31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10/31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012" y="1609088"/>
            <a:ext cx="1181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254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1100" spc="-254">
                <a:solidFill>
                  <a:srgbClr val="FFFFFF"/>
                </a:solidFill>
                <a:latin typeface="Lucida Sans Unicode"/>
                <a:cs typeface="Lucida Sans Unicode"/>
              </a:rPr>
              <a:t>𝑡𝑦𝑝𝑒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85">
                <a:solidFill>
                  <a:srgbClr val="FFFFFF"/>
                </a:solidFill>
                <a:latin typeface="Lucida Sans Unicode"/>
                <a:cs typeface="Lucida Sans Unicode"/>
              </a:rPr>
              <a:t>”𝑛𝑎𝑡𝑢𝑟𝑎𝑙”)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10/31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1012" y="1609088"/>
            <a:ext cx="1181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254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1100" spc="-254">
                <a:solidFill>
                  <a:srgbClr val="FFFFFF"/>
                </a:solidFill>
                <a:latin typeface="Lucida Sans Unicode"/>
                <a:cs typeface="Lucida Sans Unicode"/>
              </a:rPr>
              <a:t>𝑡𝑦𝑝𝑒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85">
                <a:solidFill>
                  <a:srgbClr val="FFFFFF"/>
                </a:solidFill>
                <a:latin typeface="Lucida Sans Unicode"/>
                <a:cs typeface="Lucida Sans Unicode"/>
              </a:rPr>
              <a:t>”𝑛𝑎𝑡𝑢𝑟𝑎𝑙”)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224" y="1843710"/>
            <a:ext cx="10598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dirty="0" sz="9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11/31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706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5.1860415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dirty="0" baseline="121212" sz="825" spc="-89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63078e-01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42" y="1387005"/>
            <a:ext cx="91376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0.00000000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121212" sz="825" spc="-8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00000e+00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5535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45">
                <a:solidFill>
                  <a:srgbClr val="FFFFFF"/>
                </a:solidFill>
                <a:latin typeface="Arial"/>
                <a:cs typeface="Arial"/>
              </a:rPr>
              <a:t>8.14116397</a:t>
            </a:r>
            <a:r>
              <a:rPr dirty="0" baseline="70370" sz="1125" spc="-67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600" spc="-4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baseline="70370" sz="1125" spc="-67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 spc="-45">
                <a:solidFill>
                  <a:srgbClr val="FFFFFF"/>
                </a:solidFill>
                <a:latin typeface="Arial"/>
                <a:cs typeface="Arial"/>
              </a:rPr>
              <a:t>146737e-02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7233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solidFill>
                  <a:srgbClr val="FFFFFF"/>
                </a:solidFill>
                <a:latin typeface="Arial"/>
                <a:cs typeface="Arial"/>
              </a:rPr>
              <a:t>3.8461538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baseline="70370" sz="1125" spc="-930">
                <a:solidFill>
                  <a:srgbClr val="FFFFFF"/>
                </a:solidFill>
                <a:latin typeface="Lucida Sans Unicode"/>
                <a:cs typeface="Lucida Sans Unicode"/>
              </a:rPr>
              <a:t>𝑑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</a:rPr>
              <a:t>6153846e-02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6221" y="1287805"/>
          <a:ext cx="3977640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/>
                <a:gridCol w="991234"/>
                <a:gridCol w="991235"/>
                <a:gridCol w="971550"/>
              </a:tblGrid>
              <a:tr h="120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2.484746048736106e-01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1.944765566873651e-01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1.057212093473880e-01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4.965089216446858e-02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6.426372090151808e-01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2.876545335149681e-01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1.659875956226798e-01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6.639004149377593e-02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1.679170635070875e+00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5.286434868956613e-01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2.680248481740084e-01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9.288824383164006e-02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2.847335610752580e+00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1.158332475047245e+00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4.788968434168711e-01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1.379310344827586e-01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1.088740395946863e+01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2.226083329079469e+00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9.019488189327096e-01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2.214532871972318e-01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-8.100250834294002e+00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6.308859813880197e+00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1.968816711802669e+00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3.902439024390244e-01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-8.499517536363035e+01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3.271265751019946e+00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3.166332407415186e+00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7.191011235955056e-01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12/31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958" y="1393576"/>
            <a:ext cx="16637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75396" sz="1050" spc="-375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69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133333" sz="750" spc="-2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baseline="133333"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5342" y="1393576"/>
            <a:ext cx="15875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75396" sz="1050" spc="-465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600" spc="-14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644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133333" sz="750" spc="-2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baseline="133333" sz="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5930" y="1393576"/>
            <a:ext cx="10541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75396" sz="1050" spc="-712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00" spc="-13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66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8574" y="1393576"/>
            <a:ext cx="8953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705">
                <a:solidFill>
                  <a:srgbClr val="FFFFFF"/>
                </a:solidFill>
                <a:latin typeface="Lucida Sans Unicode"/>
                <a:cs typeface="Lucida Sans Unicode"/>
              </a:rPr>
              <a:t>𝑑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6251" y="1296348"/>
          <a:ext cx="3977640" cy="11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999490"/>
                <a:gridCol w="999490"/>
                <a:gridCol w="974089"/>
              </a:tblGrid>
              <a:tr h="11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8.499517536363035e+01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-2.860192501034144e+01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0.000000000000000e+00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1.000000000000000e+00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8.100250834294002e+00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3.271265751019943e+00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-3.166332407415186e+00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7.191011235955056e-01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-1.088740395946863e+01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6.308859813880204e+00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-1.968816711802669e+00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3.902439024390244e-01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-2.847335610752580e+00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2.226083329079463e+00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-9.019488189327096e-01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2.214532871972318e-01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-1.679170635070875e+00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1.158332475047240e+00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-4.788968434168711e-01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1.379310344827586e-01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-6.426372090151844e-01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5.286434868956613e-01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-2.680248481740084e-01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9.288824383164006e-02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-2.484746048736106e-01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2.876545335149692e-01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-1.659875956226798e-01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6.639004149377593e-02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-5.186041511663078e-01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1.944765566873653e-01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-1.057212093473880e-01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4.965089216446858e-02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13/31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14/31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17155"/>
            <a:ext cx="3778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Recompute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cubic spline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through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same points but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900" spc="1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203" y="1351672"/>
            <a:ext cx="701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	</a:t>
            </a:r>
            <a:r>
              <a:rPr dirty="0" sz="800" spc="-385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44" y="1364639"/>
            <a:ext cx="2605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conditions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(−1)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(−1)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140">
                <a:solidFill>
                  <a:srgbClr val="FFFFFF"/>
                </a:solidFill>
                <a:latin typeface="Lucida Sans Unicode"/>
                <a:cs typeface="Lucida Sans Unicode"/>
              </a:rPr>
              <a:t>925/4394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487" y="1523757"/>
            <a:ext cx="593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	</a:t>
            </a:r>
            <a:r>
              <a:rPr dirty="0" sz="800" spc="-229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244" y="1536724"/>
            <a:ext cx="1661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925/4394</a:t>
            </a:r>
            <a:r>
              <a:rPr dirty="0" sz="900" spc="-12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24" y="1768257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935" y="1746756"/>
            <a:ext cx="2787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68181" sz="1650" spc="-30">
                <a:solidFill>
                  <a:srgbClr val="FFFFFF"/>
                </a:solidFill>
                <a:latin typeface="Lucida Sans Unicode"/>
                <a:cs typeface="Lucida Sans Unicode"/>
              </a:rPr>
              <a:t>((2</a:t>
            </a:r>
            <a:r>
              <a:rPr dirty="0" baseline="-68181" sz="1650" spc="-25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𝑠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47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baseline="-68181" sz="1650" spc="-172">
                <a:solidFill>
                  <a:srgbClr val="FFFFFF"/>
                </a:solidFill>
                <a:latin typeface="Lucida Sans Unicode"/>
                <a:cs typeface="Lucida Sans Unicode"/>
              </a:rPr>
              <a:t>925/4394)</a:t>
            </a:r>
            <a:r>
              <a:rPr dirty="0" baseline="-68181" sz="1650" spc="-7552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36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229">
                <a:solidFill>
                  <a:srgbClr val="FFFFFF"/>
                </a:solidFill>
                <a:latin typeface="Lucida Sans Unicode"/>
                <a:cs typeface="Lucida Sans Unicode"/>
              </a:rPr>
              <a:t>𝑛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34">
                <a:solidFill>
                  <a:srgbClr val="FFFFFF"/>
                </a:solidFill>
                <a:latin typeface="Lucida Sans Unicode"/>
                <a:cs typeface="Lucida Sans Unicode"/>
              </a:rPr>
              <a:t>𝑟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385">
                <a:solidFill>
                  <a:srgbClr val="FFFFFF"/>
                </a:solidFill>
                <a:latin typeface="Lucida Sans Unicode"/>
                <a:cs typeface="Lucida Sans Unicode"/>
              </a:rPr>
              <a:t>𝑜</a:t>
            </a:r>
            <a:r>
              <a:rPr dirty="0" sz="1100" spc="-670">
                <a:solidFill>
                  <a:srgbClr val="FFFFFF"/>
                </a:solidFill>
                <a:latin typeface="Lucida Sans Unicode"/>
                <a:cs typeface="Lucida Sans Unicode"/>
              </a:rPr>
              <a:t>𝑙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baseline="-68181" sz="1650" spc="-75">
                <a:solidFill>
                  <a:srgbClr val="FFFFFF"/>
                </a:solidFill>
                <a:latin typeface="Lucida Sans Unicode"/>
                <a:cs typeface="Lucida Sans Unicode"/>
              </a:rPr>
              <a:t>(2</a:t>
            </a:r>
            <a:r>
              <a:rPr dirty="0" baseline="-68181" sz="1650" spc="-172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755">
                <a:solidFill>
                  <a:srgbClr val="FFFFFF"/>
                </a:solidFill>
                <a:latin typeface="Lucida Sans Unicode"/>
                <a:cs typeface="Lucida Sans Unicode"/>
              </a:rPr>
              <a:t>𝐶</a:t>
            </a:r>
            <a:r>
              <a:rPr dirty="0" baseline="-68181" sz="1650" spc="-232">
                <a:solidFill>
                  <a:srgbClr val="FFFFFF"/>
                </a:solidFill>
                <a:latin typeface="Lucida Sans Unicode"/>
                <a:cs typeface="Lucida Sans Unicode"/>
              </a:rPr>
              <a:t>92</a:t>
            </a:r>
            <a:r>
              <a:rPr dirty="0" baseline="-68181" sz="1650" spc="-153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270">
                <a:solidFill>
                  <a:srgbClr val="FFFFFF"/>
                </a:solidFill>
                <a:latin typeface="Lucida Sans Unicode"/>
                <a:cs typeface="Lucida Sans Unicode"/>
              </a:rPr>
              <a:t>𝑢</a:t>
            </a:r>
            <a:r>
              <a:rPr dirty="0" sz="1100" spc="-710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baseline="-68181" sz="1650" spc="-509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1100" spc="-675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baseline="-68181" sz="1650" spc="-97">
                <a:solidFill>
                  <a:srgbClr val="FFFFFF"/>
                </a:solidFill>
                <a:latin typeface="Lucida Sans Unicode"/>
                <a:cs typeface="Lucida Sans Unicode"/>
              </a:rPr>
              <a:t>4394))</a:t>
            </a:r>
            <a:r>
              <a:rPr dirty="0" baseline="-68181" sz="1650" spc="-5137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1100" spc="-145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670">
                <a:solidFill>
                  <a:srgbClr val="FFFFFF"/>
                </a:solidFill>
                <a:latin typeface="Lucida Sans Unicode"/>
                <a:cs typeface="Lucida Sans Unicode"/>
              </a:rPr>
              <a:t>𝑙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229">
                <a:solidFill>
                  <a:srgbClr val="FFFFFF"/>
                </a:solidFill>
                <a:latin typeface="Lucida Sans Unicode"/>
                <a:cs typeface="Lucida Sans Unicode"/>
              </a:rPr>
              <a:t>𝑛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100" spc="-27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14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68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268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65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1100" spc="-475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1100" spc="-484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14/31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17155"/>
            <a:ext cx="3778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Recompute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cubic spline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through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same points but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900" spc="1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203" y="1351672"/>
            <a:ext cx="701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	</a:t>
            </a:r>
            <a:r>
              <a:rPr dirty="0" sz="800" spc="-385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44" y="1364639"/>
            <a:ext cx="2605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conditions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(−1)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(−1)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140">
                <a:solidFill>
                  <a:srgbClr val="FFFFFF"/>
                </a:solidFill>
                <a:latin typeface="Lucida Sans Unicode"/>
                <a:cs typeface="Lucida Sans Unicode"/>
              </a:rPr>
              <a:t>925/4394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487" y="1523757"/>
            <a:ext cx="593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	</a:t>
            </a:r>
            <a:r>
              <a:rPr dirty="0" sz="800" spc="-229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244" y="1536724"/>
            <a:ext cx="1661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925/4394</a:t>
            </a:r>
            <a:r>
              <a:rPr dirty="0" sz="900" spc="-12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24" y="1768257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935" y="1746756"/>
            <a:ext cx="2787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68181" sz="1650" spc="-30">
                <a:solidFill>
                  <a:srgbClr val="FFFFFF"/>
                </a:solidFill>
                <a:latin typeface="Lucida Sans Unicode"/>
                <a:cs typeface="Lucida Sans Unicode"/>
              </a:rPr>
              <a:t>((2</a:t>
            </a:r>
            <a:r>
              <a:rPr dirty="0" baseline="-68181" sz="1650" spc="-25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𝑠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47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baseline="-68181" sz="1650" spc="-172">
                <a:solidFill>
                  <a:srgbClr val="FFFFFF"/>
                </a:solidFill>
                <a:latin typeface="Lucida Sans Unicode"/>
                <a:cs typeface="Lucida Sans Unicode"/>
              </a:rPr>
              <a:t>925/4394)</a:t>
            </a:r>
            <a:r>
              <a:rPr dirty="0" baseline="-68181" sz="1650" spc="-7552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36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229">
                <a:solidFill>
                  <a:srgbClr val="FFFFFF"/>
                </a:solidFill>
                <a:latin typeface="Lucida Sans Unicode"/>
                <a:cs typeface="Lucida Sans Unicode"/>
              </a:rPr>
              <a:t>𝑛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34">
                <a:solidFill>
                  <a:srgbClr val="FFFFFF"/>
                </a:solidFill>
                <a:latin typeface="Lucida Sans Unicode"/>
                <a:cs typeface="Lucida Sans Unicode"/>
              </a:rPr>
              <a:t>𝑟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385">
                <a:solidFill>
                  <a:srgbClr val="FFFFFF"/>
                </a:solidFill>
                <a:latin typeface="Lucida Sans Unicode"/>
                <a:cs typeface="Lucida Sans Unicode"/>
              </a:rPr>
              <a:t>𝑜</a:t>
            </a:r>
            <a:r>
              <a:rPr dirty="0" sz="1100" spc="-670">
                <a:solidFill>
                  <a:srgbClr val="FFFFFF"/>
                </a:solidFill>
                <a:latin typeface="Lucida Sans Unicode"/>
                <a:cs typeface="Lucida Sans Unicode"/>
              </a:rPr>
              <a:t>𝑙</a:t>
            </a:r>
            <a:r>
              <a:rPr dirty="0" sz="1100" spc="-500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baseline="-68181" sz="1650" spc="-75">
                <a:solidFill>
                  <a:srgbClr val="FFFFFF"/>
                </a:solidFill>
                <a:latin typeface="Lucida Sans Unicode"/>
                <a:cs typeface="Lucida Sans Unicode"/>
              </a:rPr>
              <a:t>(2</a:t>
            </a:r>
            <a:r>
              <a:rPr dirty="0" baseline="-68181" sz="1650" spc="-172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755">
                <a:solidFill>
                  <a:srgbClr val="FFFFFF"/>
                </a:solidFill>
                <a:latin typeface="Lucida Sans Unicode"/>
                <a:cs typeface="Lucida Sans Unicode"/>
              </a:rPr>
              <a:t>𝐶</a:t>
            </a:r>
            <a:r>
              <a:rPr dirty="0" baseline="-68181" sz="1650" spc="-232">
                <a:solidFill>
                  <a:srgbClr val="FFFFFF"/>
                </a:solidFill>
                <a:latin typeface="Lucida Sans Unicode"/>
                <a:cs typeface="Lucida Sans Unicode"/>
              </a:rPr>
              <a:t>92</a:t>
            </a:r>
            <a:r>
              <a:rPr dirty="0" baseline="-68181" sz="1650" spc="-153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270">
                <a:solidFill>
                  <a:srgbClr val="FFFFFF"/>
                </a:solidFill>
                <a:latin typeface="Lucida Sans Unicode"/>
                <a:cs typeface="Lucida Sans Unicode"/>
              </a:rPr>
              <a:t>𝑢</a:t>
            </a:r>
            <a:r>
              <a:rPr dirty="0" sz="1100" spc="-710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baseline="-68181" sz="1650" spc="-509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1100" spc="-675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baseline="-68181" sz="1650" spc="-97">
                <a:solidFill>
                  <a:srgbClr val="FFFFFF"/>
                </a:solidFill>
                <a:latin typeface="Lucida Sans Unicode"/>
                <a:cs typeface="Lucida Sans Unicode"/>
              </a:rPr>
              <a:t>4394))</a:t>
            </a:r>
            <a:r>
              <a:rPr dirty="0" baseline="-68181" sz="1650" spc="-5137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1100" spc="-145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670">
                <a:solidFill>
                  <a:srgbClr val="FFFFFF"/>
                </a:solidFill>
                <a:latin typeface="Lucida Sans Unicode"/>
                <a:cs typeface="Lucida Sans Unicode"/>
              </a:rPr>
              <a:t>𝑙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229">
                <a:solidFill>
                  <a:srgbClr val="FFFFFF"/>
                </a:solidFill>
                <a:latin typeface="Lucida Sans Unicode"/>
                <a:cs typeface="Lucida Sans Unicode"/>
              </a:rPr>
              <a:t>𝑛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100" spc="-27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14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68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268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1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65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1100" spc="-475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dirty="0" sz="1100" spc="-484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224" y="2153450"/>
            <a:ext cx="10598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Coefficient</a:t>
            </a:r>
            <a:r>
              <a:rPr dirty="0" sz="9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15/31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706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1.6270883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78</a:t>
            </a:r>
            <a:r>
              <a:rPr dirty="0" baseline="121212" sz="825" spc="-89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10253e-01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094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1.0525716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baseline="70370" sz="1125" spc="-89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86</a:t>
            </a:r>
            <a:r>
              <a:rPr dirty="0" baseline="121212" sz="825" spc="-8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600" spc="-60">
                <a:solidFill>
                  <a:srgbClr val="FFFFFF"/>
                </a:solidFill>
                <a:latin typeface="Arial"/>
                <a:cs typeface="Arial"/>
              </a:rPr>
              <a:t>66362e-01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5535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45">
                <a:solidFill>
                  <a:srgbClr val="FFFFFF"/>
                </a:solidFill>
                <a:latin typeface="Arial"/>
                <a:cs typeface="Arial"/>
              </a:rPr>
              <a:t>7.38153579</a:t>
            </a:r>
            <a:r>
              <a:rPr dirty="0" baseline="70370" sz="1125" spc="-67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600" spc="-4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70370" sz="1125" spc="-67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 spc="-45">
                <a:solidFill>
                  <a:srgbClr val="FFFFFF"/>
                </a:solidFill>
                <a:latin typeface="Arial"/>
                <a:cs typeface="Arial"/>
              </a:rPr>
              <a:t>478289e-02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7233" y="1387005"/>
            <a:ext cx="8940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solidFill>
                  <a:srgbClr val="FFFFFF"/>
                </a:solidFill>
                <a:latin typeface="Arial"/>
                <a:cs typeface="Arial"/>
              </a:rPr>
              <a:t>3.8461538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baseline="70370" sz="1125" spc="-930">
                <a:solidFill>
                  <a:srgbClr val="FFFFFF"/>
                </a:solidFill>
                <a:latin typeface="Lucida Sans Unicode"/>
                <a:cs typeface="Lucida Sans Unicode"/>
              </a:rPr>
              <a:t>𝑑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</a:rPr>
              <a:t>6153846e-02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6221" y="1287805"/>
          <a:ext cx="3977640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269"/>
                <a:gridCol w="991234"/>
                <a:gridCol w="991235"/>
                <a:gridCol w="971550"/>
              </a:tblGrid>
              <a:tr h="120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3.438364699338443e-01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1.662729830345203e-01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1.077566269124275e-01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4.965089216446858e-02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6.170850621595285e-01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2.952116592597109e-01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1.654422071992065e-01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6.639004149377593e-02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1.686017357433251e+00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5.266185575695346e-01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2.681709843028621e-01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9.288824383164006e-02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2.845500868158751e+00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1.158875066607007e+00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4.788576873249294e-01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1.379310344827586e-01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1.088789620748162e+01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2.225937892166540e+00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9.019593071716228e-01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2.214532871972318e-01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-8.100385083752144e+00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6.308898969972148e+00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1.968813914938958e+00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3.902439024390244e-01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-8.499513061381100e+01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3.271254563565105e+00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3.166333106631114e+00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7.191011235955056e-01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0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33" y="102951"/>
            <a:ext cx="1879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7902" y="224064"/>
            <a:ext cx="965200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Assignment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897" y="989749"/>
            <a:ext cx="16738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consider the Runge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function,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07" y="1327898"/>
            <a:ext cx="426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25">
                <a:solidFill>
                  <a:srgbClr val="FFFFFF"/>
                </a:solidFill>
                <a:latin typeface="Lucida Sans Unicode"/>
                <a:cs typeface="Lucida Sans Unicode"/>
              </a:rPr>
              <a:t>(𝑥)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655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1192" y="1234108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7629" y="1444510"/>
            <a:ext cx="521970" cy="0"/>
          </a:xfrm>
          <a:custGeom>
            <a:avLst/>
            <a:gdLst/>
            <a:ahLst/>
            <a:cxnLst/>
            <a:rect l="l" t="t" r="r" b="b"/>
            <a:pathLst>
              <a:path w="521969" h="0">
                <a:moveTo>
                  <a:pt x="0" y="0"/>
                </a:moveTo>
                <a:lnTo>
                  <a:pt x="521779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4929" y="1422945"/>
            <a:ext cx="469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1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65">
                <a:solidFill>
                  <a:srgbClr val="FFFFFF"/>
                </a:solidFill>
                <a:latin typeface="Lucida Sans Unicode"/>
                <a:cs typeface="Lucida Sans Unicode"/>
              </a:rPr>
              <a:t>25𝑥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1367" y="1420227"/>
            <a:ext cx="781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596" y="1327898"/>
            <a:ext cx="789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 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1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≤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≤</a:t>
            </a:r>
            <a:r>
              <a:rPr dirty="0" sz="11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713" y="1658614"/>
            <a:ext cx="4023360" cy="5416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the 17 equidistant and </a:t>
            </a:r>
            <a:r>
              <a:rPr dirty="0" sz="900" spc="-15">
                <a:solidFill>
                  <a:srgbClr val="FFFFFF"/>
                </a:solidFill>
                <a:latin typeface="Arial"/>
                <a:cs typeface="Arial"/>
              </a:rPr>
              <a:t>exactly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representable interpolation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−1,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−7/8,</a:t>
            </a:r>
            <a:r>
              <a:rPr dirty="0" sz="9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27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 . , −1/8, 0, 1/8, . . . , 7/8,</a:t>
            </a:r>
            <a:r>
              <a:rPr dirty="0" sz="9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27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Compute on the one hand the interpolating polynomial of degree 16</a:t>
            </a:r>
            <a:r>
              <a:rPr dirty="0" sz="9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244" y="2529724"/>
            <a:ext cx="2207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compare them with the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Lucida Sans Unicode"/>
                <a:cs typeface="Lucida Sans Unicode"/>
              </a:rPr>
              <a:t>𝑓(𝑥)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244" y="2174831"/>
            <a:ext cx="3968115" cy="5416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these points, either in its Newton or Lagrange form.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Compute on the other hand the natural cubic spline. Plot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interpolants</a:t>
            </a:r>
            <a:r>
              <a:rPr dirty="0" sz="9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 algn="ctr" marL="452755">
              <a:lnSpc>
                <a:spcPct val="100000"/>
              </a:lnSpc>
              <a:spcBef>
                <a:spcPts val="27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16/31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958" y="1393576"/>
            <a:ext cx="16637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75396" sz="1050" spc="-375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69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133333" sz="750" spc="-2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baseline="133333"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5342" y="1393576"/>
            <a:ext cx="15875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75396" sz="1050" spc="-465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600" spc="-14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644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00" spc="-5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133333" sz="750" spc="-2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baseline="133333" sz="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5930" y="1393576"/>
            <a:ext cx="10541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75396" sz="1050" spc="-712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600" spc="-13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66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8574" y="1393576"/>
            <a:ext cx="8953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11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baseline="75396" sz="1050" spc="-705">
                <a:solidFill>
                  <a:srgbClr val="FFFFFF"/>
                </a:solidFill>
                <a:latin typeface="Lucida Sans Unicode"/>
                <a:cs typeface="Lucida Sans Unicode"/>
              </a:rPr>
              <a:t>𝑑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6251" y="1296348"/>
          <a:ext cx="3977640" cy="11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/>
                <a:gridCol w="999490"/>
                <a:gridCol w="999490"/>
                <a:gridCol w="974089"/>
              </a:tblGrid>
              <a:tr h="11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8.499513061381100e+01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-2.860191941661401e+01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-2.379866904493671e-16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1.000000000000000e+00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8.100385083752144e+00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3.271254563565090e+00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-3.166333106631113e+00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7.191011235955056e-01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-1.088789620748162e+01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6.308898969972150e+00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-1.968813914938959e+00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3.902439024390244e-01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-2.845500868158737e+00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2.225937892166535e+00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-9.019593071716224e-01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2.214532871972318e-01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-1.686017357433251e+00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1.158875066607004e+00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-4.788576873249294e-01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1.379310344827586e-01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-6.170850621595321e-01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5.266185575695346e-01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-2.681709843028621e-01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9.288824383164006e-02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-3.438364699338443e-01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2.952116592597120e-01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-1.654422071992065e-01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6.639004149377593e-02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8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-1.627088377810253e-01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1.662729830345204e-01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-1.077566269124275e-01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4.965089216446858e-02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17/31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18/31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61745"/>
            <a:ext cx="37947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Recompute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polynomial of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16 with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900" spc="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16" y="1480780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75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44" y="1409229"/>
            <a:ext cx="9251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20">
                <a:solidFill>
                  <a:srgbClr val="FFFFFF"/>
                </a:solidFill>
                <a:latin typeface="Lucida Sans Unicode"/>
                <a:cs typeface="Lucida Sans Unicode"/>
              </a:rPr>
              <a:t>𝑐𝑜𝑠(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987" y="1378507"/>
            <a:ext cx="428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5">
                <a:solidFill>
                  <a:srgbClr val="FFFFFF"/>
                </a:solidFill>
                <a:latin typeface="Lucida Sans Unicode"/>
                <a:cs typeface="Lucida Sans Unicode"/>
              </a:rPr>
              <a:t>(𝑖+0.5)𝜋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87" y="1494356"/>
            <a:ext cx="441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560" algn="l"/>
                <a:tab pos="427990" algn="l"/>
              </a:tabLst>
            </a:pPr>
            <a:r>
              <a:rPr dirty="0" sz="800" spc="540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540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55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17	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0682" y="1409229"/>
            <a:ext cx="990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9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0,</a:t>
            </a:r>
            <a:r>
              <a:rPr dirty="0" sz="11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...,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16</a:t>
            </a:r>
            <a:r>
              <a:rPr dirty="0" sz="900" spc="-10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224" y="1640775"/>
            <a:ext cx="99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9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345" y="1619261"/>
            <a:ext cx="2232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17361" sz="1200" spc="-240">
                <a:solidFill>
                  <a:srgbClr val="FFFFFF"/>
                </a:solidFill>
                <a:latin typeface="Lucida Sans Unicode"/>
                <a:cs typeface="Lucida Sans Unicode"/>
              </a:rPr>
              <a:t>𝑐ℎ𝑒𝑏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baseline="-17361" sz="1200" spc="-270">
                <a:solidFill>
                  <a:srgbClr val="FFFFFF"/>
                </a:solidFill>
                <a:latin typeface="Lucida Sans Unicode"/>
                <a:cs typeface="Lucida Sans Unicode"/>
              </a:rPr>
              <a:t>𝑐ℎ𝑒𝑏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stead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100" spc="-18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17361" sz="1200" spc="-277">
                <a:solidFill>
                  <a:srgbClr val="FFFFFF"/>
                </a:solidFill>
                <a:latin typeface="Lucida Sans Unicode"/>
                <a:cs typeface="Lucida Sans Unicode"/>
              </a:rPr>
              <a:t>𝑒𝑞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9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8500" y="169081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18/31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61745"/>
            <a:ext cx="37947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Recompute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polynomial of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16 with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900" spc="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16" y="1480780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75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44" y="1409229"/>
            <a:ext cx="9251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20">
                <a:solidFill>
                  <a:srgbClr val="FFFFFF"/>
                </a:solidFill>
                <a:latin typeface="Lucida Sans Unicode"/>
                <a:cs typeface="Lucida Sans Unicode"/>
              </a:rPr>
              <a:t>𝑐𝑜𝑠(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987" y="1378507"/>
            <a:ext cx="428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5">
                <a:solidFill>
                  <a:srgbClr val="FFFFFF"/>
                </a:solidFill>
                <a:latin typeface="Lucida Sans Unicode"/>
                <a:cs typeface="Lucida Sans Unicode"/>
              </a:rPr>
              <a:t>(𝑖+0.5)𝜋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87" y="1494356"/>
            <a:ext cx="441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560" algn="l"/>
                <a:tab pos="427990" algn="l"/>
              </a:tabLst>
            </a:pPr>
            <a:r>
              <a:rPr dirty="0" sz="800" spc="540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540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55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17	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0682" y="1409229"/>
            <a:ext cx="990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9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0,</a:t>
            </a:r>
            <a:r>
              <a:rPr dirty="0" sz="11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...,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16</a:t>
            </a:r>
            <a:r>
              <a:rPr dirty="0" sz="900" spc="-10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224" y="1640775"/>
            <a:ext cx="99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9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1506" y="1690813"/>
            <a:ext cx="120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0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345" y="1619261"/>
            <a:ext cx="2232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29130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17361" sz="1200" spc="-240">
                <a:solidFill>
                  <a:srgbClr val="FFFFFF"/>
                </a:solidFill>
                <a:latin typeface="Lucida Sans Unicode"/>
                <a:cs typeface="Lucida Sans Unicode"/>
              </a:rPr>
              <a:t>𝑐ℎ𝑒𝑏   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baseline="-17361" sz="1200" spc="-270">
                <a:solidFill>
                  <a:srgbClr val="FFFFFF"/>
                </a:solidFill>
                <a:latin typeface="Lucida Sans Unicode"/>
                <a:cs typeface="Lucida Sans Unicode"/>
              </a:rPr>
              <a:t>𝑐ℎ𝑒𝑏    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stead</a:t>
            </a:r>
            <a:r>
              <a:rPr dirty="0" sz="9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	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9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8500" y="169081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224" y="1850807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45" y="1829294"/>
            <a:ext cx="2167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75">
                <a:solidFill>
                  <a:srgbClr val="FFFFFF"/>
                </a:solidFill>
                <a:latin typeface="Lucida Sans Unicode"/>
                <a:cs typeface="Lucida Sans Unicode"/>
              </a:rPr>
              <a:t>𝑠𝑐𝑖𝑝𝑦.𝑖𝑛𝑡𝑒𝑟𝑝𝑜𝑙𝑎𝑡𝑖𝑜𝑛.𝑙𝑎𝑛𝑔𝑟𝑎𝑛𝑔𝑒(𝑥,</a:t>
            </a:r>
            <a:r>
              <a:rPr dirty="0" sz="110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𝑦)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18/31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61745"/>
            <a:ext cx="37947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Recompute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polynomial of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16 with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900" spc="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16" y="1480780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75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44" y="1409229"/>
            <a:ext cx="9251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20">
                <a:solidFill>
                  <a:srgbClr val="FFFFFF"/>
                </a:solidFill>
                <a:latin typeface="Lucida Sans Unicode"/>
                <a:cs typeface="Lucida Sans Unicode"/>
              </a:rPr>
              <a:t>𝑐𝑜𝑠(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987" y="1378507"/>
            <a:ext cx="428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5">
                <a:solidFill>
                  <a:srgbClr val="FFFFFF"/>
                </a:solidFill>
                <a:latin typeface="Lucida Sans Unicode"/>
                <a:cs typeface="Lucida Sans Unicode"/>
              </a:rPr>
              <a:t>(𝑖+0.5)𝜋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987" y="1494356"/>
            <a:ext cx="441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560" algn="l"/>
                <a:tab pos="427990" algn="l"/>
              </a:tabLst>
            </a:pPr>
            <a:r>
              <a:rPr dirty="0" sz="800" spc="540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540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55" strike="sngStrike">
                <a:solidFill>
                  <a:srgbClr val="FFFFFF"/>
                </a:solidFill>
                <a:latin typeface="Lucida Sans Unicode"/>
                <a:cs typeface="Lucida Sans Unicode"/>
              </a:rPr>
              <a:t>17	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0682" y="1409229"/>
            <a:ext cx="990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9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0,</a:t>
            </a:r>
            <a:r>
              <a:rPr dirty="0" sz="11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...,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16</a:t>
            </a:r>
            <a:r>
              <a:rPr dirty="0" sz="900" spc="-10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224" y="1640775"/>
            <a:ext cx="99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9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1506" y="1690813"/>
            <a:ext cx="120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0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345" y="1619261"/>
            <a:ext cx="2232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29130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17361" sz="1200" spc="-240">
                <a:solidFill>
                  <a:srgbClr val="FFFFFF"/>
                </a:solidFill>
                <a:latin typeface="Lucida Sans Unicode"/>
                <a:cs typeface="Lucida Sans Unicode"/>
              </a:rPr>
              <a:t>𝑐ℎ𝑒𝑏   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baseline="-17361" sz="1200" spc="-270">
                <a:solidFill>
                  <a:srgbClr val="FFFFFF"/>
                </a:solidFill>
                <a:latin typeface="Lucida Sans Unicode"/>
                <a:cs typeface="Lucida Sans Unicode"/>
              </a:rPr>
              <a:t>𝑐ℎ𝑒𝑏    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stead</a:t>
            </a:r>
            <a:r>
              <a:rPr dirty="0" sz="9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	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9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8500" y="169081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224" y="1850807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345" y="1829294"/>
            <a:ext cx="2167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75">
                <a:solidFill>
                  <a:srgbClr val="FFFFFF"/>
                </a:solidFill>
                <a:latin typeface="Lucida Sans Unicode"/>
                <a:cs typeface="Lucida Sans Unicode"/>
              </a:rPr>
              <a:t>𝑠𝑐𝑖𝑝𝑦.𝑖𝑛𝑡𝑒𝑟𝑝𝑜𝑙𝑎𝑡𝑖𝑜𝑛.𝑙𝑎𝑛𝑔𝑟𝑎𝑛𝑔𝑒(𝑥,</a:t>
            </a:r>
            <a:r>
              <a:rPr dirty="0" sz="110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𝑦)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224" y="2063915"/>
            <a:ext cx="14338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Monomial</a:t>
            </a:r>
            <a:r>
              <a:rPr dirty="0" sz="9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19/31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215173"/>
            <a:ext cx="3903979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baseline="104166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83333" sz="1350" spc="-757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76388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.5</a:t>
            </a:r>
            <a:r>
              <a:rPr dirty="0" baseline="76388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ℎ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76388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𝑒𝑏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.9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27777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5972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27777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5972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121527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21527" sz="120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-68181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80</a:t>
            </a:r>
            <a:r>
              <a:rPr dirty="0" sz="1100" spc="-505">
                <a:solidFill>
                  <a:srgbClr val="FFFFFF"/>
                </a:solidFill>
                <a:latin typeface="Lucida Sans Unicode"/>
                <a:cs typeface="Lucida Sans Unicode"/>
              </a:rPr>
              <a:t>03𝑥</a:t>
            </a:r>
            <a:r>
              <a:rPr dirty="0" baseline="-136363" sz="1650" spc="-757">
                <a:solidFill>
                  <a:srgbClr val="FFFFFF"/>
                </a:solidFill>
                <a:latin typeface="Lucida Sans Unicode"/>
                <a:cs typeface="Lucida Sans Unicode"/>
              </a:rPr>
              <a:t>828 </a:t>
            </a:r>
            <a:r>
              <a:rPr dirty="0" baseline="-136363" sz="1650" spc="-5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27777" sz="1200" spc="-577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dirty="0" baseline="-136363" sz="1650" spc="-57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-136363" sz="16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136363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algn="ctr" marL="48260">
              <a:lnSpc>
                <a:spcPct val="100000"/>
              </a:lnSpc>
              <a:spcBef>
                <a:spcPts val="2745"/>
              </a:spcBef>
            </a:pPr>
            <a:r>
              <a:rPr dirty="0" baseline="-136363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136363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136363" sz="1650" spc="-562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37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65972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27777" sz="1200" spc="-562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dirty="0" baseline="27777" sz="1200" spc="1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 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.0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668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68181" sz="1650" spc="-607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05">
                <a:solidFill>
                  <a:srgbClr val="FFFFFF"/>
                </a:solidFill>
                <a:latin typeface="Lucida Sans Unicode"/>
                <a:cs typeface="Lucida Sans Unicode"/>
              </a:rPr>
              <a:t>1𝑒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10𝑥</a:t>
            </a:r>
            <a:r>
              <a:rPr dirty="0" baseline="-65972" sz="1200" spc="-53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121527" sz="1200" spc="-53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27777" sz="1200" spc="-53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121527" sz="1200" spc="-53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baseline="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3.</a:t>
            </a:r>
            <a:r>
              <a:rPr dirty="0" baseline="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647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465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532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6𝑒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70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algn="ctr" marL="74930">
              <a:lnSpc>
                <a:spcPct val="100000"/>
              </a:lnSpc>
              <a:spcBef>
                <a:spcPts val="1390"/>
              </a:spcBef>
            </a:pPr>
            <a:r>
              <a:rPr dirty="0" baseline="-136363" sz="1650" spc="-322">
                <a:solidFill>
                  <a:srgbClr val="FFFFFF"/>
                </a:solidFill>
                <a:latin typeface="Lucida Sans Unicode"/>
                <a:cs typeface="Lucida Sans Unicode"/>
              </a:rPr>
              <a:t>01𝑥</a:t>
            </a:r>
            <a:r>
              <a:rPr dirty="0" baseline="-65972" sz="1200" spc="-32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27777" sz="1200" spc="-322">
                <a:solidFill>
                  <a:srgbClr val="FFFFFF"/>
                </a:solidFill>
                <a:latin typeface="Lucida Sans Unicode"/>
                <a:cs typeface="Lucida Sans Unicode"/>
              </a:rPr>
              <a:t>6 </a:t>
            </a:r>
            <a:r>
              <a:rPr dirty="0" baseline="-68181" sz="1650" spc="-682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45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68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87</a:t>
            </a:r>
            <a:r>
              <a:rPr dirty="0" baseline="-68181" sz="1650" spc="-592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395">
                <a:solidFill>
                  <a:srgbClr val="FFFFFF"/>
                </a:solidFill>
                <a:latin typeface="Lucida Sans Unicode"/>
                <a:cs typeface="Lucida Sans Unicode"/>
              </a:rPr>
              <a:t>6𝑒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61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09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1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09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61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1100" spc="-409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65972" sz="1200" spc="-61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27777" sz="1200" spc="-61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baseline="27777" sz="1200" spc="5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66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44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-68181" sz="1650" spc="-630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68181" sz="1650" spc="-667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445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marL="386080">
              <a:lnSpc>
                <a:spcPct val="100000"/>
              </a:lnSpc>
              <a:spcBef>
                <a:spcPts val="1390"/>
              </a:spcBef>
            </a:pPr>
            <a:r>
              <a:rPr dirty="0" baseline="27777" sz="1200" spc="-82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baseline="27777" sz="1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 3.047475466422256𝑒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70">
                <a:solidFill>
                  <a:srgbClr val="FFFFFF"/>
                </a:solidFill>
                <a:latin typeface="Lucida Sans Unicode"/>
                <a:cs typeface="Lucida Sans Unicode"/>
              </a:rPr>
              <a:t>15𝑥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 1.000000000000000𝑒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20/31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493629"/>
            <a:ext cx="3672840" cy="36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5080" indent="-11430">
              <a:lnSpc>
                <a:spcPct val="125499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Plot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interpolants again and compare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both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polynomial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through 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equidistant points and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natural cubic</a:t>
            </a:r>
            <a:r>
              <a:rPr dirty="0" sz="900" spc="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21/31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22/31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23/31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33" y="102951"/>
            <a:ext cx="1879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7902" y="224064"/>
            <a:ext cx="965200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Assignment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244" y="1206398"/>
            <a:ext cx="6692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Recompute</a:t>
            </a:r>
            <a:r>
              <a:rPr dirty="0" sz="9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417" y="1206398"/>
            <a:ext cx="31064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he cubic spline through the same points but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with the</a:t>
            </a:r>
            <a:r>
              <a:rPr dirty="0" sz="9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203" y="1340915"/>
            <a:ext cx="701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	</a:t>
            </a:r>
            <a:r>
              <a:rPr dirty="0" sz="800" spc="-365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244" y="1353882"/>
            <a:ext cx="2605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conditions </a:t>
            </a: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(−1)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15">
                <a:solidFill>
                  <a:srgbClr val="FFFFFF"/>
                </a:solidFill>
                <a:latin typeface="Lucida Sans Unicode"/>
                <a:cs typeface="Lucida Sans Unicode"/>
              </a:rPr>
              <a:t>(−1)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140">
                <a:solidFill>
                  <a:srgbClr val="FFFFFF"/>
                </a:solidFill>
                <a:latin typeface="Lucida Sans Unicode"/>
                <a:cs typeface="Lucida Sans Unicode"/>
              </a:rPr>
              <a:t>925/4394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487" y="1513000"/>
            <a:ext cx="6064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80">
                <a:solidFill>
                  <a:srgbClr val="FFFFFF"/>
                </a:solidFill>
                <a:latin typeface="Lucida Sans Unicode"/>
                <a:cs typeface="Lucida Sans Unicode"/>
              </a:rPr>
              <a:t>″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44" y="1525967"/>
            <a:ext cx="1655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60">
                <a:solidFill>
                  <a:srgbClr val="FFFFFF"/>
                </a:solidFill>
                <a:latin typeface="Lucida Sans Unicode"/>
                <a:cs typeface="Lucida Sans Unicode"/>
              </a:rPr>
              <a:t>𝑆</a:t>
            </a:r>
            <a:r>
              <a:rPr dirty="0" sz="11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𝑓 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925/4394</a:t>
            </a:r>
            <a:r>
              <a:rPr dirty="0" sz="900" spc="-12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44" y="1722628"/>
            <a:ext cx="37687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Recompute the interpolating polynomial of degree 16 with the</a:t>
            </a:r>
            <a:r>
              <a:rPr dirty="0" sz="9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216" y="1941650"/>
            <a:ext cx="66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75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244" y="1870112"/>
            <a:ext cx="9251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1100" spc="-204">
                <a:solidFill>
                  <a:srgbClr val="FFFFFF"/>
                </a:solidFill>
                <a:latin typeface="Lucida Sans Unicode"/>
                <a:cs typeface="Lucida Sans Unicode"/>
              </a:rPr>
              <a:t>𝑥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20">
                <a:solidFill>
                  <a:srgbClr val="FFFFFF"/>
                </a:solidFill>
                <a:latin typeface="Lucida Sans Unicode"/>
                <a:cs typeface="Lucida Sans Unicode"/>
              </a:rPr>
              <a:t>𝑐𝑜𝑠(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987" y="1839390"/>
            <a:ext cx="428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5">
                <a:solidFill>
                  <a:srgbClr val="FFFFFF"/>
                </a:solidFill>
                <a:latin typeface="Lucida Sans Unicode"/>
                <a:cs typeface="Lucida Sans Unicode"/>
              </a:rPr>
              <a:t>(𝑖+0.5)𝜋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687" y="1986724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0" y="0"/>
                </a:moveTo>
                <a:lnTo>
                  <a:pt x="415505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70152" y="1955239"/>
            <a:ext cx="1409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solidFill>
                  <a:srgbClr val="FFFFFF"/>
                </a:solidFill>
                <a:latin typeface="Lucida Sans Unicode"/>
                <a:cs typeface="Lucida Sans Unicode"/>
              </a:rPr>
              <a:t>17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0682" y="1870112"/>
            <a:ext cx="9537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1620" algn="l"/>
              </a:tabLst>
            </a:pP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)	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0">
                <a:solidFill>
                  <a:srgbClr val="FFFFFF"/>
                </a:solidFill>
                <a:latin typeface="Lucida Sans Unicode"/>
                <a:cs typeface="Lucida Sans Unicode"/>
              </a:rPr>
              <a:t>0,</a:t>
            </a:r>
            <a:r>
              <a:rPr dirty="0" sz="11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...,</a:t>
            </a:r>
            <a:r>
              <a:rPr dirty="0" sz="11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5">
                <a:solidFill>
                  <a:srgbClr val="FFFFFF"/>
                </a:solidFill>
                <a:latin typeface="Lucida Sans Unicode"/>
                <a:cs typeface="Lucida Sans Unicode"/>
              </a:rPr>
              <a:t>16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6255" y="1894700"/>
            <a:ext cx="24784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710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for	. Plot the interpolants again</a:t>
            </a:r>
            <a:r>
              <a:rPr dirty="0" sz="9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244" y="2031448"/>
            <a:ext cx="3844925" cy="36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compare them with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the interpolating polynomial through the equidistant  points and the natural cubic spline.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24/31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25/31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26/31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27/31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28/31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615" y="93133"/>
            <a:ext cx="675640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29/31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039" y="661144"/>
            <a:ext cx="3359952" cy="251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890" y="93133"/>
            <a:ext cx="915035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30/31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224" y="1322324"/>
            <a:ext cx="1072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possibilities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890" y="93133"/>
            <a:ext cx="915035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30/31</a:t>
            </a:r>
            <a:endParaRPr sz="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224" y="1529281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345" y="1249039"/>
            <a:ext cx="91630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possibilities  Lagrange is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ok...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30/31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890" y="224064"/>
            <a:ext cx="915035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529281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24" y="1719070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45" y="1249039"/>
            <a:ext cx="203009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18870">
              <a:lnSpc>
                <a:spcPct val="1531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possibilities  Lagrange is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ok...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... but splines are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30/31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890" y="224064"/>
            <a:ext cx="915035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529281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345" y="1249039"/>
            <a:ext cx="91630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possibilities  Lagrange is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ok...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224" y="1719070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345" y="1722145"/>
            <a:ext cx="2030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... but splines are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017" y="1918353"/>
            <a:ext cx="908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434" y="1886716"/>
            <a:ext cx="2312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know more than just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cubic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7541" y="93133"/>
            <a:ext cx="405765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4/31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572" y="1192169"/>
            <a:ext cx="2317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2345" sz="1350" spc="-405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baseline="-75396" sz="1050" spc="67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650" spc="-450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baseline="-75396" sz="1050" spc="52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50" spc="-40">
                <a:solidFill>
                  <a:srgbClr val="FFFFFF"/>
                </a:solidFill>
                <a:latin typeface="Lucida Sans Unicode"/>
                <a:cs typeface="Lucida Sans Unicode"/>
              </a:rPr>
              <a:t>𝑞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101" y="1311429"/>
            <a:ext cx="14287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FFFFFF"/>
                </a:solidFill>
                <a:latin typeface="Arial"/>
                <a:cs typeface="Arial"/>
              </a:rPr>
              <a:t>3.84615384</a:t>
            </a:r>
            <a:r>
              <a:rPr dirty="0" baseline="70987" sz="1350" spc="7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700" spc="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baseline="81196" sz="975" spc="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700" spc="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81196" sz="975" spc="7">
                <a:solidFill>
                  <a:srgbClr val="FFFFFF"/>
                </a:solidFill>
                <a:latin typeface="Lucida Sans Unicode"/>
                <a:cs typeface="Lucida Sans Unicode"/>
              </a:rPr>
              <a:t>𝑞</a:t>
            </a:r>
            <a:r>
              <a:rPr dirty="0" baseline="81196" sz="975" spc="-23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700" spc="150">
                <a:solidFill>
                  <a:srgbClr val="FFFFFF"/>
                </a:solidFill>
                <a:latin typeface="Arial"/>
                <a:cs typeface="Arial"/>
              </a:rPr>
              <a:t>53846e-02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9031" y="1311429"/>
            <a:ext cx="2317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0987" sz="1350" spc="-772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700" spc="13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81196" sz="975" spc="-719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700" spc="8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700" spc="-21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baseline="81196" sz="975" spc="-60">
                <a:solidFill>
                  <a:srgbClr val="FFFFFF"/>
                </a:solidFill>
                <a:latin typeface="Lucida Sans Unicode"/>
                <a:cs typeface="Lucida Sans Unicode"/>
              </a:rPr>
              <a:t>𝑞</a:t>
            </a:r>
            <a:endParaRPr baseline="81196" sz="975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1008" y="1311429"/>
            <a:ext cx="14287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solidFill>
                  <a:srgbClr val="FFFFFF"/>
                </a:solidFill>
                <a:latin typeface="Arial"/>
                <a:cs typeface="Arial"/>
              </a:rPr>
              <a:t>7.19101123</a:t>
            </a:r>
            <a:r>
              <a:rPr dirty="0" baseline="70987" sz="1350" spc="7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700" spc="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81196" sz="975" spc="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700" spc="5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baseline="81196" sz="975" spc="7">
                <a:solidFill>
                  <a:srgbClr val="FFFFFF"/>
                </a:solidFill>
                <a:latin typeface="Lucida Sans Unicode"/>
                <a:cs typeface="Lucida Sans Unicode"/>
              </a:rPr>
              <a:t>𝑞</a:t>
            </a:r>
            <a:r>
              <a:rPr dirty="0" baseline="81196" sz="975" spc="-232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700" spc="150">
                <a:solidFill>
                  <a:srgbClr val="FFFFFF"/>
                </a:solidFill>
                <a:latin typeface="Arial"/>
                <a:cs typeface="Arial"/>
              </a:rPr>
              <a:t>55056e-01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0067" y="1187465"/>
          <a:ext cx="3945890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0"/>
                <a:gridCol w="1601469"/>
                <a:gridCol w="381635"/>
                <a:gridCol w="1569720"/>
              </a:tblGrid>
              <a:tr h="147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-7/8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4.965089216446858e-02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3.902439024390244e-01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-6/8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6.639004149377593e-02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2.214532871972318e-01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-5/8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9.288824383164006e-02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1.379310344827586e-01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-4/8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1.379310344827586e-01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9.288824383164006e-02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2.214532871972318e-01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6.639004149377593e-02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-2/8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3.902439024390244e-01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4.965089216446858e-02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-1/8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7.191011235955056e-01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3.846153846153846e-02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5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1.000000000000000e+00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30/31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890" y="224064"/>
            <a:ext cx="915035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529281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345" y="1249039"/>
            <a:ext cx="916305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possibilities  Lagrange is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ok...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224" y="1719070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345" y="1722145"/>
            <a:ext cx="2030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... but splines are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434" y="1886716"/>
            <a:ext cx="2312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know more than just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cubic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017" y="2070181"/>
            <a:ext cx="908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434" y="2038545"/>
            <a:ext cx="2191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only know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natural cubic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31/31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890" y="224064"/>
            <a:ext cx="915035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322324"/>
            <a:ext cx="10934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67">
                <a:solidFill>
                  <a:srgbClr val="FFFFFF"/>
                </a:solidFill>
                <a:latin typeface="Lucida Sans Unicode"/>
                <a:cs typeface="Lucida Sans Unicode"/>
              </a:rPr>
              <a:t>▶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Concerning</a:t>
            </a:r>
            <a:r>
              <a:rPr dirty="0" sz="9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24" y="1719070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45" y="1722145"/>
            <a:ext cx="2030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... but splines are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017" y="1918353"/>
            <a:ext cx="838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434" y="1886716"/>
            <a:ext cx="2312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know more than just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cubic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017" y="2070181"/>
            <a:ext cx="908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434" y="2038545"/>
            <a:ext cx="2191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only know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natural cubic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9041" y="102951"/>
            <a:ext cx="23431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31/31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890" y="224064"/>
            <a:ext cx="915035" cy="241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24" y="1529281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345" y="1249039"/>
            <a:ext cx="937894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Concerning</a:t>
            </a:r>
            <a:r>
              <a:rPr dirty="0" sz="9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errors  Lagrange is</a:t>
            </a:r>
            <a:r>
              <a:rPr dirty="0" sz="9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ok...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224" y="1719070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345" y="1722145"/>
            <a:ext cx="2030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... but splines are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9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434" y="1886716"/>
            <a:ext cx="2312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know more than just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cubic</a:t>
            </a:r>
            <a:r>
              <a:rPr dirty="0" sz="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017" y="2070181"/>
            <a:ext cx="908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434" y="2038545"/>
            <a:ext cx="2191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only know points </a:t>
            </a:r>
            <a:r>
              <a:rPr dirty="0" sz="1000" spc="55">
                <a:solidFill>
                  <a:srgbClr val="FFFFFF"/>
                </a:solidFill>
                <a:latin typeface="Lucida Sans Unicode"/>
                <a:cs typeface="Lucida Sans Unicode"/>
              </a:rPr>
              <a:t>→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natural cubic</a:t>
            </a:r>
            <a:r>
              <a:rPr dirty="0" sz="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spline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7541" y="93133"/>
            <a:ext cx="405765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5/31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995" y="1309773"/>
            <a:ext cx="17830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9.9573417</a:t>
            </a:r>
            <a:r>
              <a:rPr dirty="0" baseline="70987" sz="1350" spc="82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ℎ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baseline="81196" sz="975" spc="-217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700" spc="280">
                <a:solidFill>
                  <a:srgbClr val="FFFFFF"/>
                </a:solidFill>
                <a:latin typeface="Arial"/>
                <a:cs typeface="Arial"/>
              </a:rPr>
              <a:t>0345e-01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278" y="1309773"/>
            <a:ext cx="17830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3.8778983</a:t>
            </a:r>
            <a:r>
              <a:rPr dirty="0" baseline="70987" sz="1350" spc="82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ℎ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700" spc="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81196" sz="975" spc="82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baseline="81196" sz="975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700" spc="280">
                <a:solidFill>
                  <a:srgbClr val="FFFFFF"/>
                </a:solidFill>
                <a:latin typeface="Arial"/>
                <a:cs typeface="Arial"/>
              </a:rPr>
              <a:t>5663e-02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4457" y="1187478"/>
          <a:ext cx="3983354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6595"/>
                <a:gridCol w="2005964"/>
              </a:tblGrid>
              <a:tr h="145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9.618256431728190e-01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4.144611428380068e-02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8.951632913550623e-01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4.754448664633838e-02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7.980172272802396e-01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5.909890466587991e-02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6.736956436465572e-01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8.099365932687026e-02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5.264321628773561e-01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1.261309125793747e-01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3.612416661871529e-01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2.346102406782553e-01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1.837495178165705e-01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5.422707852019961e-01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5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6.123233995736766e-17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700" spc="29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1.000000000000000e+00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7541" y="93133"/>
            <a:ext cx="405765" cy="3727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180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6/31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520" y="1328326"/>
            <a:ext cx="1809750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204">
                <a:solidFill>
                  <a:srgbClr val="FFFFFF"/>
                </a:solidFill>
                <a:latin typeface="Arial"/>
                <a:cs typeface="Arial"/>
              </a:rPr>
              <a:t>-1.83749</a:t>
            </a:r>
            <a:r>
              <a:rPr dirty="0" sz="800" spc="7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73099" sz="1425" spc="-78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r>
              <a:rPr dirty="0" sz="800" spc="229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43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baseline="79365" sz="1050" spc="67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baseline="79365" sz="1050" spc="-607">
                <a:solidFill>
                  <a:srgbClr val="FFFFFF"/>
                </a:solidFill>
                <a:latin typeface="Lucida Sans Unicode"/>
                <a:cs typeface="Lucida Sans Unicode"/>
              </a:rPr>
              <a:t>ℎ</a:t>
            </a:r>
            <a:r>
              <a:rPr dirty="0" sz="800" spc="18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baseline="79365" sz="1050" spc="-69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800" spc="9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79365" sz="1050" spc="-577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sz="800" spc="220">
                <a:solidFill>
                  <a:srgbClr val="FFFFFF"/>
                </a:solidFill>
                <a:latin typeface="Arial"/>
                <a:cs typeface="Arial"/>
              </a:rPr>
              <a:t>65702e-01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8999" y="1328326"/>
            <a:ext cx="1758314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5.4227078</a:t>
            </a:r>
            <a:r>
              <a:rPr dirty="0" baseline="73099" sz="1425" spc="-7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baseline="79365" sz="1050" spc="-7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79365" sz="1050" spc="-7">
                <a:solidFill>
                  <a:srgbClr val="FFFFFF"/>
                </a:solidFill>
                <a:latin typeface="Lucida Sans Unicode"/>
                <a:cs typeface="Lucida Sans Unicode"/>
              </a:rPr>
              <a:t>ℎ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baseline="79365" sz="1050" spc="-7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79365" sz="1050" spc="-7">
                <a:solidFill>
                  <a:srgbClr val="FFFFFF"/>
                </a:solidFill>
                <a:latin typeface="Lucida Sans Unicode"/>
                <a:cs typeface="Lucida Sans Unicode"/>
              </a:rPr>
              <a:t>𝑏</a:t>
            </a:r>
            <a:r>
              <a:rPr dirty="0" baseline="79365" sz="10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220">
                <a:solidFill>
                  <a:srgbClr val="FFFFFF"/>
                </a:solidFill>
                <a:latin typeface="Arial"/>
                <a:cs typeface="Arial"/>
              </a:rPr>
              <a:t>9970e-01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4506" y="1192307"/>
          <a:ext cx="3940175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/>
                <a:gridCol w="1939289"/>
              </a:tblGrid>
              <a:tr h="160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-3.612416661871529e-01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2.346102406782552e-01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-5.264321628773555e-01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1.261309125793750e-01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-6.736956436465572e-01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8.099365932687026e-02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-7.980172272802395e-01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5.909890466587994e-02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-8.951632913550622e-01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4.754448664633840e-02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-9.618256431728190e-01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4.144611428380068e-02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60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-9.618256431728190e-01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00" spc="2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3.877898360005662e-02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33" y="102951"/>
            <a:ext cx="1879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7/31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26421"/>
            <a:ext cx="4010660" cy="36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5080" indent="-11430">
              <a:lnSpc>
                <a:spcPct val="125499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polynomial of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these points, either 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 its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Newton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Lagrange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24" y="1640775"/>
            <a:ext cx="99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45" y="1643850"/>
            <a:ext cx="10756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Newton not</a:t>
            </a:r>
            <a:r>
              <a:rPr dirty="0" sz="9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33" y="102951"/>
            <a:ext cx="1879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7/31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26421"/>
            <a:ext cx="401066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5080" indent="-11430">
              <a:lnSpc>
                <a:spcPct val="125499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polynomial of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these points, either 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900" spc="-16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07638" sz="1200" spc="-24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dirty="0" sz="900" spc="-160" i="1">
                <a:solidFill>
                  <a:srgbClr val="FFFFFF"/>
                </a:solidFill>
                <a:latin typeface="Arial"/>
                <a:cs typeface="Arial"/>
              </a:rPr>
              <a:t>ts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Newton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Lagrange</a:t>
            </a:r>
            <a:r>
              <a:rPr dirty="0" sz="9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Newton not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24" y="1850807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45" y="1829294"/>
            <a:ext cx="2594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01900" algn="l"/>
              </a:tabLst>
            </a:pP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𝑠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36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229">
                <a:solidFill>
                  <a:srgbClr val="FFFFFF"/>
                </a:solidFill>
                <a:latin typeface="Lucida Sans Unicode"/>
                <a:cs typeface="Lucida Sans Unicode"/>
              </a:rPr>
              <a:t>𝑛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34">
                <a:solidFill>
                  <a:srgbClr val="FFFFFF"/>
                </a:solidFill>
                <a:latin typeface="Lucida Sans Unicode"/>
                <a:cs typeface="Lucida Sans Unicode"/>
              </a:rPr>
              <a:t>𝑟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385">
                <a:solidFill>
                  <a:srgbClr val="FFFFFF"/>
                </a:solidFill>
                <a:latin typeface="Lucida Sans Unicode"/>
                <a:cs typeface="Lucida Sans Unicode"/>
              </a:rPr>
              <a:t>𝑜</a:t>
            </a:r>
            <a:r>
              <a:rPr dirty="0" sz="1100" spc="-670">
                <a:solidFill>
                  <a:srgbClr val="FFFFFF"/>
                </a:solidFill>
                <a:latin typeface="Lucida Sans Unicode"/>
                <a:cs typeface="Lucida Sans Unicode"/>
              </a:rPr>
              <a:t>𝑙</a:t>
            </a:r>
            <a:r>
              <a:rPr dirty="0" sz="1100" spc="-335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385">
                <a:solidFill>
                  <a:srgbClr val="FFFFFF"/>
                </a:solidFill>
                <a:latin typeface="Lucida Sans Unicode"/>
                <a:cs typeface="Lucida Sans Unicode"/>
              </a:rPr>
              <a:t>𝑜</a:t>
            </a:r>
            <a:r>
              <a:rPr dirty="0" sz="1100" spc="-330">
                <a:solidFill>
                  <a:srgbClr val="FFFFFF"/>
                </a:solidFill>
                <a:latin typeface="Lucida Sans Unicode"/>
                <a:cs typeface="Lucida Sans Unicode"/>
              </a:rPr>
              <a:t>𝑛.𝑙𝑎𝑛</a:t>
            </a:r>
            <a:r>
              <a:rPr dirty="0" sz="1100" spc="-330">
                <a:solidFill>
                  <a:srgbClr val="FFFFFF"/>
                </a:solidFill>
                <a:latin typeface="Lucida Sans Unicode"/>
                <a:cs typeface="Lucida Sans Unicode"/>
              </a:rPr>
              <a:t>𝑔</a:t>
            </a:r>
            <a:r>
              <a:rPr dirty="0" sz="1100" spc="-434">
                <a:solidFill>
                  <a:srgbClr val="FFFFFF"/>
                </a:solidFill>
                <a:latin typeface="Lucida Sans Unicode"/>
                <a:cs typeface="Lucida Sans Unicode"/>
              </a:rPr>
              <a:t>𝑟</a:t>
            </a:r>
            <a:r>
              <a:rPr dirty="0" sz="1100" spc="-325">
                <a:solidFill>
                  <a:srgbClr val="FFFFFF"/>
                </a:solidFill>
                <a:latin typeface="Lucida Sans Unicode"/>
                <a:cs typeface="Lucida Sans Unicode"/>
              </a:rPr>
              <a:t>𝑎𝑛</a:t>
            </a:r>
            <a:r>
              <a:rPr dirty="0" sz="1100" spc="-300">
                <a:solidFill>
                  <a:srgbClr val="FFFFFF"/>
                </a:solidFill>
                <a:latin typeface="Lucida Sans Unicode"/>
                <a:cs typeface="Lucida Sans Unicode"/>
              </a:rPr>
              <a:t>𝑔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𝑒(𝑥,</a:t>
            </a:r>
            <a:r>
              <a:rPr dirty="0" sz="11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6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27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079" y="1829294"/>
            <a:ext cx="8458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2925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using	and</a:t>
            </a:r>
            <a:r>
              <a:rPr dirty="0" sz="9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1365" y="1900845"/>
            <a:ext cx="5708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</a:tabLst>
            </a:pP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5333" y="102951"/>
            <a:ext cx="1879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solidFill>
                  <a:srgbClr val="FFFFFF"/>
                </a:solidFill>
                <a:latin typeface="Arial"/>
                <a:cs typeface="Arial"/>
              </a:rPr>
              <a:t>7/31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852" y="1226421"/>
            <a:ext cx="401066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5080" indent="-11430">
              <a:lnSpc>
                <a:spcPct val="125499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interpolating polynomial of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these points, either 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900" spc="-16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07638" sz="1200" spc="-24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dirty="0" sz="900" spc="-160" i="1">
                <a:solidFill>
                  <a:srgbClr val="FFFFFF"/>
                </a:solidFill>
                <a:latin typeface="Arial"/>
                <a:cs typeface="Arial"/>
              </a:rPr>
              <a:t>ts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Newton </a:t>
            </a:r>
            <a:r>
              <a:rPr dirty="0" sz="900" spc="-5" i="1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Lagrange</a:t>
            </a:r>
            <a:r>
              <a:rPr dirty="0" sz="9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90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570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Newton not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24" y="1850807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45" y="1829294"/>
            <a:ext cx="2594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01900" algn="l"/>
              </a:tabLst>
            </a:pPr>
            <a:r>
              <a:rPr dirty="0" sz="1100" spc="-420">
                <a:solidFill>
                  <a:srgbClr val="FFFFFF"/>
                </a:solidFill>
                <a:latin typeface="Lucida Sans Unicode"/>
                <a:cs typeface="Lucida Sans Unicode"/>
              </a:rPr>
              <a:t>𝑠</a:t>
            </a:r>
            <a:r>
              <a:rPr dirty="0" sz="1100" spc="-450">
                <a:solidFill>
                  <a:srgbClr val="FFFFFF"/>
                </a:solidFill>
                <a:latin typeface="Lucida Sans Unicode"/>
                <a:cs typeface="Lucida Sans Unicode"/>
              </a:rPr>
              <a:t>𝑐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36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229">
                <a:solidFill>
                  <a:srgbClr val="FFFFFF"/>
                </a:solidFill>
                <a:latin typeface="Lucida Sans Unicode"/>
                <a:cs typeface="Lucida Sans Unicode"/>
              </a:rPr>
              <a:t>𝑛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425">
                <a:solidFill>
                  <a:srgbClr val="FFFFFF"/>
                </a:solidFill>
                <a:latin typeface="Lucida Sans Unicode"/>
                <a:cs typeface="Lucida Sans Unicode"/>
              </a:rPr>
              <a:t>𝑒</a:t>
            </a:r>
            <a:r>
              <a:rPr dirty="0" sz="1100" spc="-434">
                <a:solidFill>
                  <a:srgbClr val="FFFFFF"/>
                </a:solidFill>
                <a:latin typeface="Lucida Sans Unicode"/>
                <a:cs typeface="Lucida Sans Unicode"/>
              </a:rPr>
              <a:t>𝑟</a:t>
            </a:r>
            <a:r>
              <a:rPr dirty="0" sz="1100" spc="-355">
                <a:solidFill>
                  <a:srgbClr val="FFFFFF"/>
                </a:solidFill>
                <a:latin typeface="Lucida Sans Unicode"/>
                <a:cs typeface="Lucida Sans Unicode"/>
              </a:rPr>
              <a:t>𝑝</a:t>
            </a:r>
            <a:r>
              <a:rPr dirty="0" sz="1100" spc="-385">
                <a:solidFill>
                  <a:srgbClr val="FFFFFF"/>
                </a:solidFill>
                <a:latin typeface="Lucida Sans Unicode"/>
                <a:cs typeface="Lucida Sans Unicode"/>
              </a:rPr>
              <a:t>𝑜</a:t>
            </a:r>
            <a:r>
              <a:rPr dirty="0" sz="1100" spc="-670">
                <a:solidFill>
                  <a:srgbClr val="FFFFFF"/>
                </a:solidFill>
                <a:latin typeface="Lucida Sans Unicode"/>
                <a:cs typeface="Lucida Sans Unicode"/>
              </a:rPr>
              <a:t>𝑙</a:t>
            </a:r>
            <a:r>
              <a:rPr dirty="0" sz="1100" spc="-335">
                <a:solidFill>
                  <a:srgbClr val="FFFFFF"/>
                </a:solidFill>
                <a:latin typeface="Lucida Sans Unicode"/>
                <a:cs typeface="Lucida Sans Unicode"/>
              </a:rPr>
              <a:t>𝑎</a:t>
            </a:r>
            <a:r>
              <a:rPr dirty="0" sz="1100" spc="-575">
                <a:solidFill>
                  <a:srgbClr val="FFFFFF"/>
                </a:solidFill>
                <a:latin typeface="Lucida Sans Unicode"/>
                <a:cs typeface="Lucida Sans Unicode"/>
              </a:rPr>
              <a:t>𝑡</a:t>
            </a:r>
            <a:r>
              <a:rPr dirty="0" sz="1100" spc="-600">
                <a:solidFill>
                  <a:srgbClr val="FFFFFF"/>
                </a:solidFill>
                <a:latin typeface="Lucida Sans Unicode"/>
                <a:cs typeface="Lucida Sans Unicode"/>
              </a:rPr>
              <a:t>𝑖</a:t>
            </a:r>
            <a:r>
              <a:rPr dirty="0" sz="1100" spc="-385">
                <a:solidFill>
                  <a:srgbClr val="FFFFFF"/>
                </a:solidFill>
                <a:latin typeface="Lucida Sans Unicode"/>
                <a:cs typeface="Lucida Sans Unicode"/>
              </a:rPr>
              <a:t>𝑜</a:t>
            </a:r>
            <a:r>
              <a:rPr dirty="0" sz="1100" spc="-330">
                <a:solidFill>
                  <a:srgbClr val="FFFFFF"/>
                </a:solidFill>
                <a:latin typeface="Lucida Sans Unicode"/>
                <a:cs typeface="Lucida Sans Unicode"/>
              </a:rPr>
              <a:t>𝑛.𝑙𝑎𝑛</a:t>
            </a:r>
            <a:r>
              <a:rPr dirty="0" sz="1100" spc="-330">
                <a:solidFill>
                  <a:srgbClr val="FFFFFF"/>
                </a:solidFill>
                <a:latin typeface="Lucida Sans Unicode"/>
                <a:cs typeface="Lucida Sans Unicode"/>
              </a:rPr>
              <a:t>𝑔</a:t>
            </a:r>
            <a:r>
              <a:rPr dirty="0" sz="1100" spc="-434">
                <a:solidFill>
                  <a:srgbClr val="FFFFFF"/>
                </a:solidFill>
                <a:latin typeface="Lucida Sans Unicode"/>
                <a:cs typeface="Lucida Sans Unicode"/>
              </a:rPr>
              <a:t>𝑟</a:t>
            </a:r>
            <a:r>
              <a:rPr dirty="0" sz="1100" spc="-325">
                <a:solidFill>
                  <a:srgbClr val="FFFFFF"/>
                </a:solidFill>
                <a:latin typeface="Lucida Sans Unicode"/>
                <a:cs typeface="Lucida Sans Unicode"/>
              </a:rPr>
              <a:t>𝑎𝑛</a:t>
            </a:r>
            <a:r>
              <a:rPr dirty="0" sz="1100" spc="-300">
                <a:solidFill>
                  <a:srgbClr val="FFFFFF"/>
                </a:solidFill>
                <a:latin typeface="Lucida Sans Unicode"/>
                <a:cs typeface="Lucida Sans Unicode"/>
              </a:rPr>
              <a:t>𝑔</a:t>
            </a:r>
            <a:r>
              <a:rPr dirty="0" sz="1100" spc="-180">
                <a:solidFill>
                  <a:srgbClr val="FFFFFF"/>
                </a:solidFill>
                <a:latin typeface="Lucida Sans Unicode"/>
                <a:cs typeface="Lucida Sans Unicode"/>
              </a:rPr>
              <a:t>𝑒(𝑥,</a:t>
            </a:r>
            <a:r>
              <a:rPr dirty="0" sz="11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60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r>
              <a:rPr dirty="0" sz="1100" spc="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1100" spc="-270">
                <a:solidFill>
                  <a:srgbClr val="FFFFFF"/>
                </a:solidFill>
                <a:latin typeface="Lucida Sans Unicode"/>
                <a:cs typeface="Lucida Sans Unicode"/>
              </a:rPr>
              <a:t>𝑥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079" y="1829294"/>
            <a:ext cx="8458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2925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using	and</a:t>
            </a:r>
            <a:r>
              <a:rPr dirty="0" sz="9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95">
                <a:solidFill>
                  <a:srgbClr val="FFFFFF"/>
                </a:solidFill>
                <a:latin typeface="Lucida Sans Unicode"/>
                <a:cs typeface="Lucida Sans Unicode"/>
              </a:rPr>
              <a:t>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1365" y="1900845"/>
            <a:ext cx="5708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</a:tabLst>
            </a:pP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235">
                <a:solidFill>
                  <a:srgbClr val="FFFFFF"/>
                </a:solidFill>
                <a:latin typeface="Lucida Sans Unicode"/>
                <a:cs typeface="Lucida Sans Unicode"/>
              </a:rPr>
              <a:t>𝑒𝑞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24" y="2060840"/>
            <a:ext cx="112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345" y="2063915"/>
            <a:ext cx="12776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Monomial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944" y="3175501"/>
            <a:ext cx="1403117" cy="13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7492" y="2948204"/>
            <a:ext cx="300355" cy="323850"/>
          </a:xfrm>
          <a:custGeom>
            <a:avLst/>
            <a:gdLst/>
            <a:ahLst/>
            <a:cxnLst/>
            <a:rect l="l" t="t" r="r" b="b"/>
            <a:pathLst>
              <a:path w="300354" h="323850">
                <a:moveTo>
                  <a:pt x="74200" y="0"/>
                </a:moveTo>
                <a:lnTo>
                  <a:pt x="28844" y="0"/>
                </a:lnTo>
                <a:lnTo>
                  <a:pt x="0" y="88"/>
                </a:lnTo>
                <a:lnTo>
                  <a:pt x="0" y="183180"/>
                </a:lnTo>
                <a:lnTo>
                  <a:pt x="7472" y="230472"/>
                </a:lnTo>
                <a:lnTo>
                  <a:pt x="28262" y="269560"/>
                </a:lnTo>
                <a:lnTo>
                  <a:pt x="59924" y="298910"/>
                </a:lnTo>
                <a:lnTo>
                  <a:pt x="100016" y="316988"/>
                </a:lnTo>
                <a:lnTo>
                  <a:pt x="105774" y="318344"/>
                </a:lnTo>
                <a:lnTo>
                  <a:pt x="109460" y="319172"/>
                </a:lnTo>
                <a:lnTo>
                  <a:pt x="111961" y="319694"/>
                </a:lnTo>
                <a:lnTo>
                  <a:pt x="114461" y="320158"/>
                </a:lnTo>
                <a:lnTo>
                  <a:pt x="131232" y="322419"/>
                </a:lnTo>
                <a:lnTo>
                  <a:pt x="148324" y="323427"/>
                </a:lnTo>
                <a:lnTo>
                  <a:pt x="165326" y="323183"/>
                </a:lnTo>
                <a:lnTo>
                  <a:pt x="202163" y="317886"/>
                </a:lnTo>
                <a:lnTo>
                  <a:pt x="204616" y="317176"/>
                </a:lnTo>
                <a:lnTo>
                  <a:pt x="204828" y="317129"/>
                </a:lnTo>
                <a:lnTo>
                  <a:pt x="205168" y="316988"/>
                </a:lnTo>
                <a:lnTo>
                  <a:pt x="243144" y="298320"/>
                </a:lnTo>
                <a:lnTo>
                  <a:pt x="261334" y="280601"/>
                </a:lnTo>
                <a:lnTo>
                  <a:pt x="169215" y="280601"/>
                </a:lnTo>
                <a:lnTo>
                  <a:pt x="131106" y="273500"/>
                </a:lnTo>
                <a:lnTo>
                  <a:pt x="101030" y="253234"/>
                </a:lnTo>
                <a:lnTo>
                  <a:pt x="81292" y="221355"/>
                </a:lnTo>
                <a:lnTo>
                  <a:pt x="74200" y="179417"/>
                </a:lnTo>
                <a:lnTo>
                  <a:pt x="74200" y="0"/>
                </a:lnTo>
                <a:close/>
              </a:path>
              <a:path w="300354" h="323850">
                <a:moveTo>
                  <a:pt x="299890" y="0"/>
                </a:moveTo>
                <a:lnTo>
                  <a:pt x="263039" y="0"/>
                </a:lnTo>
                <a:lnTo>
                  <a:pt x="263039" y="179417"/>
                </a:lnTo>
                <a:lnTo>
                  <a:pt x="256056" y="221355"/>
                </a:lnTo>
                <a:lnTo>
                  <a:pt x="236600" y="253234"/>
                </a:lnTo>
                <a:lnTo>
                  <a:pt x="206908" y="273500"/>
                </a:lnTo>
                <a:lnTo>
                  <a:pt x="169215" y="280601"/>
                </a:lnTo>
                <a:lnTo>
                  <a:pt x="261334" y="280601"/>
                </a:lnTo>
                <a:lnTo>
                  <a:pt x="273130" y="269110"/>
                </a:lnTo>
                <a:lnTo>
                  <a:pt x="292815" y="230760"/>
                </a:lnTo>
                <a:lnTo>
                  <a:pt x="299890" y="184670"/>
                </a:lnTo>
                <a:lnTo>
                  <a:pt x="299890" y="0"/>
                </a:lnTo>
                <a:close/>
              </a:path>
            </a:pathLst>
          </a:custGeom>
          <a:solidFill>
            <a:srgbClr val="7E00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0652" y="3035578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305234" y="51408"/>
                </a:moveTo>
                <a:lnTo>
                  <a:pt x="30537" y="51408"/>
                </a:lnTo>
                <a:lnTo>
                  <a:pt x="72383" y="56336"/>
                </a:lnTo>
                <a:lnTo>
                  <a:pt x="135211" y="79570"/>
                </a:lnTo>
                <a:lnTo>
                  <a:pt x="202330" y="101615"/>
                </a:lnTo>
                <a:lnTo>
                  <a:pt x="253100" y="100281"/>
                </a:lnTo>
                <a:lnTo>
                  <a:pt x="287400" y="82493"/>
                </a:lnTo>
                <a:lnTo>
                  <a:pt x="305109" y="55174"/>
                </a:lnTo>
                <a:lnTo>
                  <a:pt x="305234" y="51408"/>
                </a:lnTo>
                <a:close/>
              </a:path>
              <a:path w="306704" h="102235">
                <a:moveTo>
                  <a:pt x="83209" y="0"/>
                </a:moveTo>
                <a:lnTo>
                  <a:pt x="36583" y="18619"/>
                </a:lnTo>
                <a:lnTo>
                  <a:pt x="9046" y="45226"/>
                </a:lnTo>
                <a:lnTo>
                  <a:pt x="0" y="58773"/>
                </a:lnTo>
                <a:lnTo>
                  <a:pt x="7226" y="55361"/>
                </a:lnTo>
                <a:lnTo>
                  <a:pt x="30537" y="51408"/>
                </a:lnTo>
                <a:lnTo>
                  <a:pt x="305234" y="51408"/>
                </a:lnTo>
                <a:lnTo>
                  <a:pt x="305456" y="44739"/>
                </a:lnTo>
                <a:lnTo>
                  <a:pt x="263581" y="44739"/>
                </a:lnTo>
                <a:lnTo>
                  <a:pt x="218322" y="35747"/>
                </a:lnTo>
                <a:lnTo>
                  <a:pt x="149522" y="10417"/>
                </a:lnTo>
                <a:lnTo>
                  <a:pt x="83209" y="0"/>
                </a:lnTo>
                <a:close/>
              </a:path>
              <a:path w="306704" h="102235">
                <a:moveTo>
                  <a:pt x="306106" y="25250"/>
                </a:moveTo>
                <a:lnTo>
                  <a:pt x="290956" y="40278"/>
                </a:lnTo>
                <a:lnTo>
                  <a:pt x="263581" y="44739"/>
                </a:lnTo>
                <a:lnTo>
                  <a:pt x="305456" y="44739"/>
                </a:lnTo>
                <a:lnTo>
                  <a:pt x="306106" y="25250"/>
                </a:lnTo>
                <a:close/>
              </a:path>
            </a:pathLst>
          </a:custGeom>
          <a:solidFill>
            <a:srgbClr val="003D6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Beau De Clercq</dc:creator>
  <dc:title>Scientific Programming - Data fitting</dc:title>
  <dcterms:created xsi:type="dcterms:W3CDTF">2018-10-25T13:25:18Z</dcterms:created>
  <dcterms:modified xsi:type="dcterms:W3CDTF">2018-10-25T13:25:18Z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2018-10-25T00:00:00Z</vt:filetime>
  </property>
</Properties>
</file>