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E3CC"/>
    <a:srgbClr val="EEAEA2"/>
    <a:srgbClr val="B0B8F8"/>
    <a:srgbClr val="404040"/>
    <a:srgbClr val="808080"/>
    <a:srgbClr val="000000"/>
    <a:srgbClr val="141E64"/>
    <a:srgbClr val="DDDDDD"/>
    <a:srgbClr val="25256F"/>
    <a:srgbClr val="7E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5FF3F8-7A1D-4532-BB41-4281CB074E7D}" v="10" dt="2019-06-26T08:45:57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27856" autoAdjust="0"/>
    <p:restoredTop sz="89670" autoAdjust="0"/>
  </p:normalViewPr>
  <p:slideViewPr>
    <p:cSldViewPr>
      <p:cViewPr>
        <p:scale>
          <a:sx n="112" d="100"/>
          <a:sy n="112" d="100"/>
        </p:scale>
        <p:origin x="-150" y="3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s Van Damme" userId="cf9431caf3b2abcc" providerId="LiveId" clId="{7A5FF3F8-7A1D-4532-BB41-4281CB074E7D}"/>
    <pc:docChg chg="addSld delSld modSld">
      <pc:chgData name="Laurens Van Damme" userId="cf9431caf3b2abcc" providerId="LiveId" clId="{7A5FF3F8-7A1D-4532-BB41-4281CB074E7D}" dt="2019-06-26T08:46:57.165" v="20" actId="1076"/>
      <pc:docMkLst>
        <pc:docMk/>
      </pc:docMkLst>
      <pc:sldChg chg="addSp delSp modSp">
        <pc:chgData name="Laurens Van Damme" userId="cf9431caf3b2abcc" providerId="LiveId" clId="{7A5FF3F8-7A1D-4532-BB41-4281CB074E7D}" dt="2019-06-26T08:42:42.897" v="7" actId="1076"/>
        <pc:sldMkLst>
          <pc:docMk/>
          <pc:sldMk cId="392503107" sldId="258"/>
        </pc:sldMkLst>
        <pc:spChg chg="add del mod">
          <ac:chgData name="Laurens Van Damme" userId="cf9431caf3b2abcc" providerId="LiveId" clId="{7A5FF3F8-7A1D-4532-BB41-4281CB074E7D}" dt="2019-06-26T08:42:08.657" v="4"/>
          <ac:spMkLst>
            <pc:docMk/>
            <pc:sldMk cId="392503107" sldId="258"/>
            <ac:spMk id="3" creationId="{D69E4D45-0F1A-47EF-B823-9C24C889A2C7}"/>
          </ac:spMkLst>
        </pc:spChg>
        <pc:picChg chg="add mod">
          <ac:chgData name="Laurens Van Damme" userId="cf9431caf3b2abcc" providerId="LiveId" clId="{7A5FF3F8-7A1D-4532-BB41-4281CB074E7D}" dt="2019-06-26T08:42:42.897" v="7" actId="1076"/>
          <ac:picMkLst>
            <pc:docMk/>
            <pc:sldMk cId="392503107" sldId="258"/>
            <ac:picMk id="4" creationId="{D6E65347-BDB2-444D-8DF2-3E278959D03C}"/>
          </ac:picMkLst>
        </pc:picChg>
        <pc:picChg chg="del">
          <ac:chgData name="Laurens Van Damme" userId="cf9431caf3b2abcc" providerId="LiveId" clId="{7A5FF3F8-7A1D-4532-BB41-4281CB074E7D}" dt="2019-06-26T08:40:06.068" v="3" actId="478"/>
          <ac:picMkLst>
            <pc:docMk/>
            <pc:sldMk cId="392503107" sldId="258"/>
            <ac:picMk id="5" creationId="{C80D1A5D-AE0F-4993-85B8-648A3175EFAC}"/>
          </ac:picMkLst>
        </pc:picChg>
      </pc:sldChg>
      <pc:sldChg chg="addSp modSp">
        <pc:chgData name="Laurens Van Damme" userId="cf9431caf3b2abcc" providerId="LiveId" clId="{7A5FF3F8-7A1D-4532-BB41-4281CB074E7D}" dt="2019-06-26T08:46:57.165" v="20" actId="1076"/>
        <pc:sldMkLst>
          <pc:docMk/>
          <pc:sldMk cId="3758898691" sldId="264"/>
        </pc:sldMkLst>
        <pc:picChg chg="add mod">
          <ac:chgData name="Laurens Van Damme" userId="cf9431caf3b2abcc" providerId="LiveId" clId="{7A5FF3F8-7A1D-4532-BB41-4281CB074E7D}" dt="2019-06-26T08:45:59.486" v="12" actId="1076"/>
          <ac:picMkLst>
            <pc:docMk/>
            <pc:sldMk cId="3758898691" sldId="264"/>
            <ac:picMk id="3" creationId="{12680C40-4A1B-417C-BFC0-15302127D836}"/>
          </ac:picMkLst>
        </pc:picChg>
        <pc:picChg chg="mod">
          <ac:chgData name="Laurens Van Damme" userId="cf9431caf3b2abcc" providerId="LiveId" clId="{7A5FF3F8-7A1D-4532-BB41-4281CB074E7D}" dt="2019-06-26T08:46:57.165" v="20" actId="1076"/>
          <ac:picMkLst>
            <pc:docMk/>
            <pc:sldMk cId="3758898691" sldId="264"/>
            <ac:picMk id="4" creationId="{B383C38A-D881-41BE-9FF0-84D3B680019A}"/>
          </ac:picMkLst>
        </pc:picChg>
        <pc:picChg chg="mod">
          <ac:chgData name="Laurens Van Damme" userId="cf9431caf3b2abcc" providerId="LiveId" clId="{7A5FF3F8-7A1D-4532-BB41-4281CB074E7D}" dt="2019-06-26T08:46:48.556" v="18" actId="1076"/>
          <ac:picMkLst>
            <pc:docMk/>
            <pc:sldMk cId="3758898691" sldId="264"/>
            <ac:picMk id="5" creationId="{1EB801C3-93C1-4937-9988-5EDDD312FCB7}"/>
          </ac:picMkLst>
        </pc:picChg>
        <pc:picChg chg="mod">
          <ac:chgData name="Laurens Van Damme" userId="cf9431caf3b2abcc" providerId="LiveId" clId="{7A5FF3F8-7A1D-4532-BB41-4281CB074E7D}" dt="2019-06-26T08:46:45.683" v="17" actId="1076"/>
          <ac:picMkLst>
            <pc:docMk/>
            <pc:sldMk cId="3758898691" sldId="264"/>
            <ac:picMk id="6" creationId="{8FC79BED-C74D-4473-AC9E-00249AA94E29}"/>
          </ac:picMkLst>
        </pc:picChg>
      </pc:sldChg>
      <pc:sldChg chg="addSp delSp modSp add">
        <pc:chgData name="Laurens Van Damme" userId="cf9431caf3b2abcc" providerId="LiveId" clId="{7A5FF3F8-7A1D-4532-BB41-4281CB074E7D}" dt="2019-06-26T08:40:01.315" v="2" actId="478"/>
        <pc:sldMkLst>
          <pc:docMk/>
          <pc:sldMk cId="1167192426" sldId="269"/>
        </pc:sldMkLst>
        <pc:spChg chg="add del mod">
          <ac:chgData name="Laurens Van Damme" userId="cf9431caf3b2abcc" providerId="LiveId" clId="{7A5FF3F8-7A1D-4532-BB41-4281CB074E7D}" dt="2019-06-26T08:40:01.315" v="2" actId="478"/>
          <ac:spMkLst>
            <pc:docMk/>
            <pc:sldMk cId="1167192426" sldId="269"/>
            <ac:spMk id="3" creationId="{4239A5ED-1B55-494B-91D9-B13B76C3C7B5}"/>
          </ac:spMkLst>
        </pc:spChg>
        <pc:picChg chg="add del">
          <ac:chgData name="Laurens Van Damme" userId="cf9431caf3b2abcc" providerId="LiveId" clId="{7A5FF3F8-7A1D-4532-BB41-4281CB074E7D}" dt="2019-06-26T08:40:01.315" v="2" actId="478"/>
          <ac:picMkLst>
            <pc:docMk/>
            <pc:sldMk cId="1167192426" sldId="269"/>
            <ac:picMk id="5" creationId="{C80D1A5D-AE0F-4993-85B8-648A3175EFAC}"/>
          </ac:picMkLst>
        </pc:picChg>
      </pc:sldChg>
      <pc:sldChg chg="add del">
        <pc:chgData name="Laurens Van Damme" userId="cf9431caf3b2abcc" providerId="LiveId" clId="{7A5FF3F8-7A1D-4532-BB41-4281CB074E7D}" dt="2019-06-26T08:45:49.408" v="9" actId="2696"/>
        <pc:sldMkLst>
          <pc:docMk/>
          <pc:sldMk cId="2385689157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3E9FA85-90B6-4228-889B-93A423A4253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F447862-ABDD-44B9-8653-FB0B70C42FF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04901538-CBDA-4C75-AA78-27FC72B70F6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D9D434A7-B029-493A-A299-0EF2BA79FFB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602349FE-7D68-4FDE-99D1-AD7193774D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endParaRPr lang="en-US" altLang="en-US"/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4233FA38-EE27-44D4-B59A-C383D5F111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fld id="{00E56FCF-7ADF-49ED-B7B4-16EFA1D8D97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AF82CD4-128D-45CE-903A-7BAD99171E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087304-1F63-4246-B287-5F40B2662C82}" type="slidenum">
              <a:rPr lang="en-US" altLang="en-US"/>
              <a:pPr/>
              <a:t>0</a:t>
            </a:fld>
            <a:endParaRPr lang="en-US" altLang="en-US"/>
          </a:p>
        </p:txBody>
      </p:sp>
      <p:sp>
        <p:nvSpPr>
          <p:cNvPr id="176130" name="Rectangle 2">
            <a:extLst>
              <a:ext uri="{FF2B5EF4-FFF2-40B4-BE49-F238E27FC236}">
                <a16:creationId xmlns:a16="http://schemas.microsoft.com/office/drawing/2014/main" id="{A6D295DA-F3EC-42EB-A2C9-388E2B2A43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75ADAB89-19F6-411F-B629-AFCFA56C7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982350F-2082-44B7-A5BB-0D574D2737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967B56-88D2-4C7E-AAC9-AE15FC6873A9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77154" name="Rectangle 2">
            <a:extLst>
              <a:ext uri="{FF2B5EF4-FFF2-40B4-BE49-F238E27FC236}">
                <a16:creationId xmlns:a16="http://schemas.microsoft.com/office/drawing/2014/main" id="{14E5E272-6510-4606-B5ED-0D93108D69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C808AF57-F99A-49C0-9C4F-307B1D77B4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56FCF-7ADF-49ED-B7B4-16EFA1D8D972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063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56FCF-7ADF-49ED-B7B4-16EFA1D8D972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3779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934C863-0619-4245-B3F1-6DB1F443A77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33413" y="1458913"/>
            <a:ext cx="7870825" cy="1524000"/>
          </a:xfrm>
        </p:spPr>
        <p:txBody>
          <a:bodyPr anchor="b"/>
          <a:lstStyle>
            <a:lvl1pPr algn="l">
              <a:defRPr sz="4500" b="1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5E2A1C4A-2A77-4BFC-8897-46BD5F14169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33413" y="3173413"/>
            <a:ext cx="7870825" cy="12700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7E002F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pic>
        <p:nvPicPr>
          <p:cNvPr id="18490" name="Picture 58" descr="logo_u">
            <a:extLst>
              <a:ext uri="{FF2B5EF4-FFF2-40B4-BE49-F238E27FC236}">
                <a16:creationId xmlns:a16="http://schemas.microsoft.com/office/drawing/2014/main" id="{72162DDC-E5AD-4FA4-97F5-5435AB797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506413"/>
            <a:ext cx="79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91" name="Picture 59" descr="golf">
            <a:extLst>
              <a:ext uri="{FF2B5EF4-FFF2-40B4-BE49-F238E27FC236}">
                <a16:creationId xmlns:a16="http://schemas.microsoft.com/office/drawing/2014/main" id="{B6909383-CD1D-43AB-B695-553D2E5AB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6286500"/>
            <a:ext cx="83153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92" name="Picture 60" descr="logo_ua">
            <a:extLst>
              <a:ext uri="{FF2B5EF4-FFF2-40B4-BE49-F238E27FC236}">
                <a16:creationId xmlns:a16="http://schemas.microsoft.com/office/drawing/2014/main" id="{5B5520C5-9221-45C5-9CC7-39520B910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219825"/>
            <a:ext cx="285115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3525-B328-4A93-BE47-65608193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5A57A-EECB-476B-9C23-C7F2C2BAB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53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D77F62-FEF1-49BD-9714-EADEF15FA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37325" y="1395413"/>
            <a:ext cx="1966913" cy="45704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1B4B5-9EFE-4CE2-B61F-2317EE316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33413" y="1395413"/>
            <a:ext cx="5751512" cy="45704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782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5470-9F14-4196-ACB7-CBFE89DF1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3" y="1395413"/>
            <a:ext cx="7870825" cy="63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75C7BA90-0C48-4EA9-9F7B-2641DD16287C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633413" y="2411413"/>
            <a:ext cx="7870825" cy="355441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80187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36D6-8F1D-4BF7-ADA6-E7F6E3E4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15E8B-A876-4AD6-8227-9AC5EE7AA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5225-A70D-41CD-9A9D-1C28B913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12303-82C7-4E07-8678-64B1C505C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365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5B32-E50A-4F08-9F1D-28BFBA628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19D06-7B6B-42A5-A447-BA3A6E494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413" y="2411413"/>
            <a:ext cx="3859212" cy="3554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5EDBB-D63C-4BCD-A02D-FAB3E77C9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2411413"/>
            <a:ext cx="3859213" cy="3554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245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7B53-8A63-4034-92AD-24C8BEC8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6F975-9355-4F4E-82E8-D16177185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54064-7147-4C6B-B0B1-AFED35095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85FCB-F577-4463-B834-8D597A708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74D6C-F724-40CA-8F9F-8E84FA4C9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724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0A0F-A562-4108-9BAC-2E4EFBEC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667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08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912F0-497F-4126-AE33-F907BFC2A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B7575-3F40-4717-B937-862C81E64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47113-806B-4712-8ECC-D3606BDEC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363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18FA-9653-4FCD-99DA-FD5C6EAE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1AC0F4-B111-40CC-B2A4-42FB9F51B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E8CFC-A074-4575-8733-AF82A9C41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312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1" name="Picture 77" descr="golf">
            <a:extLst>
              <a:ext uri="{FF2B5EF4-FFF2-40B4-BE49-F238E27FC236}">
                <a16:creationId xmlns:a16="http://schemas.microsoft.com/office/drawing/2014/main" id="{0C911C82-BA5F-406D-9479-A79812B46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6286500"/>
            <a:ext cx="83153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A4B0F6C8-C6E9-4EA9-A0DB-830BBF96A9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33413" y="1395413"/>
            <a:ext cx="7870825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E4719584-2531-4FDB-8197-05459AC800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33413" y="2411413"/>
            <a:ext cx="7870825" cy="355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98" name="Rectangle 74">
            <a:extLst>
              <a:ext uri="{FF2B5EF4-FFF2-40B4-BE49-F238E27FC236}">
                <a16:creationId xmlns:a16="http://schemas.microsoft.com/office/drawing/2014/main" id="{C33CBB4A-A263-4820-8983-ADB260BC8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0450" y="648335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099" name="Text Box 75">
            <a:extLst>
              <a:ext uri="{FF2B5EF4-FFF2-40B4-BE49-F238E27FC236}">
                <a16:creationId xmlns:a16="http://schemas.microsoft.com/office/drawing/2014/main" id="{F30CE5CE-7EAF-44F6-BF9C-DD86D3F35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6825" y="6372225"/>
            <a:ext cx="889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fld id="{55FDA1B6-EA0C-49D4-912A-1BDFC4158DFB}" type="slidenum">
              <a:rPr lang="en-US" altLang="en-US">
                <a:solidFill>
                  <a:schemeClr val="bg1"/>
                </a:solidFill>
                <a:latin typeface="Verdana" panose="020B0604030504040204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altLang="en-US"/>
          </a:p>
        </p:txBody>
      </p:sp>
      <p:pic>
        <p:nvPicPr>
          <p:cNvPr id="1100" name="Picture 76" descr="logo_u">
            <a:extLst>
              <a:ext uri="{FF2B5EF4-FFF2-40B4-BE49-F238E27FC236}">
                <a16:creationId xmlns:a16="http://schemas.microsoft.com/office/drawing/2014/main" id="{C50E0545-9510-4525-8DF5-2653AD5D2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506413"/>
            <a:ext cx="79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 descr="logo_ua">
            <a:extLst>
              <a:ext uri="{FF2B5EF4-FFF2-40B4-BE49-F238E27FC236}">
                <a16:creationId xmlns:a16="http://schemas.microsoft.com/office/drawing/2014/main" id="{35EBCE1C-6181-4096-A2FB-D92113BC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6219825"/>
            <a:ext cx="285115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500" kern="1200">
          <a:solidFill>
            <a:srgbClr val="003D6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500" kern="1200">
          <a:solidFill>
            <a:srgbClr val="003D6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-"/>
        <a:defRPr sz="2200" kern="1200">
          <a:solidFill>
            <a:srgbClr val="003D62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ern="1200">
          <a:solidFill>
            <a:srgbClr val="003D62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-"/>
        <a:defRPr sz="1600" kern="1200">
          <a:solidFill>
            <a:srgbClr val="003D62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 kern="1200">
          <a:solidFill>
            <a:srgbClr val="003D6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CC65E1DE-58A6-49AA-9C27-786336F9185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Striders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CA94BAD1-82B1-4672-BD90-BBC36F9CB34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Mathias Ooms, Stan Schepers, </a:t>
            </a:r>
            <a:br>
              <a:rPr lang="en-US" altLang="en-US" dirty="0"/>
            </a:br>
            <a:r>
              <a:rPr lang="en-US" altLang="en-US" dirty="0"/>
              <a:t>Andrei Bondarenko &amp; Laurens Van Damme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C700-C0AD-4D70-9E37-0E540E73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Size class for company staff</a:t>
            </a:r>
            <a:br>
              <a:rPr lang="en-US" alt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3C38A-D881-41BE-9FF0-84D3B6800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009" y="2438400"/>
            <a:ext cx="3305199" cy="619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B801C3-93C1-4937-9988-5EDDD312F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54" y="3637094"/>
            <a:ext cx="7429554" cy="6524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C79BED-C74D-4473-AC9E-00249AA94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568" y="4577358"/>
            <a:ext cx="3757640" cy="7381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680C40-4A1B-417C-BFC0-15302127D8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1909102"/>
            <a:ext cx="3624289" cy="127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98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CF09-B769-4E7E-A612-43341F34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Belgium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7145BA7-23D9-4746-BB7F-D8C4682C1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981200"/>
            <a:ext cx="5410200" cy="4057650"/>
          </a:xfrm>
        </p:spPr>
      </p:pic>
    </p:spTree>
    <p:extLst>
      <p:ext uri="{BB962C8B-B14F-4D97-AF65-F5344CB8AC3E}">
        <p14:creationId xmlns:p14="http://schemas.microsoft.com/office/powerpoint/2010/main" val="1338461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5E35-E756-43A2-9EA6-70848B81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Belgium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09FD8F-3665-4785-85AD-71BFCB091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59" y="2030413"/>
            <a:ext cx="6771132" cy="3935412"/>
          </a:xfrm>
        </p:spPr>
      </p:pic>
    </p:spTree>
    <p:extLst>
      <p:ext uri="{BB962C8B-B14F-4D97-AF65-F5344CB8AC3E}">
        <p14:creationId xmlns:p14="http://schemas.microsoft.com/office/powerpoint/2010/main" val="142967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141D-34E1-47C5-9581-C992E235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Visualizer</a:t>
            </a:r>
          </a:p>
        </p:txBody>
      </p:sp>
      <p:pic>
        <p:nvPicPr>
          <p:cNvPr id="1026" name="Picture 2" descr="Image result for demo">
            <a:extLst>
              <a:ext uri="{FF2B5EF4-FFF2-40B4-BE49-F238E27FC236}">
                <a16:creationId xmlns:a16="http://schemas.microsoft.com/office/drawing/2014/main" id="{6F5552D6-84D4-4005-AF17-82D4A2766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90600"/>
            <a:ext cx="46482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156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5E35-E756-43A2-9EA6-70848B81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2EE6-1CAD-4020-A284-3F6F459EA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features introduce more finetuning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Visualizer adds functional and interesting views on complex simulations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93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4B175FDF-5B5B-4D04-A541-50DB0BFD8A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E758E6FE-71F6-49FD-9F7C-D4C4F4A44D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Daycare &amp; Preschool</a:t>
            </a:r>
          </a:p>
          <a:p>
            <a:r>
              <a:rPr lang="en-US" altLang="en-US" dirty="0"/>
              <a:t>Data formats</a:t>
            </a:r>
          </a:p>
          <a:p>
            <a:r>
              <a:rPr lang="en-US" altLang="en-US" dirty="0"/>
              <a:t>Demographic Profile</a:t>
            </a:r>
          </a:p>
          <a:p>
            <a:r>
              <a:rPr lang="en-US" altLang="en-US" dirty="0"/>
              <a:t>Size class for company staff</a:t>
            </a:r>
          </a:p>
          <a:p>
            <a:r>
              <a:rPr lang="en-US" altLang="en-US" dirty="0"/>
              <a:t>Visualization</a:t>
            </a:r>
          </a:p>
          <a:p>
            <a:r>
              <a:rPr lang="en-US" altLang="en-US" dirty="0"/>
              <a:t>Simulation of Belgium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E127-F8D1-49CA-94AB-652E44E5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3" y="1395413"/>
            <a:ext cx="7870825" cy="635000"/>
          </a:xfrm>
        </p:spPr>
        <p:txBody>
          <a:bodyPr/>
          <a:lstStyle/>
          <a:p>
            <a:r>
              <a:rPr lang="en-US" altLang="en-US"/>
              <a:t>Daycare &amp; Preschool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E65347-BDB2-444D-8DF2-3E278959D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509" y="2971800"/>
            <a:ext cx="8006981" cy="93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E127-F8D1-49CA-94AB-652E44E5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3" y="1395413"/>
            <a:ext cx="7870825" cy="635000"/>
          </a:xfrm>
        </p:spPr>
        <p:txBody>
          <a:bodyPr/>
          <a:lstStyle/>
          <a:p>
            <a:r>
              <a:rPr lang="en-US" altLang="en-US"/>
              <a:t>Daycare &amp; Preschool</a:t>
            </a:r>
            <a:endParaRPr lang="en-US" dirty="0"/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80D1A5D-AE0F-4993-85B8-648A3175E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014" y="2030413"/>
            <a:ext cx="5371621" cy="4028716"/>
          </a:xfrm>
        </p:spPr>
      </p:pic>
    </p:spTree>
    <p:extLst>
      <p:ext uri="{BB962C8B-B14F-4D97-AF65-F5344CB8AC3E}">
        <p14:creationId xmlns:p14="http://schemas.microsoft.com/office/powerpoint/2010/main" val="116719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E127-F8D1-49CA-94AB-652E44E5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3" y="1395413"/>
            <a:ext cx="7870825" cy="635000"/>
          </a:xfrm>
        </p:spPr>
        <p:txBody>
          <a:bodyPr/>
          <a:lstStyle/>
          <a:p>
            <a:r>
              <a:rPr lang="en-US" altLang="en-US"/>
              <a:t>Daycare &amp; Preschool</a:t>
            </a:r>
            <a:endParaRPr lang="en-US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BDAC97-E8D3-4FC2-9C99-2DC4189D2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616" y="2030413"/>
            <a:ext cx="6276768" cy="4011612"/>
          </a:xfrm>
        </p:spPr>
      </p:pic>
    </p:spTree>
    <p:extLst>
      <p:ext uri="{BB962C8B-B14F-4D97-AF65-F5344CB8AC3E}">
        <p14:creationId xmlns:p14="http://schemas.microsoft.com/office/powerpoint/2010/main" val="289249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364D-D029-4E9E-BFE3-9FB41CAE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8304A-6CD0-4DB2-A436-E1F36A003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Households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03470-7EA3-4946-9D2D-630BE170B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125" y="3352800"/>
            <a:ext cx="6629400" cy="132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82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364D-D029-4E9E-BFE3-9FB41CAE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8304A-6CD0-4DB2-A436-E1F36A003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GeoGrid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56F45-9D85-4FE2-8763-0D0CFA397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84" y="3276600"/>
            <a:ext cx="7820082" cy="118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2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FBA5-D61A-4242-950B-B62FADD5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Demographic Profile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9D285-55AC-4F38-8860-46C9BA802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975" y="1752600"/>
            <a:ext cx="7870825" cy="3554412"/>
          </a:xfrm>
        </p:spPr>
        <p:txBody>
          <a:bodyPr/>
          <a:lstStyle/>
          <a:p>
            <a:r>
              <a:rPr lang="en-US" dirty="0"/>
              <a:t>Different Reference Households</a:t>
            </a:r>
          </a:p>
          <a:p>
            <a:pPr lvl="1"/>
            <a:r>
              <a:rPr lang="en-US" dirty="0"/>
              <a:t>For each Location</a:t>
            </a:r>
          </a:p>
          <a:p>
            <a:pPr lvl="1"/>
            <a:r>
              <a:rPr lang="en-US" dirty="0"/>
              <a:t>Doesn’t affect simulation on average</a:t>
            </a:r>
          </a:p>
          <a:p>
            <a:pPr lvl="1"/>
            <a:r>
              <a:rPr lang="en-US" dirty="0"/>
              <a:t>Generated from </a:t>
            </a:r>
            <a:r>
              <a:rPr lang="en-US" i="1" dirty="0"/>
              <a:t>household_flanders.xml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F52A59-4306-4CD8-9BDE-03777F0AF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476653"/>
            <a:ext cx="4648200" cy="27018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F02190F-D620-49C0-A285-C3897C0E043E}"/>
              </a:ext>
            </a:extLst>
          </p:cNvPr>
          <p:cNvSpPr/>
          <p:nvPr/>
        </p:nvSpPr>
        <p:spPr bwMode="auto">
          <a:xfrm>
            <a:off x="5867400" y="3810000"/>
            <a:ext cx="152400" cy="228600"/>
          </a:xfrm>
          <a:prstGeom prst="rect">
            <a:avLst/>
          </a:prstGeom>
          <a:solidFill>
            <a:srgbClr val="B0B8F8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899BC-B4C5-4ACA-B16B-F64E25F660C0}"/>
              </a:ext>
            </a:extLst>
          </p:cNvPr>
          <p:cNvSpPr/>
          <p:nvPr/>
        </p:nvSpPr>
        <p:spPr bwMode="auto">
          <a:xfrm>
            <a:off x="5867400" y="4245755"/>
            <a:ext cx="152400" cy="228600"/>
          </a:xfrm>
          <a:prstGeom prst="rect">
            <a:avLst/>
          </a:prstGeom>
          <a:solidFill>
            <a:srgbClr val="EEAEA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E47602-2D6B-489F-B3C3-EFDED95CD75D}"/>
              </a:ext>
            </a:extLst>
          </p:cNvPr>
          <p:cNvSpPr/>
          <p:nvPr/>
        </p:nvSpPr>
        <p:spPr bwMode="auto">
          <a:xfrm>
            <a:off x="5867400" y="4826137"/>
            <a:ext cx="152400" cy="228600"/>
          </a:xfrm>
          <a:prstGeom prst="rect">
            <a:avLst/>
          </a:prstGeom>
          <a:solidFill>
            <a:srgbClr val="ADE3CC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20D438-69B4-4EC4-879F-93AC5D07D909}"/>
              </a:ext>
            </a:extLst>
          </p:cNvPr>
          <p:cNvSpPr txBox="1"/>
          <p:nvPr/>
        </p:nvSpPr>
        <p:spPr>
          <a:xfrm>
            <a:off x="6186576" y="3720564"/>
            <a:ext cx="2789238" cy="31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3D62"/>
                </a:solidFill>
                <a:latin typeface="+mn-lt"/>
              </a:rPr>
              <a:t>1 Reference Households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B31775-209E-45A4-8128-AA9073219892}"/>
              </a:ext>
            </a:extLst>
          </p:cNvPr>
          <p:cNvSpPr txBox="1"/>
          <p:nvPr/>
        </p:nvSpPr>
        <p:spPr>
          <a:xfrm>
            <a:off x="6186576" y="4088185"/>
            <a:ext cx="2882662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3D62"/>
                </a:solidFill>
                <a:latin typeface="+mn-lt"/>
              </a:rPr>
              <a:t>Multiple Reference Households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3670FB-8781-41D6-83B8-CFEA98018F35}"/>
              </a:ext>
            </a:extLst>
          </p:cNvPr>
          <p:cNvSpPr txBox="1"/>
          <p:nvPr/>
        </p:nvSpPr>
        <p:spPr>
          <a:xfrm>
            <a:off x="6139864" y="4693146"/>
            <a:ext cx="28826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3D62"/>
                </a:solidFill>
                <a:latin typeface="+mn-lt"/>
              </a:rPr>
              <a:t>Multiple Reference Households + Generation Schools ~ Y/O fraction </a:t>
            </a:r>
          </a:p>
        </p:txBody>
      </p:sp>
    </p:spTree>
    <p:extLst>
      <p:ext uri="{BB962C8B-B14F-4D97-AF65-F5344CB8AC3E}">
        <p14:creationId xmlns:p14="http://schemas.microsoft.com/office/powerpoint/2010/main" val="109666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FBA5-D61A-4242-950B-B62FADD5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Demographic Profile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9D285-55AC-4F38-8860-46C9BA802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3" y="2209800"/>
            <a:ext cx="7870825" cy="3554412"/>
          </a:xfrm>
        </p:spPr>
        <p:txBody>
          <a:bodyPr/>
          <a:lstStyle/>
          <a:p>
            <a:r>
              <a:rPr lang="en-US" dirty="0"/>
              <a:t>Schools ~ Y/O Fraction</a:t>
            </a:r>
          </a:p>
          <a:p>
            <a:pPr lvl="1"/>
            <a:r>
              <a:rPr lang="en-US" dirty="0"/>
              <a:t># daycares, preschools, k12 schools remain same</a:t>
            </a:r>
          </a:p>
          <a:p>
            <a:pPr lvl="1"/>
            <a:r>
              <a:rPr lang="en-US" dirty="0"/>
              <a:t>Likelihood generation in location increases with Y/O fraction of location</a:t>
            </a:r>
          </a:p>
        </p:txBody>
      </p:sp>
    </p:spTree>
    <p:extLst>
      <p:ext uri="{BB962C8B-B14F-4D97-AF65-F5344CB8AC3E}">
        <p14:creationId xmlns:p14="http://schemas.microsoft.com/office/powerpoint/2010/main" val="1743078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3D62"/>
      </a:dk2>
      <a:lt2>
        <a:srgbClr val="DDDDDD"/>
      </a:lt2>
      <a:accent1>
        <a:srgbClr val="B6C4D8"/>
      </a:accent1>
      <a:accent2>
        <a:srgbClr val="003D62"/>
      </a:accent2>
      <a:accent3>
        <a:srgbClr val="FFFFFF"/>
      </a:accent3>
      <a:accent4>
        <a:srgbClr val="000000"/>
      </a:accent4>
      <a:accent5>
        <a:srgbClr val="D7DEE9"/>
      </a:accent5>
      <a:accent6>
        <a:srgbClr val="003658"/>
      </a:accent6>
      <a:hlink>
        <a:srgbClr val="7E002F"/>
      </a:hlink>
      <a:folHlink>
        <a:srgbClr val="D9BDBD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D62"/>
        </a:dk1>
        <a:lt1>
          <a:srgbClr val="FFFFFF"/>
        </a:lt1>
        <a:dk2>
          <a:srgbClr val="003D62"/>
        </a:dk2>
        <a:lt2>
          <a:srgbClr val="DDDDDD"/>
        </a:lt2>
        <a:accent1>
          <a:srgbClr val="B6C4D8"/>
        </a:accent1>
        <a:accent2>
          <a:srgbClr val="003D62"/>
        </a:accent2>
        <a:accent3>
          <a:srgbClr val="FFFFFF"/>
        </a:accent3>
        <a:accent4>
          <a:srgbClr val="003353"/>
        </a:accent4>
        <a:accent5>
          <a:srgbClr val="D7DEE9"/>
        </a:accent5>
        <a:accent6>
          <a:srgbClr val="003658"/>
        </a:accent6>
        <a:hlink>
          <a:srgbClr val="7E002F"/>
        </a:hlink>
        <a:folHlink>
          <a:srgbClr val="D9BDB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ppt_licht-1</Template>
  <TotalTime>165</TotalTime>
  <Words>136</Words>
  <Application>Microsoft Office PowerPoint</Application>
  <PresentationFormat>On-screen Show (4:3)</PresentationFormat>
  <Paragraphs>41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Narrow</vt:lpstr>
      <vt:lpstr>Times New Roman</vt:lpstr>
      <vt:lpstr>Verdana</vt:lpstr>
      <vt:lpstr>Office Theme</vt:lpstr>
      <vt:lpstr>Striders</vt:lpstr>
      <vt:lpstr>Overview</vt:lpstr>
      <vt:lpstr>Daycare &amp; Preschool</vt:lpstr>
      <vt:lpstr>Daycare &amp; Preschool</vt:lpstr>
      <vt:lpstr>Daycare &amp; Preschool</vt:lpstr>
      <vt:lpstr>Data formats </vt:lpstr>
      <vt:lpstr>Data formats </vt:lpstr>
      <vt:lpstr>Demographic Profile </vt:lpstr>
      <vt:lpstr>Demographic Profile </vt:lpstr>
      <vt:lpstr>Size class for company staff </vt:lpstr>
      <vt:lpstr>Simulation of Belgium</vt:lpstr>
      <vt:lpstr>Simulation of Belgium</vt:lpstr>
      <vt:lpstr>Visualizer</vt:lpstr>
      <vt:lpstr>Conclusion</vt:lpstr>
    </vt:vector>
  </TitlesOfParts>
  <Company>Kandesign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Striders</dc:title>
  <dc:subject>none</dc:subject>
  <dc:creator>Laurens Van Damme</dc:creator>
  <cp:lastModifiedBy>Laurens Van Damme</cp:lastModifiedBy>
  <cp:revision>13</cp:revision>
  <cp:lastPrinted>2002-08-19T07:41:52Z</cp:lastPrinted>
  <dcterms:created xsi:type="dcterms:W3CDTF">2019-06-25T11:32:17Z</dcterms:created>
  <dcterms:modified xsi:type="dcterms:W3CDTF">2019-06-26T08:46:59Z</dcterms:modified>
</cp:coreProperties>
</file>