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394" r:id="rId3"/>
    <p:sldId id="438" r:id="rId4"/>
    <p:sldId id="443" r:id="rId5"/>
    <p:sldId id="444" r:id="rId6"/>
    <p:sldId id="445" r:id="rId7"/>
    <p:sldId id="447" r:id="rId8"/>
    <p:sldId id="448" r:id="rId9"/>
    <p:sldId id="449" r:id="rId10"/>
    <p:sldId id="450" r:id="rId11"/>
    <p:sldId id="352" r:id="rId12"/>
    <p:sldId id="393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7DD93"/>
    <a:srgbClr val="BAF08E"/>
    <a:srgbClr val="D2ECB6"/>
    <a:srgbClr val="E1F2CE"/>
    <a:srgbClr val="FFFF8B"/>
    <a:srgbClr val="FFFFAB"/>
    <a:srgbClr val="FFFFCC"/>
    <a:srgbClr val="FFAA60"/>
    <a:srgbClr val="0051A2"/>
    <a:srgbClr val="003A74"/>
  </p:clrMru>
  <p:extLst>
    <p:ext uri="{E76CE94A-603C-4142-B9EB-6D1370010A27}">
      <p14:discardImageEditData xmlns="" xmlns:p14="http://schemas.microsoft.com/office/powerpoint/2010/main" val="1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4" autoAdjust="0"/>
    <p:restoredTop sz="94595" autoAdjust="0"/>
  </p:normalViewPr>
  <p:slideViewPr>
    <p:cSldViewPr>
      <p:cViewPr varScale="1">
        <p:scale>
          <a:sx n="86" d="100"/>
          <a:sy n="86" d="100"/>
        </p:scale>
        <p:origin x="-660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=""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5576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8412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softuni.bg/users/profile/sho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18" Type="http://schemas.openxmlformats.org/officeDocument/2006/relationships/hyperlink" Target="http://www.infragistics.com/" TargetMode="External"/><Relationship Id="rId3" Type="http://schemas.openxmlformats.org/officeDocument/2006/relationships/hyperlink" Target="http://xs-software.com/" TargetMode="External"/><Relationship Id="rId21" Type="http://schemas.openxmlformats.org/officeDocument/2006/relationships/image" Target="../media/image27.png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22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milestonesys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hyperlink" Target="http://www.superhosting.bg/" TargetMode="External"/><Relationship Id="rId5" Type="http://schemas.openxmlformats.org/officeDocument/2006/relationships/hyperlink" Target="http://komfo.com/" TargetMode="External"/><Relationship Id="rId15" Type="http://schemas.openxmlformats.org/officeDocument/2006/relationships/hyperlink" Target="https://softuni.bg/courses/advanced-csharp" TargetMode="External"/><Relationship Id="rId10" Type="http://schemas.openxmlformats.org/officeDocument/2006/relationships/image" Target="../media/image21.png"/><Relationship Id="rId19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98812" y="838200"/>
            <a:ext cx="8144341" cy="11715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Fundamentals Level @ </a:t>
            </a:r>
            <a:r>
              <a:rPr lang="en-US" noProof="1" smtClean="0"/>
              <a:t>SoftUni</a:t>
            </a:r>
            <a:endParaRPr lang="en-US" noProof="1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98812" y="2041499"/>
            <a:ext cx="8144341" cy="854101"/>
          </a:xfrm>
        </p:spPr>
        <p:txBody>
          <a:bodyPr>
            <a:normAutofit/>
          </a:bodyPr>
          <a:lstStyle/>
          <a:p>
            <a:r>
              <a:rPr lang="en-US" dirty="0" smtClean="0"/>
              <a:t>Welcome to Software University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76299"/>
            <a:ext cx="3187613" cy="525135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46198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1325"/>
            <a:ext cx="3187613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18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2" y="3323111"/>
            <a:ext cx="2362192" cy="25923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093" y="3352801"/>
            <a:ext cx="4198719" cy="2514600"/>
          </a:xfrm>
          <a:prstGeom prst="rect">
            <a:avLst/>
          </a:prstGeom>
          <a:ln>
            <a:solidFill>
              <a:schemeClr val="tx1">
                <a:lumMod val="50000"/>
                <a:alpha val="70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Fundamentals </a:t>
            </a:r>
            <a:r>
              <a:rPr lang="en-US" sz="2000" dirty="0">
                <a:hlinkClick r:id="rId4"/>
              </a:rPr>
              <a:t>of Computer Programming with C</a:t>
            </a:r>
            <a:r>
              <a:rPr lang="en-US" sz="2000" dirty="0" smtClean="0">
                <a:hlinkClick r:id="rId4"/>
              </a:rPr>
              <a:t>#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SoftUni: Levels, Modules, Schedule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812" y="1191064"/>
            <a:ext cx="9677400" cy="6274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Programming Basics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21676" y="1206119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 months</a:t>
            </a:r>
            <a:endParaRPr 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531812" y="2184746"/>
            <a:ext cx="9677400" cy="1535666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Programming Fundamentals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48223" y="2699749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6</a:t>
            </a:r>
            <a:r>
              <a:rPr lang="en-US" sz="2600" dirty="0" smtClean="0"/>
              <a:t> months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8222690" y="2845188"/>
            <a:ext cx="1864288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Teamwork and Personal Skills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2476" y="2845188"/>
            <a:ext cx="2353188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Object-Oriented Programming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4944" y="2845188"/>
            <a:ext cx="2009200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High-Quality Code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07492" y="2845188"/>
            <a:ext cx="1207032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Basics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008" y="2845188"/>
            <a:ext cx="1591188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C#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4086663"/>
            <a:ext cx="4517571" cy="24102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800"/>
            </a:lvl1pPr>
          </a:lstStyle>
          <a:p>
            <a:r>
              <a:rPr lang="en-US" dirty="0"/>
              <a:t>Web Front-End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50230" y="5049128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6</a:t>
            </a:r>
            <a:r>
              <a:rPr lang="en-US" sz="2600" dirty="0" smtClean="0"/>
              <a:t> months</a:t>
            </a:r>
            <a:endParaRPr lang="en-US" sz="2600" dirty="0"/>
          </a:p>
        </p:txBody>
      </p:sp>
      <p:sp>
        <p:nvSpPr>
          <p:cNvPr id="16" name="TextBox 15"/>
          <p:cNvSpPr txBox="1"/>
          <p:nvPr/>
        </p:nvSpPr>
        <p:spPr>
          <a:xfrm>
            <a:off x="3133659" y="5610357"/>
            <a:ext cx="1799808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Frameworks</a:t>
            </a:r>
            <a:endParaRPr lang="bg-BG" dirty="0"/>
          </a:p>
        </p:txBody>
      </p:sp>
      <p:sp>
        <p:nvSpPr>
          <p:cNvPr id="17" name="TextBox 16"/>
          <p:cNvSpPr txBox="1"/>
          <p:nvPr/>
        </p:nvSpPr>
        <p:spPr>
          <a:xfrm>
            <a:off x="2307979" y="4747105"/>
            <a:ext cx="125307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Basics</a:t>
            </a:r>
            <a:endParaRPr lang="bg-BG" dirty="0"/>
          </a:p>
        </p:txBody>
      </p:sp>
      <p:sp>
        <p:nvSpPr>
          <p:cNvPr id="18" name="TextBox 17"/>
          <p:cNvSpPr txBox="1"/>
          <p:nvPr/>
        </p:nvSpPr>
        <p:spPr>
          <a:xfrm>
            <a:off x="3679455" y="4747105"/>
            <a:ext cx="125401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Advanced JavaScript</a:t>
            </a:r>
            <a:endParaRPr lang="bg-BG" dirty="0"/>
          </a:p>
        </p:txBody>
      </p:sp>
      <p:sp>
        <p:nvSpPr>
          <p:cNvPr id="19" name="TextBox 18"/>
          <p:cNvSpPr txBox="1"/>
          <p:nvPr/>
        </p:nvSpPr>
        <p:spPr>
          <a:xfrm>
            <a:off x="636980" y="5610357"/>
            <a:ext cx="2364207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Applications</a:t>
            </a:r>
            <a:endParaRPr lang="bg-BG" dirty="0"/>
          </a:p>
        </p:txBody>
      </p:sp>
      <p:sp>
        <p:nvSpPr>
          <p:cNvPr id="20" name="TextBox 19"/>
          <p:cNvSpPr txBox="1"/>
          <p:nvPr/>
        </p:nvSpPr>
        <p:spPr>
          <a:xfrm>
            <a:off x="636980" y="4747105"/>
            <a:ext cx="1568835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HTML + CSS + WordPress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3653" y="4086663"/>
            <a:ext cx="4755559" cy="24102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800"/>
            </a:lvl1pPr>
          </a:lstStyle>
          <a:p>
            <a:r>
              <a:rPr lang="en-US" dirty="0"/>
              <a:t>Back-End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7529" y="5624425"/>
            <a:ext cx="2599449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ASP.NET MVC Web Development</a:t>
            </a:r>
            <a:endParaRPr lang="bg-BG" dirty="0"/>
          </a:p>
        </p:txBody>
      </p:sp>
      <p:sp>
        <p:nvSpPr>
          <p:cNvPr id="23" name="TextBox 22"/>
          <p:cNvSpPr txBox="1"/>
          <p:nvPr/>
        </p:nvSpPr>
        <p:spPr>
          <a:xfrm>
            <a:off x="6904892" y="4789309"/>
            <a:ext cx="147529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Database Applications</a:t>
            </a:r>
            <a:endParaRPr lang="bg-BG" dirty="0"/>
          </a:p>
        </p:txBody>
      </p:sp>
      <p:sp>
        <p:nvSpPr>
          <p:cNvPr id="24" name="TextBox 23"/>
          <p:cNvSpPr txBox="1"/>
          <p:nvPr/>
        </p:nvSpPr>
        <p:spPr>
          <a:xfrm>
            <a:off x="8456612" y="4789309"/>
            <a:ext cx="163036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Web Services and Cloud</a:t>
            </a:r>
            <a:endParaRPr lang="bg-BG" dirty="0"/>
          </a:p>
        </p:txBody>
      </p:sp>
      <p:sp>
        <p:nvSpPr>
          <p:cNvPr id="25" name="TextBox 24"/>
          <p:cNvSpPr txBox="1"/>
          <p:nvPr/>
        </p:nvSpPr>
        <p:spPr>
          <a:xfrm>
            <a:off x="5561013" y="5624425"/>
            <a:ext cx="1840602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PHP Web Development</a:t>
            </a:r>
            <a:endParaRPr lang="bg-BG" dirty="0"/>
          </a:p>
        </p:txBody>
      </p:sp>
      <p:sp>
        <p:nvSpPr>
          <p:cNvPr id="26" name="TextBox 25"/>
          <p:cNvSpPr txBox="1"/>
          <p:nvPr/>
        </p:nvSpPr>
        <p:spPr>
          <a:xfrm>
            <a:off x="5561012" y="4789309"/>
            <a:ext cx="1263850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Databases</a:t>
            </a:r>
          </a:p>
        </p:txBody>
      </p:sp>
      <p:cxnSp>
        <p:nvCxnSpPr>
          <p:cNvPr id="28" name="Straight Arrow Connector 27"/>
          <p:cNvCxnSpPr>
            <a:stCxn id="5" idx="2"/>
            <a:endCxn id="7" idx="0"/>
          </p:cNvCxnSpPr>
          <p:nvPr/>
        </p:nvCxnSpPr>
        <p:spPr>
          <a:xfrm>
            <a:off x="5370512" y="1818495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83816" y="3720412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827084" y="3720412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851680" y="1256079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47850" y="2266270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51680" y="4157004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04924" y="4157246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000324" y="5181600"/>
            <a:ext cx="4525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049383" y="5416029"/>
            <a:ext cx="4042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988329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Onsite students at SoftUni should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check-in</a:t>
            </a:r>
            <a:r>
              <a:rPr lang="en-US" dirty="0" smtClean="0"/>
              <a:t> when they come</a:t>
            </a:r>
          </a:p>
          <a:p>
            <a:pPr lvl="1"/>
            <a:r>
              <a:rPr lang="en-US" dirty="0" smtClean="0"/>
              <a:t>We use standard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125 KHz RFID chips / cards</a:t>
            </a:r>
          </a:p>
          <a:p>
            <a:pPr lvl="1"/>
            <a:r>
              <a:rPr lang="en-US" dirty="0" smtClean="0"/>
              <a:t>Check-in device (reader) is available at the SoftUni reception</a:t>
            </a:r>
          </a:p>
          <a:p>
            <a:pPr lvl="1"/>
            <a:r>
              <a:rPr lang="en-US" dirty="0" smtClean="0"/>
              <a:t>Use your own chip / card or take a chip from SoftUni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Check-In @ SoftUni</a:t>
            </a:r>
            <a:endParaRPr lang="en-US" dirty="0"/>
          </a:p>
        </p:txBody>
      </p:sp>
      <p:pic>
        <p:nvPicPr>
          <p:cNvPr id="1026" name="Picture 2" descr="http://www.robotshop.com/media/catalog/product/cache/1/image/515x515/9df78eab33525d08d6e5fb8d27136e95/p/a/parallax-125khz-rfid-tag-key-fo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82" y="4114800"/>
            <a:ext cx="2234794" cy="2234795"/>
          </a:xfrm>
          <a:prstGeom prst="roundRect">
            <a:avLst>
              <a:gd name="adj" fmla="val 1559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smart-rfid-tag.com/photo/pl449813-long_range_125khz_13_56mhz_lf_hf_smart_rfid_tags_key_fobs_for_people_identificatio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99740" y="4114800"/>
            <a:ext cx="5372100" cy="2234795"/>
          </a:xfrm>
          <a:prstGeom prst="roundRect">
            <a:avLst>
              <a:gd name="adj" fmla="val 1559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img2.everychina.com/img/87/4c/462e803fe38750442d12ab015547-250x250c1-4df8/rfid_proximity_125khz_rfid_card_rfid_em4100_card_rfid_smart_em_card_tk4100_card_4100_card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1740" y="4120661"/>
            <a:ext cx="2634194" cy="2228933"/>
          </a:xfrm>
          <a:prstGeom prst="roundRect">
            <a:avLst>
              <a:gd name="adj" fmla="val 1559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379305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Students can either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Take RFID chip from SoftUni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Or use their own chip / card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Register your chip number in </a:t>
            </a:r>
            <a:r>
              <a:rPr lang="en-US" dirty="0"/>
              <a:t>your </a:t>
            </a:r>
            <a:r>
              <a:rPr lang="en-US" dirty="0" smtClean="0"/>
              <a:t>SoftUni profile: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softuni.bg/users/profile/show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Check-in at the reception every time</a:t>
            </a:r>
            <a:br>
              <a:rPr lang="en-US" dirty="0" smtClean="0"/>
            </a:br>
            <a:r>
              <a:rPr lang="en-US" dirty="0" smtClean="0"/>
              <a:t>when you come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See your last visits in your profile: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softuni.bg/users/profile/show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RFID Chip</a:t>
            </a:r>
            <a:endParaRPr lang="en-US" dirty="0"/>
          </a:p>
        </p:txBody>
      </p:sp>
      <p:pic>
        <p:nvPicPr>
          <p:cNvPr id="11" name="Picture 2" descr="http://www.robotshop.com/media/catalog/product/cache/1/image/515x515/9df78eab33525d08d6e5fb8d27136e95/p/a/parallax-125khz-rfid-tag-key-fo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762000"/>
            <a:ext cx="2082394" cy="2082395"/>
          </a:xfrm>
          <a:prstGeom prst="roundRect">
            <a:avLst>
              <a:gd name="adj" fmla="val 1559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stronglink-rfid.com/image/readers/sl102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86" y="3983074"/>
            <a:ext cx="2265326" cy="2265326"/>
          </a:xfrm>
          <a:prstGeom prst="roundRect">
            <a:avLst>
              <a:gd name="adj" fmla="val 1559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60326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Your Chip – Step 1</a:t>
            </a:r>
            <a:endParaRPr lang="en-US" dirty="0"/>
          </a:p>
        </p:txBody>
      </p:sp>
      <p:pic>
        <p:nvPicPr>
          <p:cNvPr id="1026" name="Picture 2" descr="E:\Skype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612" y="1219200"/>
            <a:ext cx="9793288" cy="4237037"/>
          </a:xfrm>
          <a:prstGeom prst="rect">
            <a:avLst/>
          </a:prstGeom>
          <a:noFill/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9142412" y="2667000"/>
            <a:ext cx="2727995" cy="925376"/>
          </a:xfrm>
          <a:prstGeom prst="wedgeRoundRectCallout">
            <a:avLst>
              <a:gd name="adj1" fmla="val -52886"/>
              <a:gd name="adj2" fmla="val 1383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 smtClean="0">
                <a:solidFill>
                  <a:srgbClr val="FFFFFF"/>
                </a:solidFill>
              </a:rPr>
              <a:t>Enter the chip number in this box</a:t>
            </a:r>
            <a:endParaRPr lang="en-US" noProof="1">
              <a:solidFill>
                <a:srgbClr val="FFFFFF"/>
              </a:solidFill>
            </a:endParaRPr>
          </a:p>
        </p:txBody>
      </p:sp>
      <p:pic>
        <p:nvPicPr>
          <p:cNvPr id="1027" name="Picture 3" descr="C:\Users\Edu\Pictures\blabl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0412" y="3200400"/>
            <a:ext cx="1785937" cy="2084387"/>
          </a:xfrm>
          <a:prstGeom prst="rect">
            <a:avLst/>
          </a:prstGeom>
          <a:noFill/>
        </p:spPr>
      </p:pic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3960812" y="5486400"/>
            <a:ext cx="1981200" cy="925376"/>
          </a:xfrm>
          <a:prstGeom prst="wedgeRoundRectCallout">
            <a:avLst>
              <a:gd name="adj1" fmla="val 19268"/>
              <a:gd name="adj2" fmla="val -1184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 smtClean="0">
                <a:solidFill>
                  <a:srgbClr val="FFFFFF"/>
                </a:solidFill>
              </a:rPr>
              <a:t>This is your chip number</a:t>
            </a:r>
            <a:endParaRPr lang="en-US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46471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SzPct val="120000"/>
            </a:pPr>
            <a:r>
              <a:rPr lang="en-US" dirty="0" smtClean="0"/>
              <a:t>View your latest attendances</a:t>
            </a:r>
          </a:p>
          <a:p>
            <a:pPr lvl="1">
              <a:buClr>
                <a:schemeClr val="tx2">
                  <a:lumMod val="75000"/>
                </a:schemeClr>
              </a:buClr>
              <a:buSzPct val="100000"/>
            </a:pPr>
            <a:r>
              <a:rPr lang="en-US" dirty="0" smtClean="0"/>
              <a:t>go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softuni.bg/users/profile/show</a:t>
            </a:r>
          </a:p>
          <a:p>
            <a:pPr lvl="1">
              <a:buClr>
                <a:schemeClr val="tx2">
                  <a:lumMod val="75000"/>
                </a:schemeClr>
              </a:buClr>
              <a:buSzPct val="100000"/>
            </a:pPr>
            <a:r>
              <a:rPr lang="en-US" dirty="0" smtClean="0"/>
              <a:t>or just navigate to your profile</a:t>
            </a:r>
          </a:p>
          <a:p>
            <a:pPr>
              <a:buClr>
                <a:schemeClr val="accent1">
                  <a:lumMod val="75000"/>
                </a:schemeClr>
              </a:buClr>
              <a:buSzPct val="150000"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Your Chip – Step 2</a:t>
            </a:r>
            <a:endParaRPr lang="en-US" dirty="0"/>
          </a:p>
        </p:txBody>
      </p:sp>
      <p:pic>
        <p:nvPicPr>
          <p:cNvPr id="3" name="Picture 2" descr="C:\Users\Edu\Pictures\prisystviq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812" y="3352800"/>
            <a:ext cx="7600950" cy="2876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950109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SoftUni has partnerships, to provide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free educational licenses </a:t>
            </a:r>
            <a:r>
              <a:rPr lang="en-US" dirty="0" smtClean="0"/>
              <a:t>to all its students (after level "Fundamentals")</a:t>
            </a:r>
          </a:p>
          <a:p>
            <a:r>
              <a:rPr lang="en-US" dirty="0" smtClean="0"/>
              <a:t>From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JetBrains</a:t>
            </a:r>
          </a:p>
          <a:p>
            <a:pPr lvl="1"/>
            <a:r>
              <a:rPr lang="en-US" noProof="1" smtClean="0"/>
              <a:t>ReSharper</a:t>
            </a:r>
            <a:r>
              <a:rPr lang="en-US" dirty="0" smtClean="0"/>
              <a:t> – powerful add-on for Visual Studio for C# developers</a:t>
            </a:r>
          </a:p>
          <a:p>
            <a:pPr lvl="1"/>
            <a:r>
              <a:rPr lang="en-US" noProof="1" smtClean="0"/>
              <a:t>WebStorm</a:t>
            </a:r>
            <a:r>
              <a:rPr lang="en-US" dirty="0" smtClean="0"/>
              <a:t> – powerful IDE for JavaScript developers</a:t>
            </a:r>
          </a:p>
          <a:p>
            <a:pPr lvl="1"/>
            <a:r>
              <a:rPr lang="en-US" noProof="1" smtClean="0"/>
              <a:t>PhpStorm</a:t>
            </a:r>
            <a:r>
              <a:rPr lang="en-US" dirty="0" smtClean="0"/>
              <a:t> – powerful IDE for PHP developers</a:t>
            </a:r>
          </a:p>
          <a:p>
            <a:r>
              <a:rPr lang="en-US" dirty="0" smtClean="0"/>
              <a:t>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SuperHosting.bg</a:t>
            </a:r>
          </a:p>
          <a:p>
            <a:pPr lvl="1"/>
            <a:r>
              <a:rPr lang="en-US" dirty="0" smtClean="0"/>
              <a:t>Free hosting for your site / blog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Licenses from Our Partners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49034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Microsoft</a:t>
            </a:r>
          </a:p>
          <a:p>
            <a:pPr lvl="1"/>
            <a:r>
              <a:rPr lang="en-US" dirty="0" smtClean="0"/>
              <a:t>Free access to Windows Azure cloud</a:t>
            </a:r>
          </a:p>
          <a:p>
            <a:r>
              <a:rPr lang="en-US" dirty="0" smtClean="0"/>
              <a:t>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Laptop.bg</a:t>
            </a:r>
          </a:p>
          <a:p>
            <a:pPr lvl="1"/>
            <a:r>
              <a:rPr lang="en-US" dirty="0" smtClean="0"/>
              <a:t>5% discount for laptops and tablets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Licenses from Our Partners (2)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95159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27612" y="1425146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89212" y="1425146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Fundametal Level @ SoftUni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15"/>
              </a:rPr>
              <a:t>https://</a:t>
            </a:r>
            <a:r>
              <a:rPr lang="en-US" dirty="0" smtClean="0">
                <a:hlinkClick r:id="rId15"/>
              </a:rPr>
              <a:t>softuni.bg/courses/advanced-csharp</a:t>
            </a:r>
            <a:endParaRPr lang="en-US" dirty="0"/>
          </a:p>
        </p:txBody>
      </p:sp>
      <p:pic>
        <p:nvPicPr>
          <p:cNvPr id="14" name="Picture 13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42212" y="1426609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15" name="Picture 14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923212" y="2667000"/>
            <a:ext cx="3639755" cy="759181"/>
          </a:xfrm>
          <a:prstGeom prst="roundRect">
            <a:avLst>
              <a:gd name="adj" fmla="val 3159"/>
            </a:avLst>
          </a:prstGeom>
        </p:spPr>
      </p:pic>
      <p:pic>
        <p:nvPicPr>
          <p:cNvPr id="16" name="Picture 15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209212" y="3810000"/>
            <a:ext cx="1244737" cy="1144152"/>
          </a:xfrm>
          <a:prstGeom prst="roundRect">
            <a:avLst>
              <a:gd name="adj" fmla="val 2684"/>
            </a:avLst>
          </a:prstGeom>
        </p:spPr>
      </p:pic>
    </p:spTree>
    <p:extLst>
      <p:ext uri="{BB962C8B-B14F-4D97-AF65-F5344CB8AC3E}">
        <p14:creationId xmlns="" xmlns:p14="http://schemas.microsoft.com/office/powerpoint/2010/main" val="19208027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416</Words>
  <Application>Microsoft Office PowerPoint</Application>
  <PresentationFormat>Custom</PresentationFormat>
  <Paragraphs>101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SoftUni 16x9</vt:lpstr>
      <vt:lpstr>Fundamentals Level @ SoftUni</vt:lpstr>
      <vt:lpstr>SoftUni: Levels, Modules, Schedule</vt:lpstr>
      <vt:lpstr>Check-In @ SoftUni</vt:lpstr>
      <vt:lpstr>Your RFID Chip</vt:lpstr>
      <vt:lpstr>Registering Your Chip – Step 1</vt:lpstr>
      <vt:lpstr>Registering Your Chip – Step 2</vt:lpstr>
      <vt:lpstr>Free Licenses from Our Partners</vt:lpstr>
      <vt:lpstr>Free Licenses from Our Partners (2)</vt:lpstr>
      <vt:lpstr>Fundametal Level @ SoftUni</vt:lpstr>
      <vt:lpstr>License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 (SoftUni)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2015-09-14T11:39:54Z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