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73" r:id="rId2"/>
    <p:sldId id="312" r:id="rId3"/>
    <p:sldId id="289" r:id="rId4"/>
    <p:sldId id="314" r:id="rId5"/>
    <p:sldId id="328" r:id="rId6"/>
    <p:sldId id="317" r:id="rId7"/>
    <p:sldId id="315" r:id="rId8"/>
    <p:sldId id="293" r:id="rId9"/>
    <p:sldId id="320" r:id="rId10"/>
    <p:sldId id="322" r:id="rId11"/>
    <p:sldId id="321" r:id="rId12"/>
    <p:sldId id="313" r:id="rId13"/>
    <p:sldId id="323" r:id="rId14"/>
    <p:sldId id="316" r:id="rId15"/>
    <p:sldId id="299" r:id="rId16"/>
    <p:sldId id="327" r:id="rId17"/>
    <p:sldId id="304" r:id="rId18"/>
    <p:sldId id="306" r:id="rId19"/>
    <p:sldId id="308" r:id="rId20"/>
    <p:sldId id="324" r:id="rId21"/>
    <p:sldId id="310" r:id="rId22"/>
    <p:sldId id="309" r:id="rId23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657">
          <p15:clr>
            <a:srgbClr val="A4A3A4"/>
          </p15:clr>
        </p15:guide>
        <p15:guide id="4" pos="51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" initials="j" lastIdx="3" clrIdx="0">
    <p:extLst>
      <p:ext uri="{19B8F6BF-5375-455C-9EA6-DF929625EA0E}">
        <p15:presenceInfo xmlns:p15="http://schemas.microsoft.com/office/powerpoint/2012/main" userId="j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ED5FF"/>
    <a:srgbClr val="901A1E"/>
    <a:srgbClr val="2A216A"/>
    <a:srgbClr val="7C4218"/>
    <a:srgbClr val="DDDDDD"/>
    <a:srgbClr val="666666"/>
    <a:srgbClr val="F8F8F8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938" autoAdjust="0"/>
  </p:normalViewPr>
  <p:slideViewPr>
    <p:cSldViewPr>
      <p:cViewPr varScale="1">
        <p:scale>
          <a:sx n="113" d="100"/>
          <a:sy n="113" d="100"/>
        </p:scale>
        <p:origin x="1338" y="102"/>
      </p:cViewPr>
      <p:guideLst>
        <p:guide orient="horz" pos="3974"/>
        <p:guide orient="horz" pos="618"/>
        <p:guide pos="657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9D094-BF78-4B4E-A6E3-F0D0B79EE8CB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F146-D90F-427B-96DD-7FCD1CC2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3F62D1-1FED-45ED-862F-F15CD69F74DF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0810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9808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1F7-4612-40D7-9B87-E8573F1CCDD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010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33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53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762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803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01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7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82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C1F7-4612-40D7-9B87-E8573F1CCDD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62D1-1FED-45ED-862F-F15CD69F74DF}" type="slidenum">
              <a:rPr lang="da-DK" smtClean="0"/>
              <a:pPr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2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KU_new_power_top4u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16"/>
          <p:cNvSpPr>
            <a:spLocks noChangeShapeType="1"/>
          </p:cNvSpPr>
          <p:nvPr userDrawn="1"/>
        </p:nvSpPr>
        <p:spPr bwMode="auto">
          <a:xfrm flipH="1">
            <a:off x="0" y="1131888"/>
            <a:ext cx="9148763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6" name="Line 46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7" name="TextBox 17"/>
          <p:cNvSpPr txBox="1"/>
          <p:nvPr userDrawn="1"/>
        </p:nvSpPr>
        <p:spPr>
          <a:xfrm>
            <a:off x="-1357313" y="2044700"/>
            <a:ext cx="1296988" cy="18621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Overskrift her</a:t>
            </a: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Navn på oplægsholder</a:t>
            </a:r>
          </a:p>
          <a:p>
            <a:pPr eaLnBrk="1" hangingPunct="1"/>
            <a:endParaRPr lang="da-DK" sz="1100">
              <a:solidFill>
                <a:schemeClr val="bg1"/>
              </a:solidFill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Navn på KU-enhed</a:t>
            </a: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Line 36"/>
          <p:cNvSpPr>
            <a:spLocks noChangeShapeType="1"/>
          </p:cNvSpPr>
          <p:nvPr userDrawn="1"/>
        </p:nvSpPr>
        <p:spPr bwMode="auto">
          <a:xfrm>
            <a:off x="-1357313" y="1982788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 eaLnBrk="1" hangingPunct="1"/>
            <a:endParaRPr lang="da-DK" sz="1100">
              <a:solidFill>
                <a:schemeClr val="bg1"/>
              </a:solidFill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000" y="2065338"/>
            <a:ext cx="6496050" cy="685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a-DK" noProof="0"/>
              <a:t>Klik for at redigere titeltypografi i masteren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44000" y="2930525"/>
            <a:ext cx="6486525" cy="2803525"/>
          </a:xfrm>
        </p:spPr>
        <p:txBody>
          <a:bodyPr/>
          <a:lstStyle>
            <a:lvl1pPr>
              <a:defRPr sz="1400"/>
            </a:lvl1pPr>
          </a:lstStyle>
          <a:p>
            <a:r>
              <a:rPr lang="da-DK" noProof="0" smtClean="0"/>
              <a:t>Click to edit Master subtitle style</a:t>
            </a:r>
            <a:endParaRPr lang="da-DK" noProof="0"/>
          </a:p>
        </p:txBody>
      </p:sp>
      <p:sp>
        <p:nvSpPr>
          <p:cNvPr id="10" name="Rectangle 5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Department of Nutrition, Exercise and Sports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652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top_uk_58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pic>
        <p:nvPicPr>
          <p:cNvPr id="6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fke3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sz="1100">
                <a:solidFill>
                  <a:schemeClr val="bg1"/>
                </a:solidFill>
                <a:cs typeface="Arial" charset="0"/>
              </a:rPr>
            </a:br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9" name="Line 45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0" name="Text Box 46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1" name="Line 47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pic>
        <p:nvPicPr>
          <p:cNvPr id="12" name="Picture 5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54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4" name="Line 57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5" name="Line 58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6" name="Line 59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7" name="Line 60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8" name="Line 61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9" name="Line 65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 eaLnBrk="1" hangingPunct="1"/>
            <a:endParaRPr lang="da-DK" sz="1100">
              <a:solidFill>
                <a:schemeClr val="bg1"/>
              </a:solidFill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Department of Nutrition, Exercise and Sports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556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top_uk_58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pic>
        <p:nvPicPr>
          <p:cNvPr id="7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sz="1100">
                <a:solidFill>
                  <a:schemeClr val="bg1"/>
                </a:solidFill>
                <a:cs typeface="Arial" charset="0"/>
              </a:rPr>
            </a:br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pic>
        <p:nvPicPr>
          <p:cNvPr id="13" name="Picture 4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7" name="Line 44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8" name="Line 45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9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20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 eaLnBrk="1" hangingPunct="1"/>
            <a:endParaRPr lang="da-DK" sz="1100">
              <a:solidFill>
                <a:schemeClr val="bg1"/>
              </a:solidFill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374775"/>
            <a:ext cx="6577012" cy="1911349"/>
          </a:xfrm>
        </p:spPr>
        <p:txBody>
          <a:bodyPr/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044000" y="3358800"/>
            <a:ext cx="3744000" cy="24876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Department of Nutrition, Exercise and Sports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74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top_uk_58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pic>
        <p:nvPicPr>
          <p:cNvPr id="7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sz="1100">
                <a:solidFill>
                  <a:schemeClr val="bg1"/>
                </a:solidFill>
                <a:cs typeface="Arial" charset="0"/>
              </a:rPr>
            </a:br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pic>
        <p:nvPicPr>
          <p:cNvPr id="13" name="Picture 4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7" name="Line 44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8" name="Line 45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9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20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 eaLnBrk="1" hangingPunct="1"/>
            <a:endParaRPr lang="da-DK" sz="1100">
              <a:solidFill>
                <a:schemeClr val="bg1"/>
              </a:solidFill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74774"/>
            <a:ext cx="3211512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6900" y="1374774"/>
            <a:ext cx="3213100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Department of Nutrition, Exercise and Sports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0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a-DK">
              <a:solidFill>
                <a:srgbClr val="FFFFFF"/>
              </a:solidFill>
              <a:ea typeface="ＭＳ Ｐゴシック" pitchFamily="-65" charset="-128"/>
            </a:endParaRPr>
          </a:p>
        </p:txBody>
      </p:sp>
      <p:pic>
        <p:nvPicPr>
          <p:cNvPr id="4" name="Picture 18" descr="top_uk_58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pic>
        <p:nvPicPr>
          <p:cNvPr id="7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 eaLnBrk="1" hangingPunct="1"/>
            <a:endParaRPr lang="da-DK" sz="1100">
              <a:solidFill>
                <a:schemeClr val="bg1"/>
              </a:solidFill>
            </a:endParaRP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9" name="Line 89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0" name="TextBox 17"/>
          <p:cNvSpPr txBox="1"/>
          <p:nvPr userDrawn="1"/>
        </p:nvSpPr>
        <p:spPr>
          <a:xfrm>
            <a:off x="-1357313" y="1133475"/>
            <a:ext cx="1296988" cy="677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Byt billede:</a:t>
            </a:r>
          </a:p>
          <a:p>
            <a:pPr eaLnBrk="1" hangingPunct="1"/>
            <a:r>
              <a:rPr lang="da-DK" sz="1100">
                <a:solidFill>
                  <a:schemeClr val="bg1"/>
                </a:solidFill>
                <a:cs typeface="Arial" charset="0"/>
              </a:rPr>
              <a:t>Ny slide og klik på ikon, indsæt billede</a:t>
            </a:r>
          </a:p>
        </p:txBody>
      </p:sp>
      <p:sp>
        <p:nvSpPr>
          <p:cNvPr id="11" name="Line 36"/>
          <p:cNvSpPr>
            <a:spLocks noChangeShapeType="1"/>
          </p:cNvSpPr>
          <p:nvPr userDrawn="1"/>
        </p:nvSpPr>
        <p:spPr bwMode="auto">
          <a:xfrm>
            <a:off x="-1357313" y="1071563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44000" y="1051200"/>
            <a:ext cx="7059600" cy="46980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Department of Nutrition, Exercise and Sports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299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Department of Nutrition, Exercise and Sports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36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Department of Nutrition, Exercise and Sports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14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op_uk_58_0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0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66591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8F8F8"/>
                </a:solidFill>
              </a:defRPr>
            </a:lvl1pPr>
          </a:lstStyle>
          <a:p>
            <a:r>
              <a:rPr lang="en-US" dirty="0" smtClean="0"/>
              <a:t>Department of Nutrition, Exercise and Sports</a:t>
            </a:r>
            <a:endParaRPr lang="da-DK" dirty="0"/>
          </a:p>
        </p:txBody>
      </p:sp>
      <p:sp>
        <p:nvSpPr>
          <p:cNvPr id="102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30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74775"/>
            <a:ext cx="6577012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pic>
        <p:nvPicPr>
          <p:cNvPr id="1031" name="Picture 40" descr="KU_new_bot4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9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pitchFamily="-65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21212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-65" charset="-128"/>
        </a:defRPr>
      </a:lvl2pPr>
      <a:lvl3pPr marL="114617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700212"/>
            <a:ext cx="8101012" cy="8646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Approaches for the Rapid Processing </a:t>
            </a: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Annotation </a:t>
            </a:r>
            <a:r>
              <a:rPr lang="en-US" dirty="0"/>
              <a:t>of Mass Spectrometry Data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606675"/>
            <a:ext cx="6577012" cy="3270250"/>
          </a:xfrm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Jan Stanstrup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Bioactive Foods and Health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Department of Nutrition, Exercise and Sports</a:t>
            </a:r>
          </a:p>
          <a:p>
            <a:r>
              <a:rPr lang="en-US" dirty="0">
                <a:solidFill>
                  <a:srgbClr val="000000"/>
                </a:solidFill>
              </a:rPr>
              <a:t>Faculty of </a:t>
            </a:r>
            <a:r>
              <a:rPr lang="en-US" dirty="0" smtClean="0">
                <a:solidFill>
                  <a:srgbClr val="000000"/>
                </a:solidFill>
              </a:rPr>
              <a:t>Science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University of Copenhagen</a:t>
            </a:r>
          </a:p>
        </p:txBody>
      </p:sp>
      <p:pic>
        <p:nvPicPr>
          <p:cNvPr id="21509" name="Picture 5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4508500"/>
            <a:ext cx="19939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40" descr="skabelon_new_2007_b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0"/>
          <a:stretch>
            <a:fillRect/>
          </a:stretch>
        </p:blipFill>
        <p:spPr bwMode="auto">
          <a:xfrm>
            <a:off x="5926138" y="3357563"/>
            <a:ext cx="3217862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Nutrition, Exercise and Sports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60214" y="460375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Generation of MS/MS experiments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98" r="450" b="1687"/>
          <a:stretch/>
        </p:blipFill>
        <p:spPr bwMode="auto">
          <a:xfrm>
            <a:off x="467544" y="1196752"/>
            <a:ext cx="8208032" cy="410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00" y="5536800"/>
            <a:ext cx="4090753" cy="1075284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19646"/>
            <a:ext cx="1749600" cy="1249714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2699792" y="6044503"/>
            <a:ext cx="1152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Nutrition, Exercise and Sports</a:t>
            </a:r>
          </a:p>
        </p:txBody>
      </p:sp>
      <p:pic>
        <p:nvPicPr>
          <p:cNvPr id="7" name="Picture 2" descr="D:\Google Drev\CopenhagenHalle\ID paper\visual abstract\visual abstract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2381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smtClean="0"/>
              <a:t>Pipeline for</a:t>
            </a:r>
            <a:r>
              <a:rPr lang="en-US" dirty="0"/>
              <a:t> </a:t>
            </a:r>
            <a:r>
              <a:rPr lang="en-US" dirty="0" smtClean="0"/>
              <a:t>rapid processing &amp; </a:t>
            </a:r>
            <a:r>
              <a:rPr lang="en-US" dirty="0"/>
              <a:t>a</a:t>
            </a:r>
            <a:r>
              <a:rPr lang="en-US" dirty="0" smtClean="0"/>
              <a:t>nnotation</a:t>
            </a:r>
            <a:r>
              <a:rPr lang="en-US" kern="0" dirty="0" smtClean="0"/>
              <a:t> </a:t>
            </a:r>
            <a:endParaRPr 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0" y="260649"/>
            <a:ext cx="9144000" cy="201622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5856" y="2276872"/>
            <a:ext cx="864096" cy="2880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6 L 0.19548 -0.29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4" y="-1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MetFusion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Nutrition, Exercise and Sports</a:t>
            </a:r>
            <a:endParaRPr lang="da-DK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50" y="1196752"/>
            <a:ext cx="6444794" cy="54279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9120" y="300261"/>
            <a:ext cx="6318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http://</a:t>
            </a:r>
            <a:r>
              <a:rPr lang="en-US" sz="2000" dirty="0" smtClean="0">
                <a:solidFill>
                  <a:srgbClr val="000000"/>
                </a:solidFill>
              </a:rPr>
              <a:t>msbi.ipb-halle.de/MetFusion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r>
              <a:rPr lang="da-DK" dirty="0" smtClean="0"/>
              <a:t> of </a:t>
            </a:r>
            <a:r>
              <a:rPr lang="da-DK" dirty="0" err="1" smtClean="0"/>
              <a:t>MetFusion</a:t>
            </a:r>
            <a:r>
              <a:rPr lang="da-DK" dirty="0" smtClean="0"/>
              <a:t> </a:t>
            </a:r>
            <a:r>
              <a:rPr lang="da-DK" dirty="0" err="1" smtClean="0"/>
              <a:t>identification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Nutrition, Exercise and Sports</a:t>
            </a:r>
            <a:endParaRPr lang="da-DK" dirty="0"/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7378"/>
              </p:ext>
            </p:extLst>
          </p:nvPr>
        </p:nvGraphicFramePr>
        <p:xfrm>
          <a:off x="539552" y="2492896"/>
          <a:ext cx="8136903" cy="18879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16224"/>
                <a:gridCol w="3168352"/>
                <a:gridCol w="2952327"/>
              </a:tblGrid>
              <a:tr h="629328">
                <a:tc>
                  <a:txBody>
                    <a:bodyPr/>
                    <a:lstStyle/>
                    <a:p>
                      <a:r>
                        <a:rPr lang="da-DK" sz="2800" dirty="0" smtClean="0"/>
                        <a:t>Mode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2800" dirty="0" smtClean="0"/>
                        <a:t>Median</a:t>
                      </a:r>
                      <a:r>
                        <a:rPr lang="da-DK" sz="2800" baseline="0" dirty="0" smtClean="0"/>
                        <a:t> rank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2800" dirty="0" smtClean="0"/>
                        <a:t>Mean rank</a:t>
                      </a:r>
                      <a:endParaRPr lang="en-US" sz="2800" dirty="0"/>
                    </a:p>
                  </a:txBody>
                  <a:tcPr anchor="ctr"/>
                </a:tc>
              </a:tr>
              <a:tr h="629328">
                <a:tc>
                  <a:txBody>
                    <a:bodyPr/>
                    <a:lstStyle/>
                    <a:p>
                      <a:r>
                        <a:rPr lang="da-DK" sz="2800" dirty="0" smtClean="0">
                          <a:solidFill>
                            <a:srgbClr val="000000"/>
                          </a:solidFill>
                        </a:rPr>
                        <a:t>POS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da-DK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da-DK" sz="2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29328">
                <a:tc>
                  <a:txBody>
                    <a:bodyPr/>
                    <a:lstStyle/>
                    <a:p>
                      <a:r>
                        <a:rPr lang="da-DK" sz="2800" dirty="0" smtClean="0">
                          <a:solidFill>
                            <a:srgbClr val="000000"/>
                          </a:solidFill>
                        </a:rPr>
                        <a:t>NEG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2800" dirty="0" smtClean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2800" dirty="0" smtClean="0">
                          <a:solidFill>
                            <a:srgbClr val="000000"/>
                          </a:solidFill>
                        </a:rPr>
                        <a:t>39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Nutrition, Exercise and Sports</a:t>
            </a:r>
          </a:p>
        </p:txBody>
      </p:sp>
      <p:pic>
        <p:nvPicPr>
          <p:cNvPr id="7" name="Picture 2" descr="D:\Google Drev\CopenhagenHalle\ID paper\visual abstract\visual abstract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2381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smtClean="0"/>
              <a:t>Pipeline for</a:t>
            </a:r>
            <a:r>
              <a:rPr lang="en-US" dirty="0"/>
              <a:t> </a:t>
            </a:r>
            <a:r>
              <a:rPr lang="en-US" dirty="0" smtClean="0"/>
              <a:t>rapid processing &amp; </a:t>
            </a:r>
            <a:r>
              <a:rPr lang="en-US" dirty="0"/>
              <a:t>a</a:t>
            </a:r>
            <a:r>
              <a:rPr lang="en-US" dirty="0" smtClean="0"/>
              <a:t>nnotation</a:t>
            </a:r>
            <a:r>
              <a:rPr lang="en-US" kern="0" dirty="0" smtClean="0"/>
              <a:t> </a:t>
            </a:r>
            <a:endParaRPr lang="en-US" kern="0" dirty="0"/>
          </a:p>
        </p:txBody>
      </p:sp>
      <p:sp>
        <p:nvSpPr>
          <p:cNvPr id="9" name="Freeform 8"/>
          <p:cNvSpPr/>
          <p:nvPr/>
        </p:nvSpPr>
        <p:spPr>
          <a:xfrm>
            <a:off x="-4980656" y="3835829"/>
            <a:ext cx="11640888" cy="3769635"/>
          </a:xfrm>
          <a:custGeom>
            <a:avLst/>
            <a:gdLst>
              <a:gd name="connsiteX0" fmla="*/ 8863913 w 8954529"/>
              <a:gd name="connsiteY0" fmla="*/ 140043 h 2899719"/>
              <a:gd name="connsiteX1" fmla="*/ 8863913 w 8954529"/>
              <a:gd name="connsiteY1" fmla="*/ 140043 h 2899719"/>
              <a:gd name="connsiteX2" fmla="*/ 8954529 w 8954529"/>
              <a:gd name="connsiteY2" fmla="*/ 57665 h 2899719"/>
              <a:gd name="connsiteX3" fmla="*/ 8946292 w 8954529"/>
              <a:gd name="connsiteY3" fmla="*/ 24713 h 2899719"/>
              <a:gd name="connsiteX4" fmla="*/ 8896864 w 8954529"/>
              <a:gd name="connsiteY4" fmla="*/ 0 h 2899719"/>
              <a:gd name="connsiteX5" fmla="*/ 8781535 w 8954529"/>
              <a:gd name="connsiteY5" fmla="*/ 24713 h 2899719"/>
              <a:gd name="connsiteX6" fmla="*/ 8756821 w 8954529"/>
              <a:gd name="connsiteY6" fmla="*/ 41189 h 2899719"/>
              <a:gd name="connsiteX7" fmla="*/ 8460259 w 8954529"/>
              <a:gd name="connsiteY7" fmla="*/ 49427 h 2899719"/>
              <a:gd name="connsiteX8" fmla="*/ 8394356 w 8954529"/>
              <a:gd name="connsiteY8" fmla="*/ 57665 h 2899719"/>
              <a:gd name="connsiteX9" fmla="*/ 8262551 w 8954529"/>
              <a:gd name="connsiteY9" fmla="*/ 82378 h 2899719"/>
              <a:gd name="connsiteX10" fmla="*/ 8138983 w 8954529"/>
              <a:gd name="connsiteY10" fmla="*/ 90616 h 2899719"/>
              <a:gd name="connsiteX11" fmla="*/ 6755027 w 8954529"/>
              <a:gd name="connsiteY11" fmla="*/ 98854 h 2899719"/>
              <a:gd name="connsiteX12" fmla="*/ 6656173 w 8954529"/>
              <a:gd name="connsiteY12" fmla="*/ 107092 h 2899719"/>
              <a:gd name="connsiteX13" fmla="*/ 6466702 w 8954529"/>
              <a:gd name="connsiteY13" fmla="*/ 115330 h 2899719"/>
              <a:gd name="connsiteX14" fmla="*/ 6433751 w 8954529"/>
              <a:gd name="connsiteY14" fmla="*/ 123567 h 2899719"/>
              <a:gd name="connsiteX15" fmla="*/ 6285470 w 8954529"/>
              <a:gd name="connsiteY15" fmla="*/ 140043 h 2899719"/>
              <a:gd name="connsiteX16" fmla="*/ 5906529 w 8954529"/>
              <a:gd name="connsiteY16" fmla="*/ 148281 h 2899719"/>
              <a:gd name="connsiteX17" fmla="*/ 5667632 w 8954529"/>
              <a:gd name="connsiteY17" fmla="*/ 164757 h 2899719"/>
              <a:gd name="connsiteX18" fmla="*/ 5568778 w 8954529"/>
              <a:gd name="connsiteY18" fmla="*/ 172994 h 2899719"/>
              <a:gd name="connsiteX19" fmla="*/ 5132173 w 8954529"/>
              <a:gd name="connsiteY19" fmla="*/ 181232 h 2899719"/>
              <a:gd name="connsiteX20" fmla="*/ 5025081 w 8954529"/>
              <a:gd name="connsiteY20" fmla="*/ 197708 h 2899719"/>
              <a:gd name="connsiteX21" fmla="*/ 4959178 w 8954529"/>
              <a:gd name="connsiteY21" fmla="*/ 214184 h 2899719"/>
              <a:gd name="connsiteX22" fmla="*/ 4901513 w 8954529"/>
              <a:gd name="connsiteY22" fmla="*/ 222421 h 2899719"/>
              <a:gd name="connsiteX23" fmla="*/ 4860324 w 8954529"/>
              <a:gd name="connsiteY23" fmla="*/ 230659 h 2899719"/>
              <a:gd name="connsiteX24" fmla="*/ 4777946 w 8954529"/>
              <a:gd name="connsiteY24" fmla="*/ 238897 h 2899719"/>
              <a:gd name="connsiteX25" fmla="*/ 4712043 w 8954529"/>
              <a:gd name="connsiteY25" fmla="*/ 247135 h 2899719"/>
              <a:gd name="connsiteX26" fmla="*/ 4679092 w 8954529"/>
              <a:gd name="connsiteY26" fmla="*/ 255373 h 2899719"/>
              <a:gd name="connsiteX27" fmla="*/ 4654378 w 8954529"/>
              <a:gd name="connsiteY27" fmla="*/ 263611 h 2899719"/>
              <a:gd name="connsiteX28" fmla="*/ 4102443 w 8954529"/>
              <a:gd name="connsiteY28" fmla="*/ 288324 h 2899719"/>
              <a:gd name="connsiteX29" fmla="*/ 3912973 w 8954529"/>
              <a:gd name="connsiteY29" fmla="*/ 304800 h 2899719"/>
              <a:gd name="connsiteX30" fmla="*/ 3880021 w 8954529"/>
              <a:gd name="connsiteY30" fmla="*/ 313038 h 2899719"/>
              <a:gd name="connsiteX31" fmla="*/ 3583459 w 8954529"/>
              <a:gd name="connsiteY31" fmla="*/ 321275 h 2899719"/>
              <a:gd name="connsiteX32" fmla="*/ 3229232 w 8954529"/>
              <a:gd name="connsiteY32" fmla="*/ 354227 h 2899719"/>
              <a:gd name="connsiteX33" fmla="*/ 3080951 w 8954529"/>
              <a:gd name="connsiteY33" fmla="*/ 362465 h 2899719"/>
              <a:gd name="connsiteX34" fmla="*/ 3048000 w 8954529"/>
              <a:gd name="connsiteY34" fmla="*/ 370702 h 2899719"/>
              <a:gd name="connsiteX35" fmla="*/ 2940908 w 8954529"/>
              <a:gd name="connsiteY35" fmla="*/ 378940 h 2899719"/>
              <a:gd name="connsiteX36" fmla="*/ 2726724 w 8954529"/>
              <a:gd name="connsiteY36" fmla="*/ 411892 h 2899719"/>
              <a:gd name="connsiteX37" fmla="*/ 2619632 w 8954529"/>
              <a:gd name="connsiteY37" fmla="*/ 428367 h 2899719"/>
              <a:gd name="connsiteX38" fmla="*/ 2520778 w 8954529"/>
              <a:gd name="connsiteY38" fmla="*/ 436605 h 2899719"/>
              <a:gd name="connsiteX39" fmla="*/ 2331308 w 8954529"/>
              <a:gd name="connsiteY39" fmla="*/ 469557 h 2899719"/>
              <a:gd name="connsiteX40" fmla="*/ 2240692 w 8954529"/>
              <a:gd name="connsiteY40" fmla="*/ 477794 h 2899719"/>
              <a:gd name="connsiteX41" fmla="*/ 2100648 w 8954529"/>
              <a:gd name="connsiteY41" fmla="*/ 502508 h 2899719"/>
              <a:gd name="connsiteX42" fmla="*/ 1713470 w 8954529"/>
              <a:gd name="connsiteY42" fmla="*/ 518984 h 2899719"/>
              <a:gd name="connsiteX43" fmla="*/ 1614616 w 8954529"/>
              <a:gd name="connsiteY43" fmla="*/ 527221 h 2899719"/>
              <a:gd name="connsiteX44" fmla="*/ 1573427 w 8954529"/>
              <a:gd name="connsiteY44" fmla="*/ 535459 h 2899719"/>
              <a:gd name="connsiteX45" fmla="*/ 1524000 w 8954529"/>
              <a:gd name="connsiteY45" fmla="*/ 543697 h 2899719"/>
              <a:gd name="connsiteX46" fmla="*/ 1482810 w 8954529"/>
              <a:gd name="connsiteY46" fmla="*/ 560173 h 2899719"/>
              <a:gd name="connsiteX47" fmla="*/ 1342767 w 8954529"/>
              <a:gd name="connsiteY47" fmla="*/ 584886 h 2899719"/>
              <a:gd name="connsiteX48" fmla="*/ 1309816 w 8954529"/>
              <a:gd name="connsiteY48" fmla="*/ 601362 h 2899719"/>
              <a:gd name="connsiteX49" fmla="*/ 1145059 w 8954529"/>
              <a:gd name="connsiteY49" fmla="*/ 626075 h 2899719"/>
              <a:gd name="connsiteX50" fmla="*/ 930875 w 8954529"/>
              <a:gd name="connsiteY50" fmla="*/ 675502 h 2899719"/>
              <a:gd name="connsiteX51" fmla="*/ 708454 w 8954529"/>
              <a:gd name="connsiteY51" fmla="*/ 724930 h 2899719"/>
              <a:gd name="connsiteX52" fmla="*/ 683740 w 8954529"/>
              <a:gd name="connsiteY52" fmla="*/ 741405 h 2899719"/>
              <a:gd name="connsiteX53" fmla="*/ 626075 w 8954529"/>
              <a:gd name="connsiteY53" fmla="*/ 757881 h 2899719"/>
              <a:gd name="connsiteX54" fmla="*/ 568410 w 8954529"/>
              <a:gd name="connsiteY54" fmla="*/ 774357 h 2899719"/>
              <a:gd name="connsiteX55" fmla="*/ 535459 w 8954529"/>
              <a:gd name="connsiteY55" fmla="*/ 799070 h 2899719"/>
              <a:gd name="connsiteX56" fmla="*/ 469556 w 8954529"/>
              <a:gd name="connsiteY56" fmla="*/ 832021 h 2899719"/>
              <a:gd name="connsiteX57" fmla="*/ 453081 w 8954529"/>
              <a:gd name="connsiteY57" fmla="*/ 856735 h 2899719"/>
              <a:gd name="connsiteX58" fmla="*/ 428367 w 8954529"/>
              <a:gd name="connsiteY58" fmla="*/ 881448 h 2899719"/>
              <a:gd name="connsiteX59" fmla="*/ 304800 w 8954529"/>
              <a:gd name="connsiteY59" fmla="*/ 980302 h 2899719"/>
              <a:gd name="connsiteX60" fmla="*/ 222421 w 8954529"/>
              <a:gd name="connsiteY60" fmla="*/ 1070919 h 2899719"/>
              <a:gd name="connsiteX61" fmla="*/ 140043 w 8954529"/>
              <a:gd name="connsiteY61" fmla="*/ 1161535 h 2899719"/>
              <a:gd name="connsiteX62" fmla="*/ 123567 w 8954529"/>
              <a:gd name="connsiteY62" fmla="*/ 1194486 h 2899719"/>
              <a:gd name="connsiteX63" fmla="*/ 98854 w 8954529"/>
              <a:gd name="connsiteY63" fmla="*/ 1252151 h 2899719"/>
              <a:gd name="connsiteX64" fmla="*/ 41189 w 8954529"/>
              <a:gd name="connsiteY64" fmla="*/ 1359243 h 2899719"/>
              <a:gd name="connsiteX65" fmla="*/ 0 w 8954529"/>
              <a:gd name="connsiteY65" fmla="*/ 1482811 h 2899719"/>
              <a:gd name="connsiteX66" fmla="*/ 41189 w 8954529"/>
              <a:gd name="connsiteY66" fmla="*/ 1952367 h 2899719"/>
              <a:gd name="connsiteX67" fmla="*/ 57664 w 8954529"/>
              <a:gd name="connsiteY67" fmla="*/ 2010032 h 2899719"/>
              <a:gd name="connsiteX68" fmla="*/ 74140 w 8954529"/>
              <a:gd name="connsiteY68" fmla="*/ 2117124 h 2899719"/>
              <a:gd name="connsiteX69" fmla="*/ 140043 w 8954529"/>
              <a:gd name="connsiteY69" fmla="*/ 2331308 h 2899719"/>
              <a:gd name="connsiteX70" fmla="*/ 156519 w 8954529"/>
              <a:gd name="connsiteY70" fmla="*/ 2413686 h 2899719"/>
              <a:gd name="connsiteX71" fmla="*/ 172994 w 8954529"/>
              <a:gd name="connsiteY71" fmla="*/ 2446638 h 2899719"/>
              <a:gd name="connsiteX72" fmla="*/ 197708 w 8954529"/>
              <a:gd name="connsiteY72" fmla="*/ 2504302 h 2899719"/>
              <a:gd name="connsiteX73" fmla="*/ 337751 w 8954529"/>
              <a:gd name="connsiteY73" fmla="*/ 2570205 h 2899719"/>
              <a:gd name="connsiteX74" fmla="*/ 395416 w 8954529"/>
              <a:gd name="connsiteY74" fmla="*/ 2594919 h 2899719"/>
              <a:gd name="connsiteX75" fmla="*/ 675502 w 8954529"/>
              <a:gd name="connsiteY75" fmla="*/ 2652584 h 2899719"/>
              <a:gd name="connsiteX76" fmla="*/ 1112108 w 8954529"/>
              <a:gd name="connsiteY76" fmla="*/ 2767913 h 2899719"/>
              <a:gd name="connsiteX77" fmla="*/ 1301578 w 8954529"/>
              <a:gd name="connsiteY77" fmla="*/ 2817340 h 2899719"/>
              <a:gd name="connsiteX78" fmla="*/ 1482810 w 8954529"/>
              <a:gd name="connsiteY78" fmla="*/ 2842054 h 2899719"/>
              <a:gd name="connsiteX79" fmla="*/ 1779373 w 8954529"/>
              <a:gd name="connsiteY79" fmla="*/ 2858530 h 2899719"/>
              <a:gd name="connsiteX80" fmla="*/ 1960605 w 8954529"/>
              <a:gd name="connsiteY80" fmla="*/ 2883243 h 2899719"/>
              <a:gd name="connsiteX81" fmla="*/ 2067697 w 8954529"/>
              <a:gd name="connsiteY81" fmla="*/ 2899719 h 2899719"/>
              <a:gd name="connsiteX82" fmla="*/ 2430162 w 8954529"/>
              <a:gd name="connsiteY82" fmla="*/ 2891481 h 2899719"/>
              <a:gd name="connsiteX83" fmla="*/ 2520778 w 8954529"/>
              <a:gd name="connsiteY83" fmla="*/ 2875005 h 2899719"/>
              <a:gd name="connsiteX84" fmla="*/ 2644346 w 8954529"/>
              <a:gd name="connsiteY84" fmla="*/ 2858530 h 2899719"/>
              <a:gd name="connsiteX85" fmla="*/ 2743200 w 8954529"/>
              <a:gd name="connsiteY85" fmla="*/ 2825578 h 2899719"/>
              <a:gd name="connsiteX86" fmla="*/ 2767913 w 8954529"/>
              <a:gd name="connsiteY86" fmla="*/ 2817340 h 2899719"/>
              <a:gd name="connsiteX87" fmla="*/ 2809102 w 8954529"/>
              <a:gd name="connsiteY87" fmla="*/ 2809102 h 2899719"/>
              <a:gd name="connsiteX88" fmla="*/ 2899719 w 8954529"/>
              <a:gd name="connsiteY88" fmla="*/ 2776151 h 2899719"/>
              <a:gd name="connsiteX89" fmla="*/ 2965621 w 8954529"/>
              <a:gd name="connsiteY89" fmla="*/ 2759675 h 2899719"/>
              <a:gd name="connsiteX90" fmla="*/ 2998573 w 8954529"/>
              <a:gd name="connsiteY90" fmla="*/ 2743200 h 2899719"/>
              <a:gd name="connsiteX91" fmla="*/ 3048000 w 8954529"/>
              <a:gd name="connsiteY91" fmla="*/ 2726724 h 2899719"/>
              <a:gd name="connsiteX92" fmla="*/ 3072713 w 8954529"/>
              <a:gd name="connsiteY92" fmla="*/ 2718486 h 2899719"/>
              <a:gd name="connsiteX93" fmla="*/ 3138616 w 8954529"/>
              <a:gd name="connsiteY93" fmla="*/ 2702011 h 2899719"/>
              <a:gd name="connsiteX94" fmla="*/ 3171567 w 8954529"/>
              <a:gd name="connsiteY94" fmla="*/ 2685535 h 2899719"/>
              <a:gd name="connsiteX95" fmla="*/ 3229232 w 8954529"/>
              <a:gd name="connsiteY95" fmla="*/ 2669059 h 2899719"/>
              <a:gd name="connsiteX96" fmla="*/ 3286897 w 8954529"/>
              <a:gd name="connsiteY96" fmla="*/ 2644346 h 2899719"/>
              <a:gd name="connsiteX97" fmla="*/ 3361037 w 8954529"/>
              <a:gd name="connsiteY97" fmla="*/ 2594919 h 2899719"/>
              <a:gd name="connsiteX98" fmla="*/ 3393989 w 8954529"/>
              <a:gd name="connsiteY98" fmla="*/ 2570205 h 2899719"/>
              <a:gd name="connsiteX99" fmla="*/ 3468129 w 8954529"/>
              <a:gd name="connsiteY99" fmla="*/ 2529016 h 2899719"/>
              <a:gd name="connsiteX100" fmla="*/ 3492843 w 8954529"/>
              <a:gd name="connsiteY100" fmla="*/ 2504302 h 2899719"/>
              <a:gd name="connsiteX101" fmla="*/ 3558746 w 8954529"/>
              <a:gd name="connsiteY101" fmla="*/ 2446638 h 2899719"/>
              <a:gd name="connsiteX102" fmla="*/ 3616410 w 8954529"/>
              <a:gd name="connsiteY102" fmla="*/ 2347784 h 2899719"/>
              <a:gd name="connsiteX103" fmla="*/ 3624648 w 8954529"/>
              <a:gd name="connsiteY103" fmla="*/ 2323070 h 2899719"/>
              <a:gd name="connsiteX104" fmla="*/ 3657600 w 8954529"/>
              <a:gd name="connsiteY104" fmla="*/ 2281881 h 2899719"/>
              <a:gd name="connsiteX105" fmla="*/ 3682313 w 8954529"/>
              <a:gd name="connsiteY105" fmla="*/ 2224216 h 2899719"/>
              <a:gd name="connsiteX106" fmla="*/ 3707027 w 8954529"/>
              <a:gd name="connsiteY106" fmla="*/ 2133600 h 2899719"/>
              <a:gd name="connsiteX107" fmla="*/ 3731740 w 8954529"/>
              <a:gd name="connsiteY107" fmla="*/ 2059459 h 2899719"/>
              <a:gd name="connsiteX108" fmla="*/ 3838832 w 8954529"/>
              <a:gd name="connsiteY108" fmla="*/ 1869989 h 2899719"/>
              <a:gd name="connsiteX109" fmla="*/ 3855308 w 8954529"/>
              <a:gd name="connsiteY109" fmla="*/ 1845275 h 2899719"/>
              <a:gd name="connsiteX110" fmla="*/ 3945924 w 8954529"/>
              <a:gd name="connsiteY110" fmla="*/ 1746421 h 2899719"/>
              <a:gd name="connsiteX111" fmla="*/ 3954162 w 8954529"/>
              <a:gd name="connsiteY111" fmla="*/ 1721708 h 2899719"/>
              <a:gd name="connsiteX112" fmla="*/ 4061254 w 8954529"/>
              <a:gd name="connsiteY112" fmla="*/ 1631092 h 2899719"/>
              <a:gd name="connsiteX113" fmla="*/ 4143632 w 8954529"/>
              <a:gd name="connsiteY113" fmla="*/ 1565189 h 2899719"/>
              <a:gd name="connsiteX114" fmla="*/ 4217773 w 8954529"/>
              <a:gd name="connsiteY114" fmla="*/ 1515762 h 2899719"/>
              <a:gd name="connsiteX115" fmla="*/ 4283675 w 8954529"/>
              <a:gd name="connsiteY115" fmla="*/ 1458097 h 2899719"/>
              <a:gd name="connsiteX116" fmla="*/ 4333102 w 8954529"/>
              <a:gd name="connsiteY116" fmla="*/ 1441621 h 2899719"/>
              <a:gd name="connsiteX117" fmla="*/ 4357816 w 8954529"/>
              <a:gd name="connsiteY117" fmla="*/ 1433384 h 2899719"/>
              <a:gd name="connsiteX118" fmla="*/ 4382529 w 8954529"/>
              <a:gd name="connsiteY118" fmla="*/ 1425146 h 2899719"/>
              <a:gd name="connsiteX119" fmla="*/ 4604951 w 8954529"/>
              <a:gd name="connsiteY119" fmla="*/ 1400432 h 2899719"/>
              <a:gd name="connsiteX120" fmla="*/ 4670854 w 8954529"/>
              <a:gd name="connsiteY120" fmla="*/ 1392194 h 2899719"/>
              <a:gd name="connsiteX121" fmla="*/ 4703805 w 8954529"/>
              <a:gd name="connsiteY121" fmla="*/ 1383957 h 2899719"/>
              <a:gd name="connsiteX122" fmla="*/ 4794421 w 8954529"/>
              <a:gd name="connsiteY122" fmla="*/ 1375719 h 2899719"/>
              <a:gd name="connsiteX123" fmla="*/ 4835610 w 8954529"/>
              <a:gd name="connsiteY123" fmla="*/ 1367481 h 2899719"/>
              <a:gd name="connsiteX124" fmla="*/ 4901513 w 8954529"/>
              <a:gd name="connsiteY124" fmla="*/ 1351005 h 2899719"/>
              <a:gd name="connsiteX125" fmla="*/ 5033319 w 8954529"/>
              <a:gd name="connsiteY125" fmla="*/ 1334530 h 2899719"/>
              <a:gd name="connsiteX126" fmla="*/ 5173362 w 8954529"/>
              <a:gd name="connsiteY126" fmla="*/ 1309816 h 2899719"/>
              <a:gd name="connsiteX127" fmla="*/ 5222789 w 8954529"/>
              <a:gd name="connsiteY127" fmla="*/ 1301578 h 2899719"/>
              <a:gd name="connsiteX128" fmla="*/ 5272216 w 8954529"/>
              <a:gd name="connsiteY128" fmla="*/ 1285102 h 2899719"/>
              <a:gd name="connsiteX129" fmla="*/ 5321643 w 8954529"/>
              <a:gd name="connsiteY129" fmla="*/ 1243913 h 2899719"/>
              <a:gd name="connsiteX130" fmla="*/ 5346356 w 8954529"/>
              <a:gd name="connsiteY130" fmla="*/ 1227438 h 2899719"/>
              <a:gd name="connsiteX131" fmla="*/ 5354594 w 8954529"/>
              <a:gd name="connsiteY131" fmla="*/ 1202724 h 2899719"/>
              <a:gd name="connsiteX132" fmla="*/ 5412259 w 8954529"/>
              <a:gd name="connsiteY132" fmla="*/ 1136821 h 2899719"/>
              <a:gd name="connsiteX133" fmla="*/ 5436973 w 8954529"/>
              <a:gd name="connsiteY133" fmla="*/ 1103870 h 2899719"/>
              <a:gd name="connsiteX134" fmla="*/ 5486400 w 8954529"/>
              <a:gd name="connsiteY134" fmla="*/ 1029730 h 2899719"/>
              <a:gd name="connsiteX135" fmla="*/ 5494637 w 8954529"/>
              <a:gd name="connsiteY135" fmla="*/ 996778 h 2899719"/>
              <a:gd name="connsiteX136" fmla="*/ 5519351 w 8954529"/>
              <a:gd name="connsiteY136" fmla="*/ 963827 h 2899719"/>
              <a:gd name="connsiteX137" fmla="*/ 5535827 w 8954529"/>
              <a:gd name="connsiteY137" fmla="*/ 939113 h 2899719"/>
              <a:gd name="connsiteX138" fmla="*/ 5560540 w 8954529"/>
              <a:gd name="connsiteY138" fmla="*/ 881448 h 2899719"/>
              <a:gd name="connsiteX139" fmla="*/ 5577016 w 8954529"/>
              <a:gd name="connsiteY139" fmla="*/ 848497 h 2899719"/>
              <a:gd name="connsiteX140" fmla="*/ 5601729 w 8954529"/>
              <a:gd name="connsiteY140" fmla="*/ 790832 h 2899719"/>
              <a:gd name="connsiteX141" fmla="*/ 5626443 w 8954529"/>
              <a:gd name="connsiteY141" fmla="*/ 766119 h 2899719"/>
              <a:gd name="connsiteX142" fmla="*/ 5642919 w 8954529"/>
              <a:gd name="connsiteY142" fmla="*/ 741405 h 2899719"/>
              <a:gd name="connsiteX143" fmla="*/ 5766486 w 8954529"/>
              <a:gd name="connsiteY143" fmla="*/ 659027 h 2899719"/>
              <a:gd name="connsiteX144" fmla="*/ 5807675 w 8954529"/>
              <a:gd name="connsiteY144" fmla="*/ 650789 h 2899719"/>
              <a:gd name="connsiteX145" fmla="*/ 5931243 w 8954529"/>
              <a:gd name="connsiteY145" fmla="*/ 617838 h 2899719"/>
              <a:gd name="connsiteX146" fmla="*/ 6161902 w 8954529"/>
              <a:gd name="connsiteY146" fmla="*/ 584886 h 2899719"/>
              <a:gd name="connsiteX147" fmla="*/ 6268994 w 8954529"/>
              <a:gd name="connsiteY147" fmla="*/ 560173 h 2899719"/>
              <a:gd name="connsiteX148" fmla="*/ 6491416 w 8954529"/>
              <a:gd name="connsiteY148" fmla="*/ 543697 h 2899719"/>
              <a:gd name="connsiteX149" fmla="*/ 6582032 w 8954529"/>
              <a:gd name="connsiteY149" fmla="*/ 535459 h 2899719"/>
              <a:gd name="connsiteX150" fmla="*/ 6623221 w 8954529"/>
              <a:gd name="connsiteY150" fmla="*/ 527221 h 2899719"/>
              <a:gd name="connsiteX151" fmla="*/ 6689124 w 8954529"/>
              <a:gd name="connsiteY151" fmla="*/ 518984 h 2899719"/>
              <a:gd name="connsiteX152" fmla="*/ 6713837 w 8954529"/>
              <a:gd name="connsiteY152" fmla="*/ 510746 h 2899719"/>
              <a:gd name="connsiteX153" fmla="*/ 6787978 w 8954529"/>
              <a:gd name="connsiteY153" fmla="*/ 494270 h 2899719"/>
              <a:gd name="connsiteX154" fmla="*/ 6820929 w 8954529"/>
              <a:gd name="connsiteY154" fmla="*/ 486032 h 2899719"/>
              <a:gd name="connsiteX155" fmla="*/ 6993924 w 8954529"/>
              <a:gd name="connsiteY155" fmla="*/ 477794 h 2899719"/>
              <a:gd name="connsiteX156" fmla="*/ 7051589 w 8954529"/>
              <a:gd name="connsiteY156" fmla="*/ 461319 h 2899719"/>
              <a:gd name="connsiteX157" fmla="*/ 7232821 w 8954529"/>
              <a:gd name="connsiteY157" fmla="*/ 444843 h 2899719"/>
              <a:gd name="connsiteX158" fmla="*/ 7274010 w 8954529"/>
              <a:gd name="connsiteY158" fmla="*/ 436605 h 2899719"/>
              <a:gd name="connsiteX159" fmla="*/ 7372864 w 8954529"/>
              <a:gd name="connsiteY159" fmla="*/ 403654 h 2899719"/>
              <a:gd name="connsiteX160" fmla="*/ 7644713 w 8954529"/>
              <a:gd name="connsiteY160" fmla="*/ 395416 h 2899719"/>
              <a:gd name="connsiteX161" fmla="*/ 7825946 w 8954529"/>
              <a:gd name="connsiteY161" fmla="*/ 387178 h 2899719"/>
              <a:gd name="connsiteX162" fmla="*/ 7867135 w 8954529"/>
              <a:gd name="connsiteY162" fmla="*/ 378940 h 2899719"/>
              <a:gd name="connsiteX163" fmla="*/ 7916562 w 8954529"/>
              <a:gd name="connsiteY163" fmla="*/ 370702 h 2899719"/>
              <a:gd name="connsiteX164" fmla="*/ 7941275 w 8954529"/>
              <a:gd name="connsiteY164" fmla="*/ 362465 h 2899719"/>
              <a:gd name="connsiteX165" fmla="*/ 7982464 w 8954529"/>
              <a:gd name="connsiteY165" fmla="*/ 354227 h 2899719"/>
              <a:gd name="connsiteX166" fmla="*/ 8015416 w 8954529"/>
              <a:gd name="connsiteY166" fmla="*/ 345989 h 2899719"/>
              <a:gd name="connsiteX167" fmla="*/ 8147221 w 8954529"/>
              <a:gd name="connsiteY167" fmla="*/ 329513 h 2899719"/>
              <a:gd name="connsiteX168" fmla="*/ 8213124 w 8954529"/>
              <a:gd name="connsiteY168" fmla="*/ 304800 h 2899719"/>
              <a:gd name="connsiteX169" fmla="*/ 8270789 w 8954529"/>
              <a:gd name="connsiteY169" fmla="*/ 296562 h 2899719"/>
              <a:gd name="connsiteX170" fmla="*/ 8344929 w 8954529"/>
              <a:gd name="connsiteY170" fmla="*/ 280086 h 2899719"/>
              <a:gd name="connsiteX171" fmla="*/ 8377881 w 8954529"/>
              <a:gd name="connsiteY171" fmla="*/ 271848 h 2899719"/>
              <a:gd name="connsiteX172" fmla="*/ 8452021 w 8954529"/>
              <a:gd name="connsiteY172" fmla="*/ 247135 h 2899719"/>
              <a:gd name="connsiteX173" fmla="*/ 8484973 w 8954529"/>
              <a:gd name="connsiteY173" fmla="*/ 238897 h 2899719"/>
              <a:gd name="connsiteX174" fmla="*/ 8517924 w 8954529"/>
              <a:gd name="connsiteY174" fmla="*/ 222421 h 2899719"/>
              <a:gd name="connsiteX175" fmla="*/ 8583827 w 8954529"/>
              <a:gd name="connsiteY175" fmla="*/ 205946 h 2899719"/>
              <a:gd name="connsiteX176" fmla="*/ 8616778 w 8954529"/>
              <a:gd name="connsiteY176" fmla="*/ 189470 h 2899719"/>
              <a:gd name="connsiteX177" fmla="*/ 8657967 w 8954529"/>
              <a:gd name="connsiteY177" fmla="*/ 181232 h 2899719"/>
              <a:gd name="connsiteX178" fmla="*/ 8682681 w 8954529"/>
              <a:gd name="connsiteY178" fmla="*/ 172994 h 2899719"/>
              <a:gd name="connsiteX179" fmla="*/ 8748583 w 8954529"/>
              <a:gd name="connsiteY179" fmla="*/ 164757 h 2899719"/>
              <a:gd name="connsiteX180" fmla="*/ 8789773 w 8954529"/>
              <a:gd name="connsiteY180" fmla="*/ 156519 h 2899719"/>
              <a:gd name="connsiteX181" fmla="*/ 8822724 w 8954529"/>
              <a:gd name="connsiteY181" fmla="*/ 148281 h 2899719"/>
              <a:gd name="connsiteX182" fmla="*/ 8863913 w 8954529"/>
              <a:gd name="connsiteY182" fmla="*/ 140043 h 289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8954529" h="2899719">
                <a:moveTo>
                  <a:pt x="8863913" y="140043"/>
                </a:moveTo>
                <a:lnTo>
                  <a:pt x="8863913" y="140043"/>
                </a:lnTo>
                <a:cubicBezTo>
                  <a:pt x="8953406" y="77399"/>
                  <a:pt x="8935693" y="114177"/>
                  <a:pt x="8954529" y="57665"/>
                </a:cubicBezTo>
                <a:cubicBezTo>
                  <a:pt x="8951783" y="46681"/>
                  <a:pt x="8952572" y="34133"/>
                  <a:pt x="8946292" y="24713"/>
                </a:cubicBezTo>
                <a:cubicBezTo>
                  <a:pt x="8937168" y="11026"/>
                  <a:pt x="8910960" y="4699"/>
                  <a:pt x="8896864" y="0"/>
                </a:cubicBezTo>
                <a:cubicBezTo>
                  <a:pt x="8868981" y="3485"/>
                  <a:pt x="8808621" y="6656"/>
                  <a:pt x="8781535" y="24713"/>
                </a:cubicBezTo>
                <a:cubicBezTo>
                  <a:pt x="8773297" y="30205"/>
                  <a:pt x="8766693" y="40430"/>
                  <a:pt x="8756821" y="41189"/>
                </a:cubicBezTo>
                <a:cubicBezTo>
                  <a:pt x="8658220" y="48774"/>
                  <a:pt x="8559113" y="46681"/>
                  <a:pt x="8460259" y="49427"/>
                </a:cubicBezTo>
                <a:cubicBezTo>
                  <a:pt x="8438291" y="52173"/>
                  <a:pt x="8416193" y="54026"/>
                  <a:pt x="8394356" y="57665"/>
                </a:cubicBezTo>
                <a:cubicBezTo>
                  <a:pt x="8378703" y="60274"/>
                  <a:pt x="8290031" y="79761"/>
                  <a:pt x="8262551" y="82378"/>
                </a:cubicBezTo>
                <a:cubicBezTo>
                  <a:pt x="8221456" y="86292"/>
                  <a:pt x="8180261" y="90165"/>
                  <a:pt x="8138983" y="90616"/>
                </a:cubicBezTo>
                <a:lnTo>
                  <a:pt x="6755027" y="98854"/>
                </a:lnTo>
                <a:cubicBezTo>
                  <a:pt x="6722076" y="101600"/>
                  <a:pt x="6689185" y="105206"/>
                  <a:pt x="6656173" y="107092"/>
                </a:cubicBezTo>
                <a:cubicBezTo>
                  <a:pt x="6593059" y="110699"/>
                  <a:pt x="6529746" y="110660"/>
                  <a:pt x="6466702" y="115330"/>
                </a:cubicBezTo>
                <a:cubicBezTo>
                  <a:pt x="6455411" y="116166"/>
                  <a:pt x="6444969" y="122037"/>
                  <a:pt x="6433751" y="123567"/>
                </a:cubicBezTo>
                <a:cubicBezTo>
                  <a:pt x="6384476" y="130286"/>
                  <a:pt x="6335189" y="138962"/>
                  <a:pt x="6285470" y="140043"/>
                </a:cubicBezTo>
                <a:lnTo>
                  <a:pt x="5906529" y="148281"/>
                </a:lnTo>
                <a:cubicBezTo>
                  <a:pt x="5739614" y="164973"/>
                  <a:pt x="5913334" y="148906"/>
                  <a:pt x="5667632" y="164757"/>
                </a:cubicBezTo>
                <a:cubicBezTo>
                  <a:pt x="5634635" y="166886"/>
                  <a:pt x="5601828" y="171977"/>
                  <a:pt x="5568778" y="172994"/>
                </a:cubicBezTo>
                <a:cubicBezTo>
                  <a:pt x="5423286" y="177470"/>
                  <a:pt x="5277708" y="178486"/>
                  <a:pt x="5132173" y="181232"/>
                </a:cubicBezTo>
                <a:cubicBezTo>
                  <a:pt x="5092155" y="186234"/>
                  <a:pt x="5062821" y="188273"/>
                  <a:pt x="5025081" y="197708"/>
                </a:cubicBezTo>
                <a:cubicBezTo>
                  <a:pt x="4961426" y="213622"/>
                  <a:pt x="5050252" y="199006"/>
                  <a:pt x="4959178" y="214184"/>
                </a:cubicBezTo>
                <a:cubicBezTo>
                  <a:pt x="4940025" y="217376"/>
                  <a:pt x="4920666" y="219229"/>
                  <a:pt x="4901513" y="222421"/>
                </a:cubicBezTo>
                <a:cubicBezTo>
                  <a:pt x="4887702" y="224723"/>
                  <a:pt x="4874203" y="228808"/>
                  <a:pt x="4860324" y="230659"/>
                </a:cubicBezTo>
                <a:cubicBezTo>
                  <a:pt x="4832970" y="234306"/>
                  <a:pt x="4805374" y="235849"/>
                  <a:pt x="4777946" y="238897"/>
                </a:cubicBezTo>
                <a:cubicBezTo>
                  <a:pt x="4755943" y="241342"/>
                  <a:pt x="4734011" y="244389"/>
                  <a:pt x="4712043" y="247135"/>
                </a:cubicBezTo>
                <a:cubicBezTo>
                  <a:pt x="4701059" y="249881"/>
                  <a:pt x="4689978" y="252263"/>
                  <a:pt x="4679092" y="255373"/>
                </a:cubicBezTo>
                <a:cubicBezTo>
                  <a:pt x="4670743" y="257759"/>
                  <a:pt x="4662839" y="261658"/>
                  <a:pt x="4654378" y="263611"/>
                </a:cubicBezTo>
                <a:cubicBezTo>
                  <a:pt x="4452539" y="310188"/>
                  <a:pt x="4409697" y="282933"/>
                  <a:pt x="4102443" y="288324"/>
                </a:cubicBezTo>
                <a:cubicBezTo>
                  <a:pt x="3978353" y="309006"/>
                  <a:pt x="4149584" y="282265"/>
                  <a:pt x="3912973" y="304800"/>
                </a:cubicBezTo>
                <a:cubicBezTo>
                  <a:pt x="3901702" y="305873"/>
                  <a:pt x="3891329" y="312473"/>
                  <a:pt x="3880021" y="313038"/>
                </a:cubicBezTo>
                <a:cubicBezTo>
                  <a:pt x="3781252" y="317976"/>
                  <a:pt x="3682313" y="318529"/>
                  <a:pt x="3583459" y="321275"/>
                </a:cubicBezTo>
                <a:lnTo>
                  <a:pt x="3229232" y="354227"/>
                </a:lnTo>
                <a:cubicBezTo>
                  <a:pt x="3179894" y="358271"/>
                  <a:pt x="3130251" y="357983"/>
                  <a:pt x="3080951" y="362465"/>
                </a:cubicBezTo>
                <a:cubicBezTo>
                  <a:pt x="3069676" y="363490"/>
                  <a:pt x="3059244" y="369379"/>
                  <a:pt x="3048000" y="370702"/>
                </a:cubicBezTo>
                <a:cubicBezTo>
                  <a:pt x="3012442" y="374885"/>
                  <a:pt x="2976605" y="376194"/>
                  <a:pt x="2940908" y="378940"/>
                </a:cubicBezTo>
                <a:cubicBezTo>
                  <a:pt x="2831266" y="397214"/>
                  <a:pt x="2926078" y="381687"/>
                  <a:pt x="2726724" y="411892"/>
                </a:cubicBezTo>
                <a:cubicBezTo>
                  <a:pt x="2691014" y="417303"/>
                  <a:pt x="2655625" y="425368"/>
                  <a:pt x="2619632" y="428367"/>
                </a:cubicBezTo>
                <a:cubicBezTo>
                  <a:pt x="2586681" y="431113"/>
                  <a:pt x="2553608" y="432665"/>
                  <a:pt x="2520778" y="436605"/>
                </a:cubicBezTo>
                <a:cubicBezTo>
                  <a:pt x="2205673" y="474418"/>
                  <a:pt x="2588923" y="432756"/>
                  <a:pt x="2331308" y="469557"/>
                </a:cubicBezTo>
                <a:cubicBezTo>
                  <a:pt x="2301283" y="473846"/>
                  <a:pt x="2270897" y="475048"/>
                  <a:pt x="2240692" y="477794"/>
                </a:cubicBezTo>
                <a:cubicBezTo>
                  <a:pt x="2187136" y="495646"/>
                  <a:pt x="2188805" y="496727"/>
                  <a:pt x="2100648" y="502508"/>
                </a:cubicBezTo>
                <a:cubicBezTo>
                  <a:pt x="1971749" y="510961"/>
                  <a:pt x="1842529" y="513492"/>
                  <a:pt x="1713470" y="518984"/>
                </a:cubicBezTo>
                <a:cubicBezTo>
                  <a:pt x="1680434" y="520390"/>
                  <a:pt x="1647567" y="524475"/>
                  <a:pt x="1614616" y="527221"/>
                </a:cubicBezTo>
                <a:lnTo>
                  <a:pt x="1573427" y="535459"/>
                </a:lnTo>
                <a:cubicBezTo>
                  <a:pt x="1556993" y="538447"/>
                  <a:pt x="1540114" y="539302"/>
                  <a:pt x="1524000" y="543697"/>
                </a:cubicBezTo>
                <a:cubicBezTo>
                  <a:pt x="1509733" y="547588"/>
                  <a:pt x="1497029" y="556111"/>
                  <a:pt x="1482810" y="560173"/>
                </a:cubicBezTo>
                <a:cubicBezTo>
                  <a:pt x="1424890" y="576721"/>
                  <a:pt x="1400708" y="577643"/>
                  <a:pt x="1342767" y="584886"/>
                </a:cubicBezTo>
                <a:cubicBezTo>
                  <a:pt x="1331783" y="590378"/>
                  <a:pt x="1321838" y="598857"/>
                  <a:pt x="1309816" y="601362"/>
                </a:cubicBezTo>
                <a:cubicBezTo>
                  <a:pt x="1255450" y="612688"/>
                  <a:pt x="1145059" y="626075"/>
                  <a:pt x="1145059" y="626075"/>
                </a:cubicBezTo>
                <a:cubicBezTo>
                  <a:pt x="1021682" y="687765"/>
                  <a:pt x="1187045" y="611457"/>
                  <a:pt x="930875" y="675502"/>
                </a:cubicBezTo>
                <a:cubicBezTo>
                  <a:pt x="813248" y="704910"/>
                  <a:pt x="887131" y="687313"/>
                  <a:pt x="708454" y="724930"/>
                </a:cubicBezTo>
                <a:cubicBezTo>
                  <a:pt x="700216" y="730422"/>
                  <a:pt x="692933" y="737728"/>
                  <a:pt x="683740" y="741405"/>
                </a:cubicBezTo>
                <a:cubicBezTo>
                  <a:pt x="665179" y="748829"/>
                  <a:pt x="645223" y="752137"/>
                  <a:pt x="626075" y="757881"/>
                </a:cubicBezTo>
                <a:cubicBezTo>
                  <a:pt x="566984" y="775609"/>
                  <a:pt x="640606" y="756308"/>
                  <a:pt x="568410" y="774357"/>
                </a:cubicBezTo>
                <a:cubicBezTo>
                  <a:pt x="557426" y="782595"/>
                  <a:pt x="547461" y="792402"/>
                  <a:pt x="535459" y="799070"/>
                </a:cubicBezTo>
                <a:cubicBezTo>
                  <a:pt x="414520" y="866258"/>
                  <a:pt x="553814" y="775852"/>
                  <a:pt x="469556" y="832021"/>
                </a:cubicBezTo>
                <a:cubicBezTo>
                  <a:pt x="464064" y="840259"/>
                  <a:pt x="459419" y="849129"/>
                  <a:pt x="453081" y="856735"/>
                </a:cubicBezTo>
                <a:cubicBezTo>
                  <a:pt x="445623" y="865685"/>
                  <a:pt x="437317" y="873990"/>
                  <a:pt x="428367" y="881448"/>
                </a:cubicBezTo>
                <a:cubicBezTo>
                  <a:pt x="387845" y="915216"/>
                  <a:pt x="342098" y="943004"/>
                  <a:pt x="304800" y="980302"/>
                </a:cubicBezTo>
                <a:cubicBezTo>
                  <a:pt x="199899" y="1085203"/>
                  <a:pt x="329660" y="952956"/>
                  <a:pt x="222421" y="1070919"/>
                </a:cubicBezTo>
                <a:cubicBezTo>
                  <a:pt x="182684" y="1114630"/>
                  <a:pt x="175308" y="1111156"/>
                  <a:pt x="140043" y="1161535"/>
                </a:cubicBezTo>
                <a:cubicBezTo>
                  <a:pt x="133001" y="1171595"/>
                  <a:pt x="128649" y="1183307"/>
                  <a:pt x="123567" y="1194486"/>
                </a:cubicBezTo>
                <a:cubicBezTo>
                  <a:pt x="114913" y="1213524"/>
                  <a:pt x="108206" y="1233446"/>
                  <a:pt x="98854" y="1252151"/>
                </a:cubicBezTo>
                <a:cubicBezTo>
                  <a:pt x="80723" y="1288414"/>
                  <a:pt x="57160" y="1321978"/>
                  <a:pt x="41189" y="1359243"/>
                </a:cubicBezTo>
                <a:cubicBezTo>
                  <a:pt x="24086" y="1399150"/>
                  <a:pt x="0" y="1482811"/>
                  <a:pt x="0" y="1482811"/>
                </a:cubicBezTo>
                <a:cubicBezTo>
                  <a:pt x="13730" y="1639330"/>
                  <a:pt x="24106" y="1796179"/>
                  <a:pt x="41189" y="1952367"/>
                </a:cubicBezTo>
                <a:cubicBezTo>
                  <a:pt x="43362" y="1972239"/>
                  <a:pt x="53744" y="1990429"/>
                  <a:pt x="57664" y="2010032"/>
                </a:cubicBezTo>
                <a:cubicBezTo>
                  <a:pt x="64747" y="2045448"/>
                  <a:pt x="65711" y="2082004"/>
                  <a:pt x="74140" y="2117124"/>
                </a:cubicBezTo>
                <a:cubicBezTo>
                  <a:pt x="98414" y="2218263"/>
                  <a:pt x="122093" y="2223611"/>
                  <a:pt x="140043" y="2331308"/>
                </a:cubicBezTo>
                <a:cubicBezTo>
                  <a:pt x="142891" y="2348395"/>
                  <a:pt x="149145" y="2394022"/>
                  <a:pt x="156519" y="2413686"/>
                </a:cubicBezTo>
                <a:cubicBezTo>
                  <a:pt x="160831" y="2425184"/>
                  <a:pt x="168157" y="2435351"/>
                  <a:pt x="172994" y="2446638"/>
                </a:cubicBezTo>
                <a:cubicBezTo>
                  <a:pt x="180378" y="2463869"/>
                  <a:pt x="184048" y="2490642"/>
                  <a:pt x="197708" y="2504302"/>
                </a:cubicBezTo>
                <a:cubicBezTo>
                  <a:pt x="266914" y="2573509"/>
                  <a:pt x="252430" y="2543542"/>
                  <a:pt x="337751" y="2570205"/>
                </a:cubicBezTo>
                <a:cubicBezTo>
                  <a:pt x="357712" y="2576443"/>
                  <a:pt x="375099" y="2589964"/>
                  <a:pt x="395416" y="2594919"/>
                </a:cubicBezTo>
                <a:cubicBezTo>
                  <a:pt x="488021" y="2617506"/>
                  <a:pt x="582100" y="2633558"/>
                  <a:pt x="675502" y="2652584"/>
                </a:cubicBezTo>
                <a:cubicBezTo>
                  <a:pt x="985390" y="2715709"/>
                  <a:pt x="698267" y="2649673"/>
                  <a:pt x="1112108" y="2767913"/>
                </a:cubicBezTo>
                <a:cubicBezTo>
                  <a:pt x="1174867" y="2785844"/>
                  <a:pt x="1236906" y="2808521"/>
                  <a:pt x="1301578" y="2817340"/>
                </a:cubicBezTo>
                <a:cubicBezTo>
                  <a:pt x="1361989" y="2825578"/>
                  <a:pt x="1422193" y="2835501"/>
                  <a:pt x="1482810" y="2842054"/>
                </a:cubicBezTo>
                <a:cubicBezTo>
                  <a:pt x="1539859" y="2848222"/>
                  <a:pt x="1738725" y="2856594"/>
                  <a:pt x="1779373" y="2858530"/>
                </a:cubicBezTo>
                <a:cubicBezTo>
                  <a:pt x="1885379" y="2888817"/>
                  <a:pt x="1799230" y="2868572"/>
                  <a:pt x="1960605" y="2883243"/>
                </a:cubicBezTo>
                <a:cubicBezTo>
                  <a:pt x="1983925" y="2885363"/>
                  <a:pt x="2042886" y="2895584"/>
                  <a:pt x="2067697" y="2899719"/>
                </a:cubicBezTo>
                <a:lnTo>
                  <a:pt x="2430162" y="2891481"/>
                </a:lnTo>
                <a:cubicBezTo>
                  <a:pt x="2453677" y="2890540"/>
                  <a:pt x="2496510" y="2878472"/>
                  <a:pt x="2520778" y="2875005"/>
                </a:cubicBezTo>
                <a:cubicBezTo>
                  <a:pt x="2732611" y="2844743"/>
                  <a:pt x="2489052" y="2884410"/>
                  <a:pt x="2644346" y="2858530"/>
                </a:cubicBezTo>
                <a:cubicBezTo>
                  <a:pt x="2711693" y="2831590"/>
                  <a:pt x="2661046" y="2850225"/>
                  <a:pt x="2743200" y="2825578"/>
                </a:cubicBezTo>
                <a:cubicBezTo>
                  <a:pt x="2751517" y="2823083"/>
                  <a:pt x="2759489" y="2819446"/>
                  <a:pt x="2767913" y="2817340"/>
                </a:cubicBezTo>
                <a:cubicBezTo>
                  <a:pt x="2781497" y="2813944"/>
                  <a:pt x="2795594" y="2812786"/>
                  <a:pt x="2809102" y="2809102"/>
                </a:cubicBezTo>
                <a:cubicBezTo>
                  <a:pt x="2940252" y="2773334"/>
                  <a:pt x="2784763" y="2811523"/>
                  <a:pt x="2899719" y="2776151"/>
                </a:cubicBezTo>
                <a:cubicBezTo>
                  <a:pt x="2921361" y="2769492"/>
                  <a:pt x="2944140" y="2766835"/>
                  <a:pt x="2965621" y="2759675"/>
                </a:cubicBezTo>
                <a:cubicBezTo>
                  <a:pt x="2977271" y="2755792"/>
                  <a:pt x="2987171" y="2747761"/>
                  <a:pt x="2998573" y="2743200"/>
                </a:cubicBezTo>
                <a:cubicBezTo>
                  <a:pt x="3014698" y="2736750"/>
                  <a:pt x="3031524" y="2732216"/>
                  <a:pt x="3048000" y="2726724"/>
                </a:cubicBezTo>
                <a:cubicBezTo>
                  <a:pt x="3056238" y="2723978"/>
                  <a:pt x="3064289" y="2720592"/>
                  <a:pt x="3072713" y="2718486"/>
                </a:cubicBezTo>
                <a:lnTo>
                  <a:pt x="3138616" y="2702011"/>
                </a:lnTo>
                <a:cubicBezTo>
                  <a:pt x="3149600" y="2696519"/>
                  <a:pt x="3160069" y="2689847"/>
                  <a:pt x="3171567" y="2685535"/>
                </a:cubicBezTo>
                <a:cubicBezTo>
                  <a:pt x="3227324" y="2664626"/>
                  <a:pt x="3182748" y="2688980"/>
                  <a:pt x="3229232" y="2669059"/>
                </a:cubicBezTo>
                <a:cubicBezTo>
                  <a:pt x="3300484" y="2638523"/>
                  <a:pt x="3228942" y="2663664"/>
                  <a:pt x="3286897" y="2644346"/>
                </a:cubicBezTo>
                <a:cubicBezTo>
                  <a:pt x="3334097" y="2597144"/>
                  <a:pt x="3286229" y="2639803"/>
                  <a:pt x="3361037" y="2594919"/>
                </a:cubicBezTo>
                <a:cubicBezTo>
                  <a:pt x="3372810" y="2587855"/>
                  <a:pt x="3382346" y="2577482"/>
                  <a:pt x="3393989" y="2570205"/>
                </a:cubicBezTo>
                <a:cubicBezTo>
                  <a:pt x="3440939" y="2540862"/>
                  <a:pt x="3416830" y="2567491"/>
                  <a:pt x="3468129" y="2529016"/>
                </a:cubicBezTo>
                <a:cubicBezTo>
                  <a:pt x="3477449" y="2522026"/>
                  <a:pt x="3483997" y="2511884"/>
                  <a:pt x="3492843" y="2504302"/>
                </a:cubicBezTo>
                <a:cubicBezTo>
                  <a:pt x="3536381" y="2466984"/>
                  <a:pt x="3518167" y="2493014"/>
                  <a:pt x="3558746" y="2446638"/>
                </a:cubicBezTo>
                <a:cubicBezTo>
                  <a:pt x="3582381" y="2419627"/>
                  <a:pt x="3605608" y="2380191"/>
                  <a:pt x="3616410" y="2347784"/>
                </a:cubicBezTo>
                <a:cubicBezTo>
                  <a:pt x="3619156" y="2339546"/>
                  <a:pt x="3620046" y="2330434"/>
                  <a:pt x="3624648" y="2323070"/>
                </a:cubicBezTo>
                <a:cubicBezTo>
                  <a:pt x="3633967" y="2308160"/>
                  <a:pt x="3647847" y="2296511"/>
                  <a:pt x="3657600" y="2281881"/>
                </a:cubicBezTo>
                <a:cubicBezTo>
                  <a:pt x="3665994" y="2269290"/>
                  <a:pt x="3678652" y="2240691"/>
                  <a:pt x="3682313" y="2224216"/>
                </a:cubicBezTo>
                <a:cubicBezTo>
                  <a:pt x="3706918" y="2113494"/>
                  <a:pt x="3672010" y="2231649"/>
                  <a:pt x="3707027" y="2133600"/>
                </a:cubicBezTo>
                <a:cubicBezTo>
                  <a:pt x="3715789" y="2109067"/>
                  <a:pt x="3720090" y="2082759"/>
                  <a:pt x="3731740" y="2059459"/>
                </a:cubicBezTo>
                <a:cubicBezTo>
                  <a:pt x="3776661" y="1969617"/>
                  <a:pt x="3777336" y="1962233"/>
                  <a:pt x="3838832" y="1869989"/>
                </a:cubicBezTo>
                <a:cubicBezTo>
                  <a:pt x="3844324" y="1861751"/>
                  <a:pt x="3848648" y="1852601"/>
                  <a:pt x="3855308" y="1845275"/>
                </a:cubicBezTo>
                <a:cubicBezTo>
                  <a:pt x="3963324" y="1726457"/>
                  <a:pt x="3888248" y="1823322"/>
                  <a:pt x="3945924" y="1746421"/>
                </a:cubicBezTo>
                <a:cubicBezTo>
                  <a:pt x="3948670" y="1738183"/>
                  <a:pt x="3948022" y="1727848"/>
                  <a:pt x="3954162" y="1721708"/>
                </a:cubicBezTo>
                <a:cubicBezTo>
                  <a:pt x="3987228" y="1688643"/>
                  <a:pt x="4028189" y="1664158"/>
                  <a:pt x="4061254" y="1631092"/>
                </a:cubicBezTo>
                <a:cubicBezTo>
                  <a:pt x="4097940" y="1594404"/>
                  <a:pt x="4086076" y="1603560"/>
                  <a:pt x="4143632" y="1565189"/>
                </a:cubicBezTo>
                <a:cubicBezTo>
                  <a:pt x="4181514" y="1539934"/>
                  <a:pt x="4184942" y="1544488"/>
                  <a:pt x="4217773" y="1515762"/>
                </a:cubicBezTo>
                <a:cubicBezTo>
                  <a:pt x="4240426" y="1495941"/>
                  <a:pt x="4255981" y="1471944"/>
                  <a:pt x="4283675" y="1458097"/>
                </a:cubicBezTo>
                <a:cubicBezTo>
                  <a:pt x="4299208" y="1450330"/>
                  <a:pt x="4316626" y="1447113"/>
                  <a:pt x="4333102" y="1441621"/>
                </a:cubicBezTo>
                <a:lnTo>
                  <a:pt x="4357816" y="1433384"/>
                </a:lnTo>
                <a:cubicBezTo>
                  <a:pt x="4366054" y="1430638"/>
                  <a:pt x="4373933" y="1426374"/>
                  <a:pt x="4382529" y="1425146"/>
                </a:cubicBezTo>
                <a:cubicBezTo>
                  <a:pt x="4594130" y="1394917"/>
                  <a:pt x="4403059" y="1419660"/>
                  <a:pt x="4604951" y="1400432"/>
                </a:cubicBezTo>
                <a:cubicBezTo>
                  <a:pt x="4626990" y="1398333"/>
                  <a:pt x="4649017" y="1395833"/>
                  <a:pt x="4670854" y="1392194"/>
                </a:cubicBezTo>
                <a:cubicBezTo>
                  <a:pt x="4682022" y="1390333"/>
                  <a:pt x="4692583" y="1385453"/>
                  <a:pt x="4703805" y="1383957"/>
                </a:cubicBezTo>
                <a:cubicBezTo>
                  <a:pt x="4733869" y="1379949"/>
                  <a:pt x="4764216" y="1378465"/>
                  <a:pt x="4794421" y="1375719"/>
                </a:cubicBezTo>
                <a:cubicBezTo>
                  <a:pt x="4808151" y="1372973"/>
                  <a:pt x="4821967" y="1370629"/>
                  <a:pt x="4835610" y="1367481"/>
                </a:cubicBezTo>
                <a:cubicBezTo>
                  <a:pt x="4857674" y="1362389"/>
                  <a:pt x="4879177" y="1354728"/>
                  <a:pt x="4901513" y="1351005"/>
                </a:cubicBezTo>
                <a:cubicBezTo>
                  <a:pt x="4978161" y="1338230"/>
                  <a:pt x="4934320" y="1344429"/>
                  <a:pt x="5033319" y="1334530"/>
                </a:cubicBezTo>
                <a:cubicBezTo>
                  <a:pt x="5107265" y="1319740"/>
                  <a:pt x="5060697" y="1328594"/>
                  <a:pt x="5173362" y="1309816"/>
                </a:cubicBezTo>
                <a:lnTo>
                  <a:pt x="5222789" y="1301578"/>
                </a:lnTo>
                <a:cubicBezTo>
                  <a:pt x="5239265" y="1296086"/>
                  <a:pt x="5257766" y="1294735"/>
                  <a:pt x="5272216" y="1285102"/>
                </a:cubicBezTo>
                <a:cubicBezTo>
                  <a:pt x="5333573" y="1244198"/>
                  <a:pt x="5258215" y="1296769"/>
                  <a:pt x="5321643" y="1243913"/>
                </a:cubicBezTo>
                <a:cubicBezTo>
                  <a:pt x="5329249" y="1237575"/>
                  <a:pt x="5338118" y="1232930"/>
                  <a:pt x="5346356" y="1227438"/>
                </a:cubicBezTo>
                <a:cubicBezTo>
                  <a:pt x="5349102" y="1219200"/>
                  <a:pt x="5349992" y="1210088"/>
                  <a:pt x="5354594" y="1202724"/>
                </a:cubicBezTo>
                <a:cubicBezTo>
                  <a:pt x="5383887" y="1155857"/>
                  <a:pt x="5382360" y="1171703"/>
                  <a:pt x="5412259" y="1136821"/>
                </a:cubicBezTo>
                <a:cubicBezTo>
                  <a:pt x="5421194" y="1126397"/>
                  <a:pt x="5429158" y="1115158"/>
                  <a:pt x="5436973" y="1103870"/>
                </a:cubicBezTo>
                <a:cubicBezTo>
                  <a:pt x="5453880" y="1079450"/>
                  <a:pt x="5486400" y="1029730"/>
                  <a:pt x="5486400" y="1029730"/>
                </a:cubicBezTo>
                <a:cubicBezTo>
                  <a:pt x="5489146" y="1018746"/>
                  <a:pt x="5489574" y="1006905"/>
                  <a:pt x="5494637" y="996778"/>
                </a:cubicBezTo>
                <a:cubicBezTo>
                  <a:pt x="5500777" y="984498"/>
                  <a:pt x="5511371" y="974999"/>
                  <a:pt x="5519351" y="963827"/>
                </a:cubicBezTo>
                <a:cubicBezTo>
                  <a:pt x="5525106" y="955770"/>
                  <a:pt x="5530915" y="947709"/>
                  <a:pt x="5535827" y="939113"/>
                </a:cubicBezTo>
                <a:cubicBezTo>
                  <a:pt x="5567052" y="884469"/>
                  <a:pt x="5540735" y="927659"/>
                  <a:pt x="5560540" y="881448"/>
                </a:cubicBezTo>
                <a:cubicBezTo>
                  <a:pt x="5565377" y="870161"/>
                  <a:pt x="5571934" y="859676"/>
                  <a:pt x="5577016" y="848497"/>
                </a:cubicBezTo>
                <a:cubicBezTo>
                  <a:pt x="5585670" y="829459"/>
                  <a:pt x="5590970" y="808764"/>
                  <a:pt x="5601729" y="790832"/>
                </a:cubicBezTo>
                <a:cubicBezTo>
                  <a:pt x="5607723" y="780842"/>
                  <a:pt x="5618985" y="775069"/>
                  <a:pt x="5626443" y="766119"/>
                </a:cubicBezTo>
                <a:cubicBezTo>
                  <a:pt x="5632781" y="758513"/>
                  <a:pt x="5635560" y="748028"/>
                  <a:pt x="5642919" y="741405"/>
                </a:cubicBezTo>
                <a:cubicBezTo>
                  <a:pt x="5668215" y="718639"/>
                  <a:pt x="5731997" y="673398"/>
                  <a:pt x="5766486" y="659027"/>
                </a:cubicBezTo>
                <a:cubicBezTo>
                  <a:pt x="5779411" y="653642"/>
                  <a:pt x="5794091" y="654185"/>
                  <a:pt x="5807675" y="650789"/>
                </a:cubicBezTo>
                <a:cubicBezTo>
                  <a:pt x="5849031" y="640450"/>
                  <a:pt x="5889043" y="623867"/>
                  <a:pt x="5931243" y="617838"/>
                </a:cubicBezTo>
                <a:cubicBezTo>
                  <a:pt x="6008129" y="606854"/>
                  <a:pt x="6086224" y="602350"/>
                  <a:pt x="6161902" y="584886"/>
                </a:cubicBezTo>
                <a:cubicBezTo>
                  <a:pt x="6197599" y="576648"/>
                  <a:pt x="6232641" y="564717"/>
                  <a:pt x="6268994" y="560173"/>
                </a:cubicBezTo>
                <a:cubicBezTo>
                  <a:pt x="6342764" y="550952"/>
                  <a:pt x="6417303" y="549548"/>
                  <a:pt x="6491416" y="543697"/>
                </a:cubicBezTo>
                <a:cubicBezTo>
                  <a:pt x="6521652" y="541310"/>
                  <a:pt x="6551827" y="538205"/>
                  <a:pt x="6582032" y="535459"/>
                </a:cubicBezTo>
                <a:cubicBezTo>
                  <a:pt x="6595762" y="532713"/>
                  <a:pt x="6609382" y="529350"/>
                  <a:pt x="6623221" y="527221"/>
                </a:cubicBezTo>
                <a:cubicBezTo>
                  <a:pt x="6645102" y="523855"/>
                  <a:pt x="6667342" y="522944"/>
                  <a:pt x="6689124" y="518984"/>
                </a:cubicBezTo>
                <a:cubicBezTo>
                  <a:pt x="6697667" y="517431"/>
                  <a:pt x="6705488" y="513132"/>
                  <a:pt x="6713837" y="510746"/>
                </a:cubicBezTo>
                <a:cubicBezTo>
                  <a:pt x="6748993" y="500701"/>
                  <a:pt x="6749760" y="502763"/>
                  <a:pt x="6787978" y="494270"/>
                </a:cubicBezTo>
                <a:cubicBezTo>
                  <a:pt x="6799030" y="491814"/>
                  <a:pt x="6809643" y="486935"/>
                  <a:pt x="6820929" y="486032"/>
                </a:cubicBezTo>
                <a:cubicBezTo>
                  <a:pt x="6878475" y="481428"/>
                  <a:pt x="6936259" y="480540"/>
                  <a:pt x="6993924" y="477794"/>
                </a:cubicBezTo>
                <a:cubicBezTo>
                  <a:pt x="7013146" y="472302"/>
                  <a:pt x="7031786" y="464050"/>
                  <a:pt x="7051589" y="461319"/>
                </a:cubicBezTo>
                <a:cubicBezTo>
                  <a:pt x="7111680" y="453031"/>
                  <a:pt x="7232821" y="444843"/>
                  <a:pt x="7232821" y="444843"/>
                </a:cubicBezTo>
                <a:cubicBezTo>
                  <a:pt x="7246551" y="442097"/>
                  <a:pt x="7260727" y="441033"/>
                  <a:pt x="7274010" y="436605"/>
                </a:cubicBezTo>
                <a:cubicBezTo>
                  <a:pt x="7332610" y="417072"/>
                  <a:pt x="7285100" y="410076"/>
                  <a:pt x="7372864" y="403654"/>
                </a:cubicBezTo>
                <a:cubicBezTo>
                  <a:pt x="7463280" y="397038"/>
                  <a:pt x="7554115" y="398711"/>
                  <a:pt x="7644713" y="395416"/>
                </a:cubicBezTo>
                <a:lnTo>
                  <a:pt x="7825946" y="387178"/>
                </a:lnTo>
                <a:lnTo>
                  <a:pt x="7867135" y="378940"/>
                </a:lnTo>
                <a:cubicBezTo>
                  <a:pt x="7883569" y="375952"/>
                  <a:pt x="7900257" y="374325"/>
                  <a:pt x="7916562" y="370702"/>
                </a:cubicBezTo>
                <a:cubicBezTo>
                  <a:pt x="7925038" y="368818"/>
                  <a:pt x="7932851" y="364571"/>
                  <a:pt x="7941275" y="362465"/>
                </a:cubicBezTo>
                <a:cubicBezTo>
                  <a:pt x="7954859" y="359069"/>
                  <a:pt x="7968796" y="357264"/>
                  <a:pt x="7982464" y="354227"/>
                </a:cubicBezTo>
                <a:cubicBezTo>
                  <a:pt x="7993516" y="351771"/>
                  <a:pt x="8004277" y="348014"/>
                  <a:pt x="8015416" y="345989"/>
                </a:cubicBezTo>
                <a:cubicBezTo>
                  <a:pt x="8052358" y="339272"/>
                  <a:pt x="8111844" y="333444"/>
                  <a:pt x="8147221" y="329513"/>
                </a:cubicBezTo>
                <a:cubicBezTo>
                  <a:pt x="8169189" y="321275"/>
                  <a:pt x="8190455" y="310845"/>
                  <a:pt x="8213124" y="304800"/>
                </a:cubicBezTo>
                <a:cubicBezTo>
                  <a:pt x="8231885" y="299797"/>
                  <a:pt x="8251705" y="300140"/>
                  <a:pt x="8270789" y="296562"/>
                </a:cubicBezTo>
                <a:cubicBezTo>
                  <a:pt x="8295672" y="291896"/>
                  <a:pt x="8320261" y="285779"/>
                  <a:pt x="8344929" y="280086"/>
                </a:cubicBezTo>
                <a:cubicBezTo>
                  <a:pt x="8355961" y="277540"/>
                  <a:pt x="8367060" y="275178"/>
                  <a:pt x="8377881" y="271848"/>
                </a:cubicBezTo>
                <a:cubicBezTo>
                  <a:pt x="8402779" y="264187"/>
                  <a:pt x="8426749" y="253453"/>
                  <a:pt x="8452021" y="247135"/>
                </a:cubicBezTo>
                <a:lnTo>
                  <a:pt x="8484973" y="238897"/>
                </a:lnTo>
                <a:cubicBezTo>
                  <a:pt x="8495957" y="233405"/>
                  <a:pt x="8506274" y="226304"/>
                  <a:pt x="8517924" y="222421"/>
                </a:cubicBezTo>
                <a:cubicBezTo>
                  <a:pt x="8575949" y="203080"/>
                  <a:pt x="8540669" y="224442"/>
                  <a:pt x="8583827" y="205946"/>
                </a:cubicBezTo>
                <a:cubicBezTo>
                  <a:pt x="8595114" y="201109"/>
                  <a:pt x="8605128" y="193353"/>
                  <a:pt x="8616778" y="189470"/>
                </a:cubicBezTo>
                <a:cubicBezTo>
                  <a:pt x="8630061" y="185042"/>
                  <a:pt x="8644383" y="184628"/>
                  <a:pt x="8657967" y="181232"/>
                </a:cubicBezTo>
                <a:cubicBezTo>
                  <a:pt x="8666391" y="179126"/>
                  <a:pt x="8674137" y="174547"/>
                  <a:pt x="8682681" y="172994"/>
                </a:cubicBezTo>
                <a:cubicBezTo>
                  <a:pt x="8704462" y="169034"/>
                  <a:pt x="8726702" y="168123"/>
                  <a:pt x="8748583" y="164757"/>
                </a:cubicBezTo>
                <a:cubicBezTo>
                  <a:pt x="8762422" y="162628"/>
                  <a:pt x="8776105" y="159556"/>
                  <a:pt x="8789773" y="156519"/>
                </a:cubicBezTo>
                <a:cubicBezTo>
                  <a:pt x="8800825" y="154063"/>
                  <a:pt x="8811449" y="149306"/>
                  <a:pt x="8822724" y="148281"/>
                </a:cubicBezTo>
                <a:cubicBezTo>
                  <a:pt x="8841867" y="146541"/>
                  <a:pt x="8857048" y="141416"/>
                  <a:pt x="8863913" y="140043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96752"/>
            <a:ext cx="3563888" cy="28083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6 L -0.33212 0.047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2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Department of Nutrition, Exercise and Sports</a:t>
            </a:r>
          </a:p>
        </p:txBody>
      </p:sp>
      <p:pic>
        <p:nvPicPr>
          <p:cNvPr id="26626" name="Picture 2" descr="D:\Dokumenter\Job\Edmund Mach\presentation\iso_ratio_cut_off_candida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6731249" cy="55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smtClean="0"/>
              <a:t>Isotopic ratio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769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Nutrition, Exercise and Sports</a:t>
            </a:r>
          </a:p>
        </p:txBody>
      </p:sp>
      <p:pic>
        <p:nvPicPr>
          <p:cNvPr id="7" name="Picture 2" descr="D:\Google Drev\CopenhagenHalle\ID paper\visual abstract\visual abstrac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2381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smtClean="0"/>
              <a:t>Pipeline for</a:t>
            </a:r>
            <a:r>
              <a:rPr lang="en-US" dirty="0"/>
              <a:t> </a:t>
            </a:r>
            <a:r>
              <a:rPr lang="en-US" dirty="0" smtClean="0"/>
              <a:t>rapid processing &amp; </a:t>
            </a:r>
            <a:r>
              <a:rPr lang="en-US" dirty="0"/>
              <a:t>a</a:t>
            </a:r>
            <a:r>
              <a:rPr lang="en-US" dirty="0" smtClean="0"/>
              <a:t>nnotation</a:t>
            </a:r>
            <a:r>
              <a:rPr lang="en-US" kern="0" dirty="0" smtClean="0"/>
              <a:t>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573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60375"/>
            <a:ext cx="7777484" cy="576263"/>
          </a:xfrm>
        </p:spPr>
        <p:txBody>
          <a:bodyPr/>
          <a:lstStyle/>
          <a:p>
            <a:r>
              <a:rPr lang="da-DK" dirty="0"/>
              <a:t>Retention time </a:t>
            </a:r>
            <a:r>
              <a:rPr lang="da-DK" dirty="0" err="1"/>
              <a:t>prediction</a:t>
            </a:r>
            <a:r>
              <a:rPr lang="da-DK" dirty="0"/>
              <a:t> from </a:t>
            </a:r>
            <a:r>
              <a:rPr lang="da-DK" dirty="0" err="1" smtClean="0"/>
              <a:t>log</a:t>
            </a:r>
            <a:r>
              <a:rPr lang="da-DK" i="1" dirty="0" err="1" smtClean="0"/>
              <a:t>D</a:t>
            </a:r>
            <a:endParaRPr lang="da-DK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187553"/>
            <a:ext cx="6577012" cy="4106863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59088" y="-27384"/>
            <a:ext cx="6253162" cy="2635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Department of Nutrition, Exercise and Sports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/>
          <a:stretch/>
        </p:blipFill>
        <p:spPr bwMode="auto">
          <a:xfrm>
            <a:off x="611560" y="1657602"/>
            <a:ext cx="7776864" cy="49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8049" y="2521698"/>
            <a:ext cx="492443" cy="2399055"/>
          </a:xfrm>
          <a:prstGeom prst="rect">
            <a:avLst/>
          </a:prstGeom>
          <a:solidFill>
            <a:schemeClr val="bg1"/>
          </a:solidFill>
        </p:spPr>
        <p:txBody>
          <a:bodyPr vert="vert270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time (min)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492" y="506476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492" y="4060511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492" y="3172470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492" y="2234470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4301" y="6269250"/>
            <a:ext cx="1867819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da-DK" sz="20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5909210"/>
            <a:ext cx="412292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9792" y="5909210"/>
            <a:ext cx="412292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3684" y="5909210"/>
            <a:ext cx="412292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0308" y="5909210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8922" y="5909210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3058" y="5909210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r>
              <a:rPr lang="da-DK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Department of Nutrition, Exercise and Sports</a:t>
            </a:r>
          </a:p>
        </p:txBody>
      </p:sp>
      <p:pic>
        <p:nvPicPr>
          <p:cNvPr id="30723" name="Picture 3" descr="D:\Dokumenter\Job\Edmund Mach\presentation\RT_cut_off_candidates_re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9528"/>
            <a:ext cx="6912768" cy="54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2988" y="460375"/>
            <a:ext cx="7777484" cy="576263"/>
          </a:xfrm>
        </p:spPr>
        <p:txBody>
          <a:bodyPr/>
          <a:lstStyle/>
          <a:p>
            <a:r>
              <a:rPr lang="da-DK" dirty="0"/>
              <a:t>Retention time </a:t>
            </a:r>
            <a:r>
              <a:rPr lang="da-DK" dirty="0" err="1"/>
              <a:t>prediction</a:t>
            </a:r>
            <a:r>
              <a:rPr lang="da-DK" dirty="0"/>
              <a:t> from </a:t>
            </a:r>
            <a:r>
              <a:rPr lang="da-DK" dirty="0" err="1" smtClean="0"/>
              <a:t>log</a:t>
            </a:r>
            <a:r>
              <a:rPr lang="da-DK" i="1" dirty="0" err="1" smtClean="0"/>
              <a:t>D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25726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60449"/>
            <a:ext cx="6577012" cy="576263"/>
          </a:xfrm>
        </p:spPr>
        <p:txBody>
          <a:bodyPr/>
          <a:lstStyle/>
          <a:p>
            <a:r>
              <a:rPr lang="en-US" b="1" dirty="0" smtClean="0"/>
              <a:t>Final Sorted candidate list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Department of Nutrition, Exercise and Sports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78980"/>
            <a:ext cx="8330102" cy="580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51520" y="1556792"/>
            <a:ext cx="4608512" cy="868288"/>
          </a:xfrm>
          <a:prstGeom prst="ellipse">
            <a:avLst/>
          </a:prstGeom>
          <a:solidFill>
            <a:srgbClr val="F02828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/>
          <p:cNvSpPr/>
          <p:nvPr/>
        </p:nvSpPr>
        <p:spPr>
          <a:xfrm>
            <a:off x="251520" y="2204864"/>
            <a:ext cx="5760640" cy="1163117"/>
          </a:xfrm>
          <a:prstGeom prst="ellipse">
            <a:avLst/>
          </a:prstGeom>
          <a:solidFill>
            <a:srgbClr val="F02828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/>
          <p:cNvSpPr/>
          <p:nvPr/>
        </p:nvSpPr>
        <p:spPr>
          <a:xfrm>
            <a:off x="251520" y="3212976"/>
            <a:ext cx="4752528" cy="864096"/>
          </a:xfrm>
          <a:prstGeom prst="ellipse">
            <a:avLst/>
          </a:prstGeom>
          <a:solidFill>
            <a:srgbClr val="F02828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/>
          <p:cNvSpPr/>
          <p:nvPr/>
        </p:nvSpPr>
        <p:spPr>
          <a:xfrm>
            <a:off x="251520" y="3686882"/>
            <a:ext cx="4885484" cy="765906"/>
          </a:xfrm>
          <a:prstGeom prst="ellipse">
            <a:avLst/>
          </a:prstGeom>
          <a:solidFill>
            <a:srgbClr val="F02828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/>
          <p:cNvSpPr/>
          <p:nvPr/>
        </p:nvSpPr>
        <p:spPr>
          <a:xfrm>
            <a:off x="0" y="4196852"/>
            <a:ext cx="6012160" cy="1074566"/>
          </a:xfrm>
          <a:prstGeom prst="ellipse">
            <a:avLst/>
          </a:prstGeom>
          <a:solidFill>
            <a:srgbClr val="F02828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34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40816 0.2870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04062 -0.0386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41615 -0.5810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16" y="-2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time-consuming </a:t>
            </a:r>
            <a:r>
              <a:rPr lang="en-US" dirty="0" smtClean="0"/>
              <a:t>tedious 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00" y="3055019"/>
            <a:ext cx="1749600" cy="12497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Nutrition, Exercise and Sports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200" y="2936581"/>
            <a:ext cx="1773217" cy="1769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493" y="5570882"/>
            <a:ext cx="2921450" cy="1294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1424413"/>
            <a:ext cx="1749095" cy="981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4227" y="1424413"/>
            <a:ext cx="1835042" cy="5978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3155" y="1424413"/>
            <a:ext cx="1749095" cy="981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7200" y="2106873"/>
            <a:ext cx="1749095" cy="7003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8493" y="1424413"/>
            <a:ext cx="1749095" cy="11780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5824" y="1424413"/>
            <a:ext cx="1749095" cy="597874"/>
          </a:xfrm>
          <a:prstGeom prst="rect">
            <a:avLst/>
          </a:prstGeom>
        </p:spPr>
      </p:pic>
      <p:pic>
        <p:nvPicPr>
          <p:cNvPr id="30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5824" y="3055019"/>
            <a:ext cx="1749600" cy="124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935572"/>
            <a:ext cx="1773217" cy="1769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696" y="4686235"/>
            <a:ext cx="2090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CAMERA (R)</a:t>
            </a:r>
          </a:p>
          <a:p>
            <a:r>
              <a:rPr lang="da-DK" dirty="0" err="1">
                <a:solidFill>
                  <a:srgbClr val="000000"/>
                </a:solidFill>
              </a:rPr>
              <a:t>MetShot</a:t>
            </a:r>
            <a:r>
              <a:rPr lang="da-DK" dirty="0">
                <a:solidFill>
                  <a:srgbClr val="000000"/>
                </a:solidFill>
              </a:rPr>
              <a:t> (R)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6016" y="4712780"/>
            <a:ext cx="3698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solidFill>
                  <a:srgbClr val="000000"/>
                </a:solidFill>
              </a:rPr>
              <a:t>MetFusion</a:t>
            </a:r>
            <a:r>
              <a:rPr lang="da-DK" dirty="0" smtClean="0">
                <a:solidFill>
                  <a:srgbClr val="000000"/>
                </a:solidFill>
              </a:rPr>
              <a:t> (</a:t>
            </a:r>
            <a:r>
              <a:rPr lang="da-DK" dirty="0" err="1" smtClean="0">
                <a:solidFill>
                  <a:srgbClr val="000000"/>
                </a:solidFill>
              </a:rPr>
              <a:t>Java+web</a:t>
            </a:r>
            <a:r>
              <a:rPr lang="da-DK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3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</a:t>
            </a:r>
            <a:r>
              <a:rPr lang="da-DK" dirty="0" err="1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2337"/>
            <a:ext cx="8496944" cy="5258991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da-DK" b="1" dirty="0" smtClean="0"/>
              <a:t>Instrument side</a:t>
            </a:r>
            <a:endParaRPr lang="en-US" b="1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Higher </a:t>
            </a:r>
            <a:r>
              <a:rPr lang="en-US" dirty="0"/>
              <a:t>sensitivity (</a:t>
            </a:r>
            <a:r>
              <a:rPr lang="en-US" dirty="0" smtClean="0"/>
              <a:t>immense improvements already achieved)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accurate isotope pattern </a:t>
            </a:r>
            <a:r>
              <a:rPr lang="en-US" dirty="0" smtClean="0"/>
              <a:t>determination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0" indent="0">
              <a:lnSpc>
                <a:spcPct val="150000"/>
              </a:lnSpc>
            </a:pPr>
            <a:r>
              <a:rPr lang="en-US" b="1" dirty="0" smtClean="0"/>
              <a:t>Data availability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Extension of spectral databases (especially for negative mode)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lnSpc>
                <a:spcPct val="150000"/>
              </a:lnSpc>
            </a:pPr>
            <a:r>
              <a:rPr lang="en-US" b="1" dirty="0" smtClean="0"/>
              <a:t>Computational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Filter by CAMERA annotation (molecular </a:t>
            </a:r>
            <a:r>
              <a:rPr lang="en-US" dirty="0" err="1" smtClean="0"/>
              <a:t>formular</a:t>
            </a:r>
            <a:r>
              <a:rPr lang="en-US" dirty="0" smtClean="0"/>
              <a:t> and </a:t>
            </a:r>
            <a:r>
              <a:rPr lang="en-US" dirty="0" err="1" smtClean="0"/>
              <a:t>MetFusion</a:t>
            </a:r>
            <a:r>
              <a:rPr lang="en-US" dirty="0" smtClean="0"/>
              <a:t> </a:t>
            </a:r>
            <a:r>
              <a:rPr lang="en-US" dirty="0" err="1" smtClean="0"/>
              <a:t>cadidates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Compound generator*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Improved RT prediction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Log</a:t>
            </a:r>
            <a:r>
              <a:rPr lang="en-US" i="1" dirty="0" err="1" smtClean="0"/>
              <a:t>D</a:t>
            </a:r>
            <a:r>
              <a:rPr lang="en-US" dirty="0" smtClean="0"/>
              <a:t> prediction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lnSpc>
                <a:spcPct val="150000"/>
              </a:lnSpc>
            </a:pPr>
            <a:r>
              <a:rPr lang="en-US" sz="1400" dirty="0" smtClean="0"/>
              <a:t>*Peron </a:t>
            </a:r>
            <a:r>
              <a:rPr lang="en-US" sz="1400" i="1" dirty="0" smtClean="0"/>
              <a:t>et al</a:t>
            </a:r>
            <a:r>
              <a:rPr lang="en-US" sz="1400" dirty="0" smtClean="0"/>
              <a:t>. Automated Pipeline for De Novo Metabolite Identification Using Mass-Spectrometry-Based Metabolomics (2013)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Nutrition, Exercise and Sports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5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374775"/>
            <a:ext cx="6985396" cy="5222577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da-DK" b="1" dirty="0" smtClean="0"/>
              <a:t>Professor Lars Ove Dragsted</a:t>
            </a:r>
          </a:p>
          <a:p>
            <a:pPr marL="0" indent="0"/>
            <a:r>
              <a:rPr lang="en-US" dirty="0">
                <a:solidFill>
                  <a:srgbClr val="000000"/>
                </a:solidFill>
              </a:rPr>
              <a:t>Bioactive Foods and Health</a:t>
            </a:r>
          </a:p>
          <a:p>
            <a:pPr marL="0" indent="0"/>
            <a:r>
              <a:rPr lang="en-US" dirty="0">
                <a:solidFill>
                  <a:srgbClr val="000000"/>
                </a:solidFill>
              </a:rPr>
              <a:t>Department of Nutrition, Exercise and Sports</a:t>
            </a:r>
          </a:p>
          <a:p>
            <a:pPr marL="0" indent="0"/>
            <a:r>
              <a:rPr lang="en-US" dirty="0" smtClean="0">
                <a:solidFill>
                  <a:srgbClr val="000000"/>
                </a:solidFill>
              </a:rPr>
              <a:t>University </a:t>
            </a:r>
            <a:r>
              <a:rPr lang="en-US" dirty="0">
                <a:solidFill>
                  <a:srgbClr val="000000"/>
                </a:solidFill>
              </a:rPr>
              <a:t>of Copenhagen</a:t>
            </a:r>
          </a:p>
          <a:p>
            <a:pPr marL="0" indent="0">
              <a:lnSpc>
                <a:spcPct val="150000"/>
              </a:lnSpc>
            </a:pPr>
            <a:endParaRPr lang="da-DK" b="1" dirty="0"/>
          </a:p>
          <a:p>
            <a:pPr marL="0" indent="0">
              <a:lnSpc>
                <a:spcPct val="150000"/>
              </a:lnSpc>
            </a:pPr>
            <a:endParaRPr lang="da-DK" b="1" dirty="0"/>
          </a:p>
          <a:p>
            <a:pPr marL="0" indent="0">
              <a:lnSpc>
                <a:spcPct val="150000"/>
              </a:lnSpc>
            </a:pPr>
            <a:r>
              <a:rPr lang="da-DK" b="1" dirty="0" smtClean="0"/>
              <a:t>Dr</a:t>
            </a:r>
            <a:r>
              <a:rPr lang="da-DK" b="1" dirty="0"/>
              <a:t>. Steffen </a:t>
            </a:r>
            <a:r>
              <a:rPr lang="da-DK" b="1" dirty="0" smtClean="0"/>
              <a:t>Neumann (XCMS, </a:t>
            </a:r>
            <a:r>
              <a:rPr lang="da-DK" b="1" dirty="0" err="1" smtClean="0"/>
              <a:t>MetShot</a:t>
            </a:r>
            <a:r>
              <a:rPr lang="da-DK" b="1" dirty="0" smtClean="0"/>
              <a:t>, </a:t>
            </a:r>
            <a:r>
              <a:rPr lang="da-DK" b="1" dirty="0" err="1" smtClean="0"/>
              <a:t>Rdisop</a:t>
            </a:r>
            <a:r>
              <a:rPr lang="da-DK" b="1" dirty="0"/>
              <a:t>)</a:t>
            </a:r>
            <a:endParaRPr lang="da-DK" b="1" dirty="0" smtClean="0"/>
          </a:p>
          <a:p>
            <a:pPr marL="0" indent="0">
              <a:lnSpc>
                <a:spcPct val="150000"/>
              </a:lnSpc>
            </a:pPr>
            <a:r>
              <a:rPr lang="en-US" b="1" dirty="0"/>
              <a:t>Michael </a:t>
            </a:r>
            <a:r>
              <a:rPr lang="en-US" b="1" dirty="0" err="1" smtClean="0"/>
              <a:t>Gerlich</a:t>
            </a:r>
            <a:r>
              <a:rPr lang="en-US" b="1" dirty="0" smtClean="0"/>
              <a:t> (</a:t>
            </a:r>
            <a:r>
              <a:rPr lang="en-US" b="1" dirty="0" err="1" smtClean="0"/>
              <a:t>MetFusion</a:t>
            </a:r>
            <a:r>
              <a:rPr lang="en-US" b="1" dirty="0" smtClean="0"/>
              <a:t>)</a:t>
            </a:r>
          </a:p>
          <a:p>
            <a:pPr marL="0" indent="0">
              <a:lnSpc>
                <a:spcPct val="150000"/>
              </a:lnSpc>
            </a:pPr>
            <a:r>
              <a:rPr lang="en-US" b="1" dirty="0" smtClean="0"/>
              <a:t>Dr. </a:t>
            </a:r>
            <a:r>
              <a:rPr lang="en-US" b="1" dirty="0" err="1" smtClean="0"/>
              <a:t>Carsten</a:t>
            </a:r>
            <a:r>
              <a:rPr lang="en-US" b="1" dirty="0" smtClean="0"/>
              <a:t> </a:t>
            </a:r>
            <a:r>
              <a:rPr lang="en-US" b="1" dirty="0" err="1" smtClean="0"/>
              <a:t>Kuhl</a:t>
            </a:r>
            <a:r>
              <a:rPr lang="en-US" b="1" dirty="0" smtClean="0"/>
              <a:t> (CAMERA)</a:t>
            </a:r>
            <a:endParaRPr lang="en-US" b="1" dirty="0"/>
          </a:p>
          <a:p>
            <a:pPr marL="0" indent="0">
              <a:lnSpc>
                <a:spcPct val="150000"/>
              </a:lnSpc>
            </a:pPr>
            <a:r>
              <a:rPr lang="da-DK" dirty="0" err="1" smtClean="0"/>
              <a:t>Bioinformatics</a:t>
            </a:r>
            <a:r>
              <a:rPr lang="da-DK" dirty="0" smtClean="0"/>
              <a:t> </a:t>
            </a:r>
            <a:r>
              <a:rPr lang="da-DK" dirty="0"/>
              <a:t>&amp; Mass </a:t>
            </a:r>
            <a:r>
              <a:rPr lang="da-DK" dirty="0" err="1"/>
              <a:t>Spectrometry</a:t>
            </a:r>
            <a:endParaRPr lang="da-DK" dirty="0"/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Leibniz </a:t>
            </a:r>
            <a:r>
              <a:rPr lang="en-US" dirty="0"/>
              <a:t>Institute of Plant </a:t>
            </a:r>
            <a:r>
              <a:rPr lang="en-US" dirty="0" smtClean="0"/>
              <a:t>Biochemistry (IPB), Halle</a:t>
            </a:r>
          </a:p>
          <a:p>
            <a:pPr marL="0" indent="0">
              <a:lnSpc>
                <a:spcPct val="150000"/>
              </a:lnSpc>
            </a:pPr>
            <a:endParaRPr lang="da-DK" dirty="0"/>
          </a:p>
          <a:p>
            <a:pPr marL="0" indent="0">
              <a:lnSpc>
                <a:spcPct val="150000"/>
              </a:lnSpc>
            </a:pPr>
            <a:r>
              <a:rPr lang="en-US" sz="1200" dirty="0"/>
              <a:t>Metabolite profiling and beyond: approaches for the rapid processing and annotation of human blood serum mass spectrometry </a:t>
            </a:r>
            <a:r>
              <a:rPr lang="en-US" sz="1200" dirty="0" smtClean="0"/>
              <a:t>data (DOI: 10.1007/s00216-013-6954-6)</a:t>
            </a:r>
            <a:endParaRPr lang="da-DK" sz="1200" dirty="0" smtClean="0"/>
          </a:p>
          <a:p>
            <a:pPr marL="0" indent="0">
              <a:lnSpc>
                <a:spcPct val="150000"/>
              </a:lnSpc>
            </a:pPr>
            <a:endParaRPr lang="da-DK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Nutrition, Exercise and Sports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Rdisop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8880"/>
            <a:ext cx="9144000" cy="576263"/>
          </a:xfrm>
        </p:spPr>
        <p:txBody>
          <a:bodyPr/>
          <a:lstStyle/>
          <a:p>
            <a:pPr algn="ctr"/>
            <a:r>
              <a:rPr lang="da-DK" sz="3200" dirty="0" smtClean="0"/>
              <a:t>Thank you for your attention</a:t>
            </a:r>
            <a:endParaRPr lang="da-DK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Department of Nutrition, Exercise and Sports</a:t>
            </a:r>
          </a:p>
        </p:txBody>
      </p:sp>
    </p:spTree>
    <p:extLst>
      <p:ext uri="{BB962C8B-B14F-4D97-AF65-F5344CB8AC3E}">
        <p14:creationId xmlns:p14="http://schemas.microsoft.com/office/powerpoint/2010/main" val="31152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Nutrition, Exercise and Sports</a:t>
            </a:r>
          </a:p>
        </p:txBody>
      </p:sp>
      <p:pic>
        <p:nvPicPr>
          <p:cNvPr id="7" name="Picture 2" descr="D:\Google Drev\CopenhagenHalle\ID paper\visual abstract\visual abstract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2381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smtClean="0"/>
              <a:t>Pipeline for</a:t>
            </a:r>
            <a:r>
              <a:rPr lang="en-US" dirty="0"/>
              <a:t> </a:t>
            </a:r>
            <a:r>
              <a:rPr lang="en-US" dirty="0" smtClean="0"/>
              <a:t>rapid processing &amp; </a:t>
            </a:r>
            <a:r>
              <a:rPr lang="en-US" dirty="0"/>
              <a:t>a</a:t>
            </a:r>
            <a:r>
              <a:rPr lang="en-US" dirty="0" smtClean="0"/>
              <a:t>nnotation</a:t>
            </a:r>
            <a:r>
              <a:rPr lang="en-US" kern="0" dirty="0" smtClean="0"/>
              <a:t>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26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0.04491 L -1.01736 0.509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07" y="2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CAMERA annotation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Nutrition, Exercise and Sports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349287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>
                <a:solidFill>
                  <a:srgbClr val="000000"/>
                </a:solidFill>
              </a:rPr>
              <a:t>Positive mode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3492876"/>
            <a:ext cx="2448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>
                <a:solidFill>
                  <a:srgbClr val="000000"/>
                </a:solidFill>
              </a:rPr>
              <a:t>Negative mode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7020" y="5117122"/>
            <a:ext cx="81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</a:rPr>
              <a:t>716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5117122"/>
            <a:ext cx="862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</a:rPr>
              <a:t>1408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511712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 smtClean="0">
                <a:solidFill>
                  <a:srgbClr val="000000"/>
                </a:solidFill>
              </a:rPr>
              <a:t>Compound</a:t>
            </a:r>
            <a:r>
              <a:rPr lang="da-DK" sz="2000" dirty="0" smtClean="0">
                <a:solidFill>
                  <a:srgbClr val="000000"/>
                </a:solidFill>
              </a:rPr>
              <a:t> </a:t>
            </a:r>
            <a:r>
              <a:rPr lang="da-DK" sz="2000" dirty="0" err="1" smtClean="0">
                <a:solidFill>
                  <a:srgbClr val="000000"/>
                </a:solidFill>
              </a:rPr>
              <a:t>spectra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03004" y="3892986"/>
            <a:ext cx="95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</a:rPr>
              <a:t>4232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3892986"/>
            <a:ext cx="862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</a:rPr>
              <a:t>5096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89298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</a:rPr>
              <a:t>Features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5776" y="4365104"/>
            <a:ext cx="25642" cy="68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76056" y="4365104"/>
            <a:ext cx="25642" cy="68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47020" y="1412776"/>
            <a:ext cx="40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rgbClr val="000000"/>
                </a:solidFill>
              </a:rPr>
              <a:t>Feature </a:t>
            </a:r>
            <a:r>
              <a:rPr lang="da-DK" b="1" dirty="0" err="1" smtClean="0">
                <a:solidFill>
                  <a:srgbClr val="000000"/>
                </a:solidFill>
              </a:rPr>
              <a:t>grouping</a:t>
            </a:r>
            <a:endParaRPr lang="da-DK" b="1" dirty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3004" y="187792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 err="1">
                <a:solidFill>
                  <a:srgbClr val="000000"/>
                </a:solidFill>
              </a:rPr>
              <a:t>Correlation</a:t>
            </a:r>
            <a:r>
              <a:rPr lang="da-DK" dirty="0">
                <a:solidFill>
                  <a:srgbClr val="000000"/>
                </a:solidFill>
              </a:rPr>
              <a:t> </a:t>
            </a:r>
            <a:r>
              <a:rPr lang="da-DK" dirty="0" err="1">
                <a:solidFill>
                  <a:srgbClr val="000000"/>
                </a:solidFill>
              </a:rPr>
              <a:t>across</a:t>
            </a:r>
            <a:r>
              <a:rPr lang="da-DK" dirty="0">
                <a:solidFill>
                  <a:srgbClr val="000000"/>
                </a:solidFill>
              </a:rPr>
              <a:t> </a:t>
            </a:r>
            <a:r>
              <a:rPr lang="da-DK" dirty="0" smtClean="0">
                <a:solidFill>
                  <a:srgbClr val="000000"/>
                </a:solidFill>
              </a:rPr>
              <a:t>samples                  	  and </a:t>
            </a:r>
            <a:r>
              <a:rPr lang="da-DK" dirty="0" err="1">
                <a:solidFill>
                  <a:srgbClr val="000000"/>
                </a:solidFill>
              </a:rPr>
              <a:t>across</a:t>
            </a:r>
            <a:r>
              <a:rPr lang="da-DK" dirty="0">
                <a:solidFill>
                  <a:srgbClr val="000000"/>
                </a:solidFill>
              </a:rPr>
              <a:t> </a:t>
            </a:r>
            <a:r>
              <a:rPr lang="da-DK" dirty="0" err="1">
                <a:solidFill>
                  <a:srgbClr val="000000"/>
                </a:solidFill>
              </a:rPr>
              <a:t>peaks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CAMERA annotation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Nutrition, Exercise and Sports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612523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>
                <a:solidFill>
                  <a:srgbClr val="000000"/>
                </a:solidFill>
              </a:rPr>
              <a:t>Positive mode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6125234"/>
            <a:ext cx="2448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>
                <a:solidFill>
                  <a:srgbClr val="000000"/>
                </a:solidFill>
              </a:rPr>
              <a:t>Negative mode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0" y="54132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>
                <a:solidFill>
                  <a:srgbClr val="000000"/>
                </a:solidFill>
              </a:rPr>
              <a:t>Isotopes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0" y="4450465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 smtClean="0">
                <a:solidFill>
                  <a:srgbClr val="000000"/>
                </a:solidFill>
              </a:rPr>
              <a:t>Adducts</a:t>
            </a:r>
            <a:r>
              <a:rPr lang="da-DK" sz="2000" dirty="0" smtClean="0">
                <a:solidFill>
                  <a:srgbClr val="000000"/>
                </a:solidFill>
              </a:rPr>
              <a:t> &amp; fragments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0" y="3274067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 smtClean="0">
                <a:solidFill>
                  <a:srgbClr val="000000"/>
                </a:solidFill>
              </a:rPr>
              <a:t>Unannotated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4899" y="3235172"/>
            <a:ext cx="492443" cy="16454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a-DK" sz="2000" b="1" dirty="0" smtClean="0">
                <a:solidFill>
                  <a:srgbClr val="000000"/>
                </a:solidFill>
              </a:rPr>
              <a:t>Features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60361"/>
            <a:ext cx="5541076" cy="37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Adducts</a:t>
            </a:r>
            <a:r>
              <a:rPr lang="da-DK" dirty="0" smtClean="0"/>
              <a:t> and fragments (negative mode)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Nutrition, Exercise and Sports</a:t>
            </a:r>
            <a:endParaRPr lang="da-DK" dirty="0"/>
          </a:p>
        </p:txBody>
      </p:sp>
      <p:sp>
        <p:nvSpPr>
          <p:cNvPr id="178" name="AutoShape 172"/>
          <p:cNvSpPr>
            <a:spLocks noChangeAspect="1" noChangeArrowheads="1" noTextEdit="1"/>
          </p:cNvSpPr>
          <p:nvPr/>
        </p:nvSpPr>
        <p:spPr bwMode="auto">
          <a:xfrm>
            <a:off x="133351" y="1628775"/>
            <a:ext cx="83756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74"/>
          <p:cNvSpPr>
            <a:spLocks/>
          </p:cNvSpPr>
          <p:nvPr/>
        </p:nvSpPr>
        <p:spPr bwMode="auto">
          <a:xfrm>
            <a:off x="4548188" y="1849438"/>
            <a:ext cx="2106613" cy="2108200"/>
          </a:xfrm>
          <a:custGeom>
            <a:avLst/>
            <a:gdLst>
              <a:gd name="T0" fmla="*/ 1327 w 1327"/>
              <a:gd name="T1" fmla="*/ 1328 h 1328"/>
              <a:gd name="T2" fmla="*/ 1327 w 1327"/>
              <a:gd name="T3" fmla="*/ 1285 h 1328"/>
              <a:gd name="T4" fmla="*/ 1325 w 1327"/>
              <a:gd name="T5" fmla="*/ 1241 h 1328"/>
              <a:gd name="T6" fmla="*/ 1322 w 1327"/>
              <a:gd name="T7" fmla="*/ 1198 h 1328"/>
              <a:gd name="T8" fmla="*/ 1316 w 1327"/>
              <a:gd name="T9" fmla="*/ 1157 h 1328"/>
              <a:gd name="T10" fmla="*/ 1311 w 1327"/>
              <a:gd name="T11" fmla="*/ 1114 h 1328"/>
              <a:gd name="T12" fmla="*/ 1303 w 1327"/>
              <a:gd name="T13" fmla="*/ 1070 h 1328"/>
              <a:gd name="T14" fmla="*/ 1292 w 1327"/>
              <a:gd name="T15" fmla="*/ 1029 h 1328"/>
              <a:gd name="T16" fmla="*/ 1284 w 1327"/>
              <a:gd name="T17" fmla="*/ 989 h 1328"/>
              <a:gd name="T18" fmla="*/ 1270 w 1327"/>
              <a:gd name="T19" fmla="*/ 945 h 1328"/>
              <a:gd name="T20" fmla="*/ 1259 w 1327"/>
              <a:gd name="T21" fmla="*/ 904 h 1328"/>
              <a:gd name="T22" fmla="*/ 1243 w 1327"/>
              <a:gd name="T23" fmla="*/ 864 h 1328"/>
              <a:gd name="T24" fmla="*/ 1230 w 1327"/>
              <a:gd name="T25" fmla="*/ 826 h 1328"/>
              <a:gd name="T26" fmla="*/ 1211 w 1327"/>
              <a:gd name="T27" fmla="*/ 785 h 1328"/>
              <a:gd name="T28" fmla="*/ 1194 w 1327"/>
              <a:gd name="T29" fmla="*/ 747 h 1328"/>
              <a:gd name="T30" fmla="*/ 1173 w 1327"/>
              <a:gd name="T31" fmla="*/ 709 h 1328"/>
              <a:gd name="T32" fmla="*/ 1154 w 1327"/>
              <a:gd name="T33" fmla="*/ 671 h 1328"/>
              <a:gd name="T34" fmla="*/ 1132 w 1327"/>
              <a:gd name="T35" fmla="*/ 633 h 1328"/>
              <a:gd name="T36" fmla="*/ 1107 w 1327"/>
              <a:gd name="T37" fmla="*/ 597 h 1328"/>
              <a:gd name="T38" fmla="*/ 1083 w 1327"/>
              <a:gd name="T39" fmla="*/ 562 h 1328"/>
              <a:gd name="T40" fmla="*/ 1059 w 1327"/>
              <a:gd name="T41" fmla="*/ 527 h 1328"/>
              <a:gd name="T42" fmla="*/ 1031 w 1327"/>
              <a:gd name="T43" fmla="*/ 491 h 1328"/>
              <a:gd name="T44" fmla="*/ 1004 w 1327"/>
              <a:gd name="T45" fmla="*/ 459 h 1328"/>
              <a:gd name="T46" fmla="*/ 977 w 1327"/>
              <a:gd name="T47" fmla="*/ 429 h 1328"/>
              <a:gd name="T48" fmla="*/ 947 w 1327"/>
              <a:gd name="T49" fmla="*/ 396 h 1328"/>
              <a:gd name="T50" fmla="*/ 917 w 1327"/>
              <a:gd name="T51" fmla="*/ 366 h 1328"/>
              <a:gd name="T52" fmla="*/ 885 w 1327"/>
              <a:gd name="T53" fmla="*/ 336 h 1328"/>
              <a:gd name="T54" fmla="*/ 852 w 1327"/>
              <a:gd name="T55" fmla="*/ 309 h 1328"/>
              <a:gd name="T56" fmla="*/ 820 w 1327"/>
              <a:gd name="T57" fmla="*/ 282 h 1328"/>
              <a:gd name="T58" fmla="*/ 784 w 1327"/>
              <a:gd name="T59" fmla="*/ 255 h 1328"/>
              <a:gd name="T60" fmla="*/ 749 w 1327"/>
              <a:gd name="T61" fmla="*/ 230 h 1328"/>
              <a:gd name="T62" fmla="*/ 714 w 1327"/>
              <a:gd name="T63" fmla="*/ 206 h 1328"/>
              <a:gd name="T64" fmla="*/ 679 w 1327"/>
              <a:gd name="T65" fmla="*/ 184 h 1328"/>
              <a:gd name="T66" fmla="*/ 641 w 1327"/>
              <a:gd name="T67" fmla="*/ 163 h 1328"/>
              <a:gd name="T68" fmla="*/ 603 w 1327"/>
              <a:gd name="T69" fmla="*/ 144 h 1328"/>
              <a:gd name="T70" fmla="*/ 565 w 1327"/>
              <a:gd name="T71" fmla="*/ 125 h 1328"/>
              <a:gd name="T72" fmla="*/ 524 w 1327"/>
              <a:gd name="T73" fmla="*/ 106 h 1328"/>
              <a:gd name="T74" fmla="*/ 486 w 1327"/>
              <a:gd name="T75" fmla="*/ 89 h 1328"/>
              <a:gd name="T76" fmla="*/ 445 w 1327"/>
              <a:gd name="T77" fmla="*/ 76 h 1328"/>
              <a:gd name="T78" fmla="*/ 404 w 1327"/>
              <a:gd name="T79" fmla="*/ 62 h 1328"/>
              <a:gd name="T80" fmla="*/ 364 w 1327"/>
              <a:gd name="T81" fmla="*/ 48 h 1328"/>
              <a:gd name="T82" fmla="*/ 323 w 1327"/>
              <a:gd name="T83" fmla="*/ 38 h 1328"/>
              <a:gd name="T84" fmla="*/ 280 w 1327"/>
              <a:gd name="T85" fmla="*/ 27 h 1328"/>
              <a:gd name="T86" fmla="*/ 239 w 1327"/>
              <a:gd name="T87" fmla="*/ 19 h 1328"/>
              <a:gd name="T88" fmla="*/ 195 w 1327"/>
              <a:gd name="T89" fmla="*/ 13 h 1328"/>
              <a:gd name="T90" fmla="*/ 152 w 1327"/>
              <a:gd name="T91" fmla="*/ 8 h 1328"/>
              <a:gd name="T92" fmla="*/ 111 w 1327"/>
              <a:gd name="T93" fmla="*/ 2 h 1328"/>
              <a:gd name="T94" fmla="*/ 68 w 1327"/>
              <a:gd name="T95" fmla="*/ 0 h 1328"/>
              <a:gd name="T96" fmla="*/ 25 w 1327"/>
              <a:gd name="T97" fmla="*/ 0 h 1328"/>
              <a:gd name="T98" fmla="*/ 0 w 1327"/>
              <a:gd name="T99" fmla="*/ 1328 h 1328"/>
              <a:gd name="T100" fmla="*/ 1327 w 1327"/>
              <a:gd name="T101" fmla="*/ 13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27" h="1328">
                <a:moveTo>
                  <a:pt x="1327" y="1328"/>
                </a:moveTo>
                <a:lnTo>
                  <a:pt x="1327" y="1285"/>
                </a:lnTo>
                <a:lnTo>
                  <a:pt x="1325" y="1241"/>
                </a:lnTo>
                <a:lnTo>
                  <a:pt x="1322" y="1198"/>
                </a:lnTo>
                <a:lnTo>
                  <a:pt x="1316" y="1157"/>
                </a:lnTo>
                <a:lnTo>
                  <a:pt x="1311" y="1114"/>
                </a:lnTo>
                <a:lnTo>
                  <a:pt x="1303" y="1070"/>
                </a:lnTo>
                <a:lnTo>
                  <a:pt x="1292" y="1029"/>
                </a:lnTo>
                <a:lnTo>
                  <a:pt x="1284" y="989"/>
                </a:lnTo>
                <a:lnTo>
                  <a:pt x="1270" y="945"/>
                </a:lnTo>
                <a:lnTo>
                  <a:pt x="1259" y="904"/>
                </a:lnTo>
                <a:lnTo>
                  <a:pt x="1243" y="864"/>
                </a:lnTo>
                <a:lnTo>
                  <a:pt x="1230" y="826"/>
                </a:lnTo>
                <a:lnTo>
                  <a:pt x="1211" y="785"/>
                </a:lnTo>
                <a:lnTo>
                  <a:pt x="1194" y="747"/>
                </a:lnTo>
                <a:lnTo>
                  <a:pt x="1173" y="709"/>
                </a:lnTo>
                <a:lnTo>
                  <a:pt x="1154" y="671"/>
                </a:lnTo>
                <a:lnTo>
                  <a:pt x="1132" y="633"/>
                </a:lnTo>
                <a:lnTo>
                  <a:pt x="1107" y="597"/>
                </a:lnTo>
                <a:lnTo>
                  <a:pt x="1083" y="562"/>
                </a:lnTo>
                <a:lnTo>
                  <a:pt x="1059" y="527"/>
                </a:lnTo>
                <a:lnTo>
                  <a:pt x="1031" y="491"/>
                </a:lnTo>
                <a:lnTo>
                  <a:pt x="1004" y="459"/>
                </a:lnTo>
                <a:lnTo>
                  <a:pt x="977" y="429"/>
                </a:lnTo>
                <a:lnTo>
                  <a:pt x="947" y="396"/>
                </a:lnTo>
                <a:lnTo>
                  <a:pt x="917" y="366"/>
                </a:lnTo>
                <a:lnTo>
                  <a:pt x="885" y="336"/>
                </a:lnTo>
                <a:lnTo>
                  <a:pt x="852" y="309"/>
                </a:lnTo>
                <a:lnTo>
                  <a:pt x="820" y="282"/>
                </a:lnTo>
                <a:lnTo>
                  <a:pt x="784" y="255"/>
                </a:lnTo>
                <a:lnTo>
                  <a:pt x="749" y="230"/>
                </a:lnTo>
                <a:lnTo>
                  <a:pt x="714" y="206"/>
                </a:lnTo>
                <a:lnTo>
                  <a:pt x="679" y="184"/>
                </a:lnTo>
                <a:lnTo>
                  <a:pt x="641" y="163"/>
                </a:lnTo>
                <a:lnTo>
                  <a:pt x="603" y="144"/>
                </a:lnTo>
                <a:lnTo>
                  <a:pt x="565" y="125"/>
                </a:lnTo>
                <a:lnTo>
                  <a:pt x="524" y="106"/>
                </a:lnTo>
                <a:lnTo>
                  <a:pt x="486" y="89"/>
                </a:lnTo>
                <a:lnTo>
                  <a:pt x="445" y="76"/>
                </a:lnTo>
                <a:lnTo>
                  <a:pt x="404" y="62"/>
                </a:lnTo>
                <a:lnTo>
                  <a:pt x="364" y="48"/>
                </a:lnTo>
                <a:lnTo>
                  <a:pt x="323" y="38"/>
                </a:lnTo>
                <a:lnTo>
                  <a:pt x="280" y="27"/>
                </a:lnTo>
                <a:lnTo>
                  <a:pt x="239" y="19"/>
                </a:lnTo>
                <a:lnTo>
                  <a:pt x="195" y="13"/>
                </a:lnTo>
                <a:lnTo>
                  <a:pt x="152" y="8"/>
                </a:lnTo>
                <a:lnTo>
                  <a:pt x="111" y="2"/>
                </a:lnTo>
                <a:lnTo>
                  <a:pt x="68" y="0"/>
                </a:lnTo>
                <a:lnTo>
                  <a:pt x="25" y="0"/>
                </a:lnTo>
                <a:lnTo>
                  <a:pt x="0" y="1328"/>
                </a:lnTo>
                <a:lnTo>
                  <a:pt x="1327" y="1328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Line 175"/>
          <p:cNvSpPr>
            <a:spLocks noChangeShapeType="1"/>
          </p:cNvSpPr>
          <p:nvPr/>
        </p:nvSpPr>
        <p:spPr bwMode="auto">
          <a:xfrm flipV="1">
            <a:off x="6051551" y="2405063"/>
            <a:ext cx="73025" cy="730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Rectangle 176"/>
          <p:cNvSpPr>
            <a:spLocks noChangeArrowheads="1"/>
          </p:cNvSpPr>
          <p:nvPr/>
        </p:nvSpPr>
        <p:spPr bwMode="auto">
          <a:xfrm>
            <a:off x="6202363" y="2139950"/>
            <a:ext cx="7182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2" name="Freeform 177"/>
          <p:cNvSpPr>
            <a:spLocks/>
          </p:cNvSpPr>
          <p:nvPr/>
        </p:nvSpPr>
        <p:spPr bwMode="auto">
          <a:xfrm>
            <a:off x="3117851" y="1844675"/>
            <a:ext cx="1470025" cy="2112963"/>
          </a:xfrm>
          <a:custGeom>
            <a:avLst/>
            <a:gdLst>
              <a:gd name="T0" fmla="*/ 926 w 926"/>
              <a:gd name="T1" fmla="*/ 3 h 1331"/>
              <a:gd name="T2" fmla="*/ 882 w 926"/>
              <a:gd name="T3" fmla="*/ 0 h 1331"/>
              <a:gd name="T4" fmla="*/ 839 w 926"/>
              <a:gd name="T5" fmla="*/ 3 h 1331"/>
              <a:gd name="T6" fmla="*/ 793 w 926"/>
              <a:gd name="T7" fmla="*/ 5 h 1331"/>
              <a:gd name="T8" fmla="*/ 749 w 926"/>
              <a:gd name="T9" fmla="*/ 11 h 1331"/>
              <a:gd name="T10" fmla="*/ 706 w 926"/>
              <a:gd name="T11" fmla="*/ 16 h 1331"/>
              <a:gd name="T12" fmla="*/ 662 w 926"/>
              <a:gd name="T13" fmla="*/ 22 h 1331"/>
              <a:gd name="T14" fmla="*/ 619 w 926"/>
              <a:gd name="T15" fmla="*/ 30 h 1331"/>
              <a:gd name="T16" fmla="*/ 575 w 926"/>
              <a:gd name="T17" fmla="*/ 41 h 1331"/>
              <a:gd name="T18" fmla="*/ 535 w 926"/>
              <a:gd name="T19" fmla="*/ 51 h 1331"/>
              <a:gd name="T20" fmla="*/ 491 w 926"/>
              <a:gd name="T21" fmla="*/ 65 h 1331"/>
              <a:gd name="T22" fmla="*/ 451 w 926"/>
              <a:gd name="T23" fmla="*/ 79 h 1331"/>
              <a:gd name="T24" fmla="*/ 410 w 926"/>
              <a:gd name="T25" fmla="*/ 95 h 1331"/>
              <a:gd name="T26" fmla="*/ 369 w 926"/>
              <a:gd name="T27" fmla="*/ 111 h 1331"/>
              <a:gd name="T28" fmla="*/ 328 w 926"/>
              <a:gd name="T29" fmla="*/ 130 h 1331"/>
              <a:gd name="T30" fmla="*/ 288 w 926"/>
              <a:gd name="T31" fmla="*/ 149 h 1331"/>
              <a:gd name="T32" fmla="*/ 250 w 926"/>
              <a:gd name="T33" fmla="*/ 171 h 1331"/>
              <a:gd name="T34" fmla="*/ 212 w 926"/>
              <a:gd name="T35" fmla="*/ 193 h 1331"/>
              <a:gd name="T36" fmla="*/ 174 w 926"/>
              <a:gd name="T37" fmla="*/ 217 h 1331"/>
              <a:gd name="T38" fmla="*/ 138 w 926"/>
              <a:gd name="T39" fmla="*/ 242 h 1331"/>
              <a:gd name="T40" fmla="*/ 103 w 926"/>
              <a:gd name="T41" fmla="*/ 266 h 1331"/>
              <a:gd name="T42" fmla="*/ 68 w 926"/>
              <a:gd name="T43" fmla="*/ 293 h 1331"/>
              <a:gd name="T44" fmla="*/ 33 w 926"/>
              <a:gd name="T45" fmla="*/ 323 h 1331"/>
              <a:gd name="T46" fmla="*/ 0 w 926"/>
              <a:gd name="T47" fmla="*/ 353 h 1331"/>
              <a:gd name="T48" fmla="*/ 901 w 926"/>
              <a:gd name="T49" fmla="*/ 1331 h 1331"/>
              <a:gd name="T50" fmla="*/ 926 w 926"/>
              <a:gd name="T51" fmla="*/ 3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6" h="1331">
                <a:moveTo>
                  <a:pt x="926" y="3"/>
                </a:moveTo>
                <a:lnTo>
                  <a:pt x="882" y="0"/>
                </a:lnTo>
                <a:lnTo>
                  <a:pt x="839" y="3"/>
                </a:lnTo>
                <a:lnTo>
                  <a:pt x="793" y="5"/>
                </a:lnTo>
                <a:lnTo>
                  <a:pt x="749" y="11"/>
                </a:lnTo>
                <a:lnTo>
                  <a:pt x="706" y="16"/>
                </a:lnTo>
                <a:lnTo>
                  <a:pt x="662" y="22"/>
                </a:lnTo>
                <a:lnTo>
                  <a:pt x="619" y="30"/>
                </a:lnTo>
                <a:lnTo>
                  <a:pt x="575" y="41"/>
                </a:lnTo>
                <a:lnTo>
                  <a:pt x="535" y="51"/>
                </a:lnTo>
                <a:lnTo>
                  <a:pt x="491" y="65"/>
                </a:lnTo>
                <a:lnTo>
                  <a:pt x="451" y="79"/>
                </a:lnTo>
                <a:lnTo>
                  <a:pt x="410" y="95"/>
                </a:lnTo>
                <a:lnTo>
                  <a:pt x="369" y="111"/>
                </a:lnTo>
                <a:lnTo>
                  <a:pt x="328" y="130"/>
                </a:lnTo>
                <a:lnTo>
                  <a:pt x="288" y="149"/>
                </a:lnTo>
                <a:lnTo>
                  <a:pt x="250" y="171"/>
                </a:lnTo>
                <a:lnTo>
                  <a:pt x="212" y="193"/>
                </a:lnTo>
                <a:lnTo>
                  <a:pt x="174" y="217"/>
                </a:lnTo>
                <a:lnTo>
                  <a:pt x="138" y="242"/>
                </a:lnTo>
                <a:lnTo>
                  <a:pt x="103" y="266"/>
                </a:lnTo>
                <a:lnTo>
                  <a:pt x="68" y="293"/>
                </a:lnTo>
                <a:lnTo>
                  <a:pt x="33" y="323"/>
                </a:lnTo>
                <a:lnTo>
                  <a:pt x="0" y="353"/>
                </a:lnTo>
                <a:lnTo>
                  <a:pt x="901" y="1331"/>
                </a:lnTo>
                <a:lnTo>
                  <a:pt x="926" y="3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Line 178"/>
          <p:cNvSpPr>
            <a:spLocks noChangeShapeType="1"/>
          </p:cNvSpPr>
          <p:nvPr/>
        </p:nvSpPr>
        <p:spPr bwMode="auto">
          <a:xfrm flipH="1" flipV="1">
            <a:off x="3763963" y="1882775"/>
            <a:ext cx="34925" cy="100013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Rectangle 179"/>
          <p:cNvSpPr>
            <a:spLocks noChangeArrowheads="1"/>
          </p:cNvSpPr>
          <p:nvPr/>
        </p:nvSpPr>
        <p:spPr bwMode="auto">
          <a:xfrm>
            <a:off x="2792413" y="1597025"/>
            <a:ext cx="873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M+Cl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5" name="Freeform 180"/>
          <p:cNvSpPr>
            <a:spLocks/>
          </p:cNvSpPr>
          <p:nvPr/>
        </p:nvSpPr>
        <p:spPr bwMode="auto">
          <a:xfrm>
            <a:off x="2820988" y="2405063"/>
            <a:ext cx="1727200" cy="1552575"/>
          </a:xfrm>
          <a:custGeom>
            <a:avLst/>
            <a:gdLst>
              <a:gd name="T0" fmla="*/ 187 w 1088"/>
              <a:gd name="T1" fmla="*/ 0 h 978"/>
              <a:gd name="T2" fmla="*/ 146 w 1088"/>
              <a:gd name="T3" fmla="*/ 38 h 978"/>
              <a:gd name="T4" fmla="*/ 108 w 1088"/>
              <a:gd name="T5" fmla="*/ 79 h 978"/>
              <a:gd name="T6" fmla="*/ 70 w 1088"/>
              <a:gd name="T7" fmla="*/ 122 h 978"/>
              <a:gd name="T8" fmla="*/ 35 w 1088"/>
              <a:gd name="T9" fmla="*/ 169 h 978"/>
              <a:gd name="T10" fmla="*/ 0 w 1088"/>
              <a:gd name="T11" fmla="*/ 212 h 978"/>
              <a:gd name="T12" fmla="*/ 1088 w 1088"/>
              <a:gd name="T13" fmla="*/ 978 h 978"/>
              <a:gd name="T14" fmla="*/ 187 w 1088"/>
              <a:gd name="T15" fmla="*/ 0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8" h="978">
                <a:moveTo>
                  <a:pt x="187" y="0"/>
                </a:moveTo>
                <a:lnTo>
                  <a:pt x="146" y="38"/>
                </a:lnTo>
                <a:lnTo>
                  <a:pt x="108" y="79"/>
                </a:lnTo>
                <a:lnTo>
                  <a:pt x="70" y="122"/>
                </a:lnTo>
                <a:lnTo>
                  <a:pt x="35" y="169"/>
                </a:lnTo>
                <a:lnTo>
                  <a:pt x="0" y="212"/>
                </a:lnTo>
                <a:lnTo>
                  <a:pt x="1088" y="978"/>
                </a:lnTo>
                <a:lnTo>
                  <a:pt x="187" y="0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81"/>
          <p:cNvSpPr>
            <a:spLocks noChangeShapeType="1"/>
          </p:cNvSpPr>
          <p:nvPr/>
        </p:nvSpPr>
        <p:spPr bwMode="auto">
          <a:xfrm flipH="1" flipV="1">
            <a:off x="2881313" y="2495550"/>
            <a:ext cx="80963" cy="6985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Rectangle 182"/>
          <p:cNvSpPr>
            <a:spLocks noChangeArrowheads="1"/>
          </p:cNvSpPr>
          <p:nvPr/>
        </p:nvSpPr>
        <p:spPr bwMode="auto">
          <a:xfrm>
            <a:off x="1260476" y="2236788"/>
            <a:ext cx="1285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[M-H-CO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8" name="Freeform 183"/>
          <p:cNvSpPr>
            <a:spLocks/>
          </p:cNvSpPr>
          <p:nvPr/>
        </p:nvSpPr>
        <p:spPr bwMode="auto">
          <a:xfrm>
            <a:off x="2670176" y="2741613"/>
            <a:ext cx="1878013" cy="1216025"/>
          </a:xfrm>
          <a:custGeom>
            <a:avLst/>
            <a:gdLst>
              <a:gd name="T0" fmla="*/ 95 w 1183"/>
              <a:gd name="T1" fmla="*/ 0 h 766"/>
              <a:gd name="T2" fmla="*/ 62 w 1183"/>
              <a:gd name="T3" fmla="*/ 52 h 766"/>
              <a:gd name="T4" fmla="*/ 30 w 1183"/>
              <a:gd name="T5" fmla="*/ 103 h 766"/>
              <a:gd name="T6" fmla="*/ 0 w 1183"/>
              <a:gd name="T7" fmla="*/ 158 h 766"/>
              <a:gd name="T8" fmla="*/ 1183 w 1183"/>
              <a:gd name="T9" fmla="*/ 766 h 766"/>
              <a:gd name="T10" fmla="*/ 95 w 1183"/>
              <a:gd name="T11" fmla="*/ 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3" h="766">
                <a:moveTo>
                  <a:pt x="95" y="0"/>
                </a:moveTo>
                <a:lnTo>
                  <a:pt x="62" y="52"/>
                </a:lnTo>
                <a:lnTo>
                  <a:pt x="30" y="103"/>
                </a:lnTo>
                <a:lnTo>
                  <a:pt x="0" y="158"/>
                </a:lnTo>
                <a:lnTo>
                  <a:pt x="1183" y="766"/>
                </a:lnTo>
                <a:lnTo>
                  <a:pt x="95" y="0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184"/>
          <p:cNvSpPr>
            <a:spLocks noChangeShapeType="1"/>
          </p:cNvSpPr>
          <p:nvPr/>
        </p:nvSpPr>
        <p:spPr bwMode="auto">
          <a:xfrm flipH="1" flipV="1">
            <a:off x="2652713" y="2809875"/>
            <a:ext cx="90488" cy="5715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Rectangle 185"/>
          <p:cNvSpPr>
            <a:spLocks noChangeArrowheads="1"/>
          </p:cNvSpPr>
          <p:nvPr/>
        </p:nvSpPr>
        <p:spPr bwMode="auto">
          <a:xfrm>
            <a:off x="1000126" y="2566988"/>
            <a:ext cx="13061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[M-H-H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O]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1" name="Freeform 186"/>
          <p:cNvSpPr>
            <a:spLocks/>
          </p:cNvSpPr>
          <p:nvPr/>
        </p:nvSpPr>
        <p:spPr bwMode="auto">
          <a:xfrm>
            <a:off x="2562226" y="2992438"/>
            <a:ext cx="1985963" cy="965200"/>
          </a:xfrm>
          <a:custGeom>
            <a:avLst/>
            <a:gdLst>
              <a:gd name="T0" fmla="*/ 68 w 1251"/>
              <a:gd name="T1" fmla="*/ 0 h 608"/>
              <a:gd name="T2" fmla="*/ 43 w 1251"/>
              <a:gd name="T3" fmla="*/ 51 h 608"/>
              <a:gd name="T4" fmla="*/ 19 w 1251"/>
              <a:gd name="T5" fmla="*/ 106 h 608"/>
              <a:gd name="T6" fmla="*/ 0 w 1251"/>
              <a:gd name="T7" fmla="*/ 160 h 608"/>
              <a:gd name="T8" fmla="*/ 1251 w 1251"/>
              <a:gd name="T9" fmla="*/ 608 h 608"/>
              <a:gd name="T10" fmla="*/ 68 w 1251"/>
              <a:gd name="T11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608">
                <a:moveTo>
                  <a:pt x="68" y="0"/>
                </a:moveTo>
                <a:lnTo>
                  <a:pt x="43" y="51"/>
                </a:lnTo>
                <a:lnTo>
                  <a:pt x="19" y="106"/>
                </a:lnTo>
                <a:lnTo>
                  <a:pt x="0" y="160"/>
                </a:lnTo>
                <a:lnTo>
                  <a:pt x="1251" y="608"/>
                </a:lnTo>
                <a:lnTo>
                  <a:pt x="68" y="0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87"/>
          <p:cNvSpPr>
            <a:spLocks/>
          </p:cNvSpPr>
          <p:nvPr/>
        </p:nvSpPr>
        <p:spPr bwMode="auto">
          <a:xfrm>
            <a:off x="2493963" y="3246438"/>
            <a:ext cx="2054225" cy="711200"/>
          </a:xfrm>
          <a:custGeom>
            <a:avLst/>
            <a:gdLst>
              <a:gd name="T0" fmla="*/ 43 w 1294"/>
              <a:gd name="T1" fmla="*/ 0 h 448"/>
              <a:gd name="T2" fmla="*/ 19 w 1294"/>
              <a:gd name="T3" fmla="*/ 76 h 448"/>
              <a:gd name="T4" fmla="*/ 0 w 1294"/>
              <a:gd name="T5" fmla="*/ 152 h 448"/>
              <a:gd name="T6" fmla="*/ 1294 w 1294"/>
              <a:gd name="T7" fmla="*/ 448 h 448"/>
              <a:gd name="T8" fmla="*/ 43 w 1294"/>
              <a:gd name="T9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4" h="448">
                <a:moveTo>
                  <a:pt x="43" y="0"/>
                </a:moveTo>
                <a:lnTo>
                  <a:pt x="19" y="76"/>
                </a:lnTo>
                <a:lnTo>
                  <a:pt x="0" y="152"/>
                </a:lnTo>
                <a:lnTo>
                  <a:pt x="1294" y="448"/>
                </a:lnTo>
                <a:lnTo>
                  <a:pt x="43" y="0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Line 188"/>
          <p:cNvSpPr>
            <a:spLocks noChangeShapeType="1"/>
          </p:cNvSpPr>
          <p:nvPr/>
        </p:nvSpPr>
        <p:spPr bwMode="auto">
          <a:xfrm flipH="1" flipV="1">
            <a:off x="2419351" y="3336925"/>
            <a:ext cx="104775" cy="30163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189"/>
          <p:cNvSpPr>
            <a:spLocks noChangeArrowheads="1"/>
          </p:cNvSpPr>
          <p:nvPr/>
        </p:nvSpPr>
        <p:spPr bwMode="auto">
          <a:xfrm>
            <a:off x="646113" y="3014663"/>
            <a:ext cx="13489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[M-H-C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H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5" name="Freeform 190"/>
          <p:cNvSpPr>
            <a:spLocks/>
          </p:cNvSpPr>
          <p:nvPr/>
        </p:nvSpPr>
        <p:spPr bwMode="auto">
          <a:xfrm>
            <a:off x="2449513" y="3487738"/>
            <a:ext cx="2098675" cy="469900"/>
          </a:xfrm>
          <a:custGeom>
            <a:avLst/>
            <a:gdLst>
              <a:gd name="T0" fmla="*/ 28 w 1322"/>
              <a:gd name="T1" fmla="*/ 0 h 296"/>
              <a:gd name="T2" fmla="*/ 11 w 1322"/>
              <a:gd name="T3" fmla="*/ 73 h 296"/>
              <a:gd name="T4" fmla="*/ 0 w 1322"/>
              <a:gd name="T5" fmla="*/ 147 h 296"/>
              <a:gd name="T6" fmla="*/ 1322 w 1322"/>
              <a:gd name="T7" fmla="*/ 296 h 296"/>
              <a:gd name="T8" fmla="*/ 28 w 1322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296">
                <a:moveTo>
                  <a:pt x="28" y="0"/>
                </a:moveTo>
                <a:lnTo>
                  <a:pt x="11" y="73"/>
                </a:lnTo>
                <a:lnTo>
                  <a:pt x="0" y="147"/>
                </a:lnTo>
                <a:lnTo>
                  <a:pt x="1322" y="296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91"/>
          <p:cNvSpPr>
            <a:spLocks noChangeShapeType="1"/>
          </p:cNvSpPr>
          <p:nvPr/>
        </p:nvSpPr>
        <p:spPr bwMode="auto">
          <a:xfrm flipH="1" flipV="1">
            <a:off x="2363788" y="3587750"/>
            <a:ext cx="103188" cy="1587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192"/>
          <p:cNvSpPr>
            <a:spLocks noChangeArrowheads="1"/>
          </p:cNvSpPr>
          <p:nvPr/>
        </p:nvSpPr>
        <p:spPr bwMode="auto">
          <a:xfrm>
            <a:off x="176213" y="3292475"/>
            <a:ext cx="1938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Myriad Pro" panose="020B0503030403020204" pitchFamily="34" charset="0"/>
              </a:rPr>
              <a:t>M-H+HCOONa</a:t>
            </a:r>
            <a:r>
              <a:rPr lang="en-US" sz="2200" dirty="0">
                <a:solidFill>
                  <a:srgbClr val="000000"/>
                </a:solidFill>
                <a:latin typeface="Myriad Pro" panose="020B0503030403020204" pitchFamily="34" charset="0"/>
              </a:rPr>
              <a:t>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8" name="Freeform 193"/>
          <p:cNvSpPr>
            <a:spLocks/>
          </p:cNvSpPr>
          <p:nvPr/>
        </p:nvSpPr>
        <p:spPr bwMode="auto">
          <a:xfrm>
            <a:off x="2436813" y="3721100"/>
            <a:ext cx="2111375" cy="236538"/>
          </a:xfrm>
          <a:custGeom>
            <a:avLst/>
            <a:gdLst>
              <a:gd name="T0" fmla="*/ 8 w 1330"/>
              <a:gd name="T1" fmla="*/ 0 h 149"/>
              <a:gd name="T2" fmla="*/ 3 w 1330"/>
              <a:gd name="T3" fmla="*/ 70 h 149"/>
              <a:gd name="T4" fmla="*/ 0 w 1330"/>
              <a:gd name="T5" fmla="*/ 144 h 149"/>
              <a:gd name="T6" fmla="*/ 1330 w 1330"/>
              <a:gd name="T7" fmla="*/ 149 h 149"/>
              <a:gd name="T8" fmla="*/ 8 w 1330"/>
              <a:gd name="T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149">
                <a:moveTo>
                  <a:pt x="8" y="0"/>
                </a:moveTo>
                <a:lnTo>
                  <a:pt x="3" y="70"/>
                </a:lnTo>
                <a:lnTo>
                  <a:pt x="0" y="144"/>
                </a:lnTo>
                <a:lnTo>
                  <a:pt x="1330" y="149"/>
                </a:lnTo>
                <a:lnTo>
                  <a:pt x="8" y="0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Line 194"/>
          <p:cNvSpPr>
            <a:spLocks noChangeShapeType="1"/>
          </p:cNvSpPr>
          <p:nvPr/>
        </p:nvSpPr>
        <p:spPr bwMode="auto">
          <a:xfrm flipH="1" flipV="1">
            <a:off x="2338388" y="3829050"/>
            <a:ext cx="103188" cy="317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Rectangle 195"/>
          <p:cNvSpPr>
            <a:spLocks noChangeArrowheads="1"/>
          </p:cNvSpPr>
          <p:nvPr/>
        </p:nvSpPr>
        <p:spPr bwMode="auto">
          <a:xfrm>
            <a:off x="227013" y="3563938"/>
            <a:ext cx="1667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[M-H-C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H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O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1" name="Freeform 196"/>
          <p:cNvSpPr>
            <a:spLocks/>
          </p:cNvSpPr>
          <p:nvPr/>
        </p:nvSpPr>
        <p:spPr bwMode="auto">
          <a:xfrm>
            <a:off x="2436813" y="3949700"/>
            <a:ext cx="2111375" cy="201613"/>
          </a:xfrm>
          <a:custGeom>
            <a:avLst/>
            <a:gdLst>
              <a:gd name="T0" fmla="*/ 0 w 1330"/>
              <a:gd name="T1" fmla="*/ 0 h 127"/>
              <a:gd name="T2" fmla="*/ 3 w 1330"/>
              <a:gd name="T3" fmla="*/ 65 h 127"/>
              <a:gd name="T4" fmla="*/ 6 w 1330"/>
              <a:gd name="T5" fmla="*/ 127 h 127"/>
              <a:gd name="T6" fmla="*/ 1330 w 1330"/>
              <a:gd name="T7" fmla="*/ 5 h 127"/>
              <a:gd name="T8" fmla="*/ 0 w 1330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127">
                <a:moveTo>
                  <a:pt x="0" y="0"/>
                </a:moveTo>
                <a:lnTo>
                  <a:pt x="3" y="65"/>
                </a:lnTo>
                <a:lnTo>
                  <a:pt x="6" y="127"/>
                </a:lnTo>
                <a:lnTo>
                  <a:pt x="1330" y="5"/>
                </a:lnTo>
                <a:lnTo>
                  <a:pt x="0" y="0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Line 197"/>
          <p:cNvSpPr>
            <a:spLocks noChangeShapeType="1"/>
          </p:cNvSpPr>
          <p:nvPr/>
        </p:nvSpPr>
        <p:spPr bwMode="auto">
          <a:xfrm flipH="1">
            <a:off x="2333626" y="4052888"/>
            <a:ext cx="107950" cy="4763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98"/>
          <p:cNvSpPr>
            <a:spLocks noChangeArrowheads="1"/>
          </p:cNvSpPr>
          <p:nvPr/>
        </p:nvSpPr>
        <p:spPr bwMode="auto">
          <a:xfrm>
            <a:off x="698501" y="3819525"/>
            <a:ext cx="12816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[M-H-CH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4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4" name="Freeform 199"/>
          <p:cNvSpPr>
            <a:spLocks/>
          </p:cNvSpPr>
          <p:nvPr/>
        </p:nvSpPr>
        <p:spPr bwMode="auto">
          <a:xfrm>
            <a:off x="2446338" y="3957638"/>
            <a:ext cx="2101850" cy="376238"/>
          </a:xfrm>
          <a:custGeom>
            <a:avLst/>
            <a:gdLst>
              <a:gd name="T0" fmla="*/ 0 w 1324"/>
              <a:gd name="T1" fmla="*/ 122 h 237"/>
              <a:gd name="T2" fmla="*/ 16 w 1324"/>
              <a:gd name="T3" fmla="*/ 237 h 237"/>
              <a:gd name="T4" fmla="*/ 1324 w 1324"/>
              <a:gd name="T5" fmla="*/ 0 h 237"/>
              <a:gd name="T6" fmla="*/ 0 w 1324"/>
              <a:gd name="T7" fmla="*/ 12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4" h="237">
                <a:moveTo>
                  <a:pt x="0" y="122"/>
                </a:moveTo>
                <a:lnTo>
                  <a:pt x="16" y="237"/>
                </a:lnTo>
                <a:lnTo>
                  <a:pt x="1324" y="0"/>
                </a:lnTo>
                <a:lnTo>
                  <a:pt x="0" y="122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200"/>
          <p:cNvSpPr>
            <a:spLocks noChangeShapeType="1"/>
          </p:cNvSpPr>
          <p:nvPr/>
        </p:nvSpPr>
        <p:spPr bwMode="auto">
          <a:xfrm flipH="1">
            <a:off x="2355851" y="4241800"/>
            <a:ext cx="103188" cy="1428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201"/>
          <p:cNvSpPr>
            <a:spLocks noChangeArrowheads="1"/>
          </p:cNvSpPr>
          <p:nvPr/>
        </p:nvSpPr>
        <p:spPr bwMode="auto">
          <a:xfrm>
            <a:off x="298451" y="4083050"/>
            <a:ext cx="1718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[M-H-HCOOH]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7" name="Freeform 202"/>
          <p:cNvSpPr>
            <a:spLocks/>
          </p:cNvSpPr>
          <p:nvPr/>
        </p:nvSpPr>
        <p:spPr bwMode="auto">
          <a:xfrm>
            <a:off x="2471738" y="3957638"/>
            <a:ext cx="2076450" cy="547688"/>
          </a:xfrm>
          <a:custGeom>
            <a:avLst/>
            <a:gdLst>
              <a:gd name="T0" fmla="*/ 0 w 1308"/>
              <a:gd name="T1" fmla="*/ 237 h 345"/>
              <a:gd name="T2" fmla="*/ 24 w 1308"/>
              <a:gd name="T3" fmla="*/ 345 h 345"/>
              <a:gd name="T4" fmla="*/ 1308 w 1308"/>
              <a:gd name="T5" fmla="*/ 0 h 345"/>
              <a:gd name="T6" fmla="*/ 0 w 1308"/>
              <a:gd name="T7" fmla="*/ 237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8" h="345">
                <a:moveTo>
                  <a:pt x="0" y="237"/>
                </a:moveTo>
                <a:lnTo>
                  <a:pt x="24" y="345"/>
                </a:lnTo>
                <a:lnTo>
                  <a:pt x="1308" y="0"/>
                </a:lnTo>
                <a:lnTo>
                  <a:pt x="0" y="237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203"/>
          <p:cNvSpPr>
            <a:spLocks noChangeShapeType="1"/>
          </p:cNvSpPr>
          <p:nvPr/>
        </p:nvSpPr>
        <p:spPr bwMode="auto">
          <a:xfrm flipH="1">
            <a:off x="2386013" y="4419600"/>
            <a:ext cx="103188" cy="2063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04"/>
          <p:cNvSpPr>
            <a:spLocks noChangeArrowheads="1"/>
          </p:cNvSpPr>
          <p:nvPr/>
        </p:nvSpPr>
        <p:spPr bwMode="auto">
          <a:xfrm>
            <a:off x="777876" y="4329113"/>
            <a:ext cx="1352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[M-2H+Na]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0" name="Freeform 205"/>
          <p:cNvSpPr>
            <a:spLocks/>
          </p:cNvSpPr>
          <p:nvPr/>
        </p:nvSpPr>
        <p:spPr bwMode="auto">
          <a:xfrm>
            <a:off x="2509838" y="3957638"/>
            <a:ext cx="2038350" cy="708025"/>
          </a:xfrm>
          <a:custGeom>
            <a:avLst/>
            <a:gdLst>
              <a:gd name="T0" fmla="*/ 0 w 1284"/>
              <a:gd name="T1" fmla="*/ 345 h 446"/>
              <a:gd name="T2" fmla="*/ 33 w 1284"/>
              <a:gd name="T3" fmla="*/ 446 h 446"/>
              <a:gd name="T4" fmla="*/ 1284 w 1284"/>
              <a:gd name="T5" fmla="*/ 0 h 446"/>
              <a:gd name="T6" fmla="*/ 0 w 1284"/>
              <a:gd name="T7" fmla="*/ 3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4" h="446">
                <a:moveTo>
                  <a:pt x="0" y="345"/>
                </a:moveTo>
                <a:lnTo>
                  <a:pt x="33" y="446"/>
                </a:lnTo>
                <a:lnTo>
                  <a:pt x="1284" y="0"/>
                </a:lnTo>
                <a:lnTo>
                  <a:pt x="0" y="345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Line 206"/>
          <p:cNvSpPr>
            <a:spLocks noChangeShapeType="1"/>
          </p:cNvSpPr>
          <p:nvPr/>
        </p:nvSpPr>
        <p:spPr bwMode="auto">
          <a:xfrm flipH="1">
            <a:off x="2433638" y="4587875"/>
            <a:ext cx="103188" cy="30163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Rectangle 207"/>
          <p:cNvSpPr>
            <a:spLocks noChangeArrowheads="1"/>
          </p:cNvSpPr>
          <p:nvPr/>
        </p:nvSpPr>
        <p:spPr bwMode="auto">
          <a:xfrm>
            <a:off x="931863" y="4564063"/>
            <a:ext cx="1187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[M-H-CO]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3" name="Freeform 208"/>
          <p:cNvSpPr>
            <a:spLocks/>
          </p:cNvSpPr>
          <p:nvPr/>
        </p:nvSpPr>
        <p:spPr bwMode="auto">
          <a:xfrm>
            <a:off x="2562226" y="3957638"/>
            <a:ext cx="1985963" cy="866775"/>
          </a:xfrm>
          <a:custGeom>
            <a:avLst/>
            <a:gdLst>
              <a:gd name="T0" fmla="*/ 0 w 1251"/>
              <a:gd name="T1" fmla="*/ 446 h 546"/>
              <a:gd name="T2" fmla="*/ 38 w 1251"/>
              <a:gd name="T3" fmla="*/ 546 h 546"/>
              <a:gd name="T4" fmla="*/ 1251 w 1251"/>
              <a:gd name="T5" fmla="*/ 0 h 546"/>
              <a:gd name="T6" fmla="*/ 0 w 1251"/>
              <a:gd name="T7" fmla="*/ 44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1" h="546">
                <a:moveTo>
                  <a:pt x="0" y="446"/>
                </a:moveTo>
                <a:lnTo>
                  <a:pt x="38" y="546"/>
                </a:lnTo>
                <a:lnTo>
                  <a:pt x="1251" y="0"/>
                </a:lnTo>
                <a:lnTo>
                  <a:pt x="0" y="446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Line 209"/>
          <p:cNvSpPr>
            <a:spLocks noChangeShapeType="1"/>
          </p:cNvSpPr>
          <p:nvPr/>
        </p:nvSpPr>
        <p:spPr bwMode="auto">
          <a:xfrm flipH="1">
            <a:off x="2493963" y="4746625"/>
            <a:ext cx="98425" cy="3968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Rectangle 210"/>
          <p:cNvSpPr>
            <a:spLocks noChangeArrowheads="1"/>
          </p:cNvSpPr>
          <p:nvPr/>
        </p:nvSpPr>
        <p:spPr bwMode="auto">
          <a:xfrm>
            <a:off x="673101" y="4791075"/>
            <a:ext cx="1473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[M-H-CH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O]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6" name="Freeform 211"/>
          <p:cNvSpPr>
            <a:spLocks/>
          </p:cNvSpPr>
          <p:nvPr/>
        </p:nvSpPr>
        <p:spPr bwMode="auto">
          <a:xfrm>
            <a:off x="2622551" y="3957638"/>
            <a:ext cx="1925638" cy="1009650"/>
          </a:xfrm>
          <a:custGeom>
            <a:avLst/>
            <a:gdLst>
              <a:gd name="T0" fmla="*/ 0 w 1213"/>
              <a:gd name="T1" fmla="*/ 546 h 636"/>
              <a:gd name="T2" fmla="*/ 46 w 1213"/>
              <a:gd name="T3" fmla="*/ 636 h 636"/>
              <a:gd name="T4" fmla="*/ 1213 w 1213"/>
              <a:gd name="T5" fmla="*/ 0 h 636"/>
              <a:gd name="T6" fmla="*/ 0 w 1213"/>
              <a:gd name="T7" fmla="*/ 54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3" h="636">
                <a:moveTo>
                  <a:pt x="0" y="546"/>
                </a:moveTo>
                <a:lnTo>
                  <a:pt x="46" y="636"/>
                </a:lnTo>
                <a:lnTo>
                  <a:pt x="1213" y="0"/>
                </a:lnTo>
                <a:lnTo>
                  <a:pt x="0" y="546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212"/>
          <p:cNvSpPr>
            <a:spLocks/>
          </p:cNvSpPr>
          <p:nvPr/>
        </p:nvSpPr>
        <p:spPr bwMode="auto">
          <a:xfrm>
            <a:off x="2695576" y="3957638"/>
            <a:ext cx="1852613" cy="1152525"/>
          </a:xfrm>
          <a:custGeom>
            <a:avLst/>
            <a:gdLst>
              <a:gd name="T0" fmla="*/ 0 w 1167"/>
              <a:gd name="T1" fmla="*/ 636 h 726"/>
              <a:gd name="T2" fmla="*/ 54 w 1167"/>
              <a:gd name="T3" fmla="*/ 726 h 726"/>
              <a:gd name="T4" fmla="*/ 1167 w 1167"/>
              <a:gd name="T5" fmla="*/ 0 h 726"/>
              <a:gd name="T6" fmla="*/ 0 w 1167"/>
              <a:gd name="T7" fmla="*/ 63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7" h="726">
                <a:moveTo>
                  <a:pt x="0" y="636"/>
                </a:moveTo>
                <a:lnTo>
                  <a:pt x="54" y="726"/>
                </a:lnTo>
                <a:lnTo>
                  <a:pt x="1167" y="0"/>
                </a:lnTo>
                <a:lnTo>
                  <a:pt x="0" y="636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213"/>
          <p:cNvSpPr>
            <a:spLocks/>
          </p:cNvSpPr>
          <p:nvPr/>
        </p:nvSpPr>
        <p:spPr bwMode="auto">
          <a:xfrm>
            <a:off x="2781301" y="3957638"/>
            <a:ext cx="1766888" cy="1276350"/>
          </a:xfrm>
          <a:custGeom>
            <a:avLst/>
            <a:gdLst>
              <a:gd name="T0" fmla="*/ 0 w 1113"/>
              <a:gd name="T1" fmla="*/ 726 h 804"/>
              <a:gd name="T2" fmla="*/ 55 w 1113"/>
              <a:gd name="T3" fmla="*/ 804 h 804"/>
              <a:gd name="T4" fmla="*/ 1113 w 1113"/>
              <a:gd name="T5" fmla="*/ 0 h 804"/>
              <a:gd name="T6" fmla="*/ 0 w 1113"/>
              <a:gd name="T7" fmla="*/ 726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3" h="804">
                <a:moveTo>
                  <a:pt x="0" y="726"/>
                </a:moveTo>
                <a:lnTo>
                  <a:pt x="55" y="804"/>
                </a:lnTo>
                <a:lnTo>
                  <a:pt x="1113" y="0"/>
                </a:lnTo>
                <a:lnTo>
                  <a:pt x="0" y="726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214"/>
          <p:cNvSpPr>
            <a:spLocks/>
          </p:cNvSpPr>
          <p:nvPr/>
        </p:nvSpPr>
        <p:spPr bwMode="auto">
          <a:xfrm>
            <a:off x="2868613" y="3957638"/>
            <a:ext cx="1679575" cy="1389063"/>
          </a:xfrm>
          <a:custGeom>
            <a:avLst/>
            <a:gdLst>
              <a:gd name="T0" fmla="*/ 0 w 1058"/>
              <a:gd name="T1" fmla="*/ 804 h 875"/>
              <a:gd name="T2" fmla="*/ 57 w 1058"/>
              <a:gd name="T3" fmla="*/ 875 h 875"/>
              <a:gd name="T4" fmla="*/ 1058 w 1058"/>
              <a:gd name="T5" fmla="*/ 0 h 875"/>
              <a:gd name="T6" fmla="*/ 0 w 1058"/>
              <a:gd name="T7" fmla="*/ 804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8" h="875">
                <a:moveTo>
                  <a:pt x="0" y="804"/>
                </a:moveTo>
                <a:lnTo>
                  <a:pt x="57" y="875"/>
                </a:lnTo>
                <a:lnTo>
                  <a:pt x="1058" y="0"/>
                </a:lnTo>
                <a:lnTo>
                  <a:pt x="0" y="804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215"/>
          <p:cNvSpPr>
            <a:spLocks/>
          </p:cNvSpPr>
          <p:nvPr/>
        </p:nvSpPr>
        <p:spPr bwMode="auto">
          <a:xfrm>
            <a:off x="2959101" y="3957638"/>
            <a:ext cx="1589088" cy="1489075"/>
          </a:xfrm>
          <a:custGeom>
            <a:avLst/>
            <a:gdLst>
              <a:gd name="T0" fmla="*/ 0 w 1001"/>
              <a:gd name="T1" fmla="*/ 875 h 938"/>
              <a:gd name="T2" fmla="*/ 59 w 1001"/>
              <a:gd name="T3" fmla="*/ 938 h 938"/>
              <a:gd name="T4" fmla="*/ 1001 w 1001"/>
              <a:gd name="T5" fmla="*/ 0 h 938"/>
              <a:gd name="T6" fmla="*/ 0 w 1001"/>
              <a:gd name="T7" fmla="*/ 875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1" h="938">
                <a:moveTo>
                  <a:pt x="0" y="875"/>
                </a:moveTo>
                <a:lnTo>
                  <a:pt x="59" y="938"/>
                </a:lnTo>
                <a:lnTo>
                  <a:pt x="1001" y="0"/>
                </a:lnTo>
                <a:lnTo>
                  <a:pt x="0" y="875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216"/>
          <p:cNvSpPr>
            <a:spLocks noChangeShapeType="1"/>
          </p:cNvSpPr>
          <p:nvPr/>
        </p:nvSpPr>
        <p:spPr bwMode="auto">
          <a:xfrm flipH="1">
            <a:off x="2928938" y="5394325"/>
            <a:ext cx="76200" cy="730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Rectangle 217"/>
          <p:cNvSpPr>
            <a:spLocks noChangeArrowheads="1"/>
          </p:cNvSpPr>
          <p:nvPr/>
        </p:nvSpPr>
        <p:spPr bwMode="auto">
          <a:xfrm>
            <a:off x="719138" y="5264150"/>
            <a:ext cx="2093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M+Cl+NaCOOH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3" name="Freeform 218"/>
          <p:cNvSpPr>
            <a:spLocks/>
          </p:cNvSpPr>
          <p:nvPr/>
        </p:nvSpPr>
        <p:spPr bwMode="auto">
          <a:xfrm>
            <a:off x="3052763" y="3957638"/>
            <a:ext cx="1495425" cy="1579563"/>
          </a:xfrm>
          <a:custGeom>
            <a:avLst/>
            <a:gdLst>
              <a:gd name="T0" fmla="*/ 0 w 942"/>
              <a:gd name="T1" fmla="*/ 938 h 995"/>
              <a:gd name="T2" fmla="*/ 60 w 942"/>
              <a:gd name="T3" fmla="*/ 995 h 995"/>
              <a:gd name="T4" fmla="*/ 942 w 942"/>
              <a:gd name="T5" fmla="*/ 0 h 995"/>
              <a:gd name="T6" fmla="*/ 0 w 942"/>
              <a:gd name="T7" fmla="*/ 938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2" h="995">
                <a:moveTo>
                  <a:pt x="0" y="938"/>
                </a:moveTo>
                <a:lnTo>
                  <a:pt x="60" y="995"/>
                </a:lnTo>
                <a:lnTo>
                  <a:pt x="942" y="0"/>
                </a:lnTo>
                <a:lnTo>
                  <a:pt x="0" y="938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219"/>
          <p:cNvSpPr>
            <a:spLocks/>
          </p:cNvSpPr>
          <p:nvPr/>
        </p:nvSpPr>
        <p:spPr bwMode="auto">
          <a:xfrm>
            <a:off x="3148013" y="3957638"/>
            <a:ext cx="1400175" cy="1660525"/>
          </a:xfrm>
          <a:custGeom>
            <a:avLst/>
            <a:gdLst>
              <a:gd name="T0" fmla="*/ 0 w 882"/>
              <a:gd name="T1" fmla="*/ 995 h 1046"/>
              <a:gd name="T2" fmla="*/ 62 w 882"/>
              <a:gd name="T3" fmla="*/ 1046 h 1046"/>
              <a:gd name="T4" fmla="*/ 882 w 882"/>
              <a:gd name="T5" fmla="*/ 0 h 1046"/>
              <a:gd name="T6" fmla="*/ 0 w 882"/>
              <a:gd name="T7" fmla="*/ 995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2" h="1046">
                <a:moveTo>
                  <a:pt x="0" y="995"/>
                </a:moveTo>
                <a:lnTo>
                  <a:pt x="62" y="1046"/>
                </a:lnTo>
                <a:lnTo>
                  <a:pt x="882" y="0"/>
                </a:lnTo>
                <a:lnTo>
                  <a:pt x="0" y="995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220"/>
          <p:cNvSpPr>
            <a:spLocks/>
          </p:cNvSpPr>
          <p:nvPr/>
        </p:nvSpPr>
        <p:spPr bwMode="auto">
          <a:xfrm>
            <a:off x="3246438" y="3957638"/>
            <a:ext cx="1301750" cy="1733550"/>
          </a:xfrm>
          <a:custGeom>
            <a:avLst/>
            <a:gdLst>
              <a:gd name="T0" fmla="*/ 0 w 820"/>
              <a:gd name="T1" fmla="*/ 1046 h 1092"/>
              <a:gd name="T2" fmla="*/ 63 w 820"/>
              <a:gd name="T3" fmla="*/ 1092 h 1092"/>
              <a:gd name="T4" fmla="*/ 820 w 820"/>
              <a:gd name="T5" fmla="*/ 0 h 1092"/>
              <a:gd name="T6" fmla="*/ 0 w 820"/>
              <a:gd name="T7" fmla="*/ 1046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0" h="1092">
                <a:moveTo>
                  <a:pt x="0" y="1046"/>
                </a:moveTo>
                <a:lnTo>
                  <a:pt x="63" y="1092"/>
                </a:lnTo>
                <a:lnTo>
                  <a:pt x="820" y="0"/>
                </a:lnTo>
                <a:lnTo>
                  <a:pt x="0" y="1046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Line 221"/>
          <p:cNvSpPr>
            <a:spLocks noChangeShapeType="1"/>
          </p:cNvSpPr>
          <p:nvPr/>
        </p:nvSpPr>
        <p:spPr bwMode="auto">
          <a:xfrm flipH="1">
            <a:off x="3233738" y="5657850"/>
            <a:ext cx="60325" cy="80963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Rectangle 222"/>
          <p:cNvSpPr>
            <a:spLocks noChangeArrowheads="1"/>
          </p:cNvSpPr>
          <p:nvPr/>
        </p:nvSpPr>
        <p:spPr bwMode="auto">
          <a:xfrm>
            <a:off x="1581151" y="5516563"/>
            <a:ext cx="1495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M-H+NaCl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8" name="Freeform 223"/>
          <p:cNvSpPr>
            <a:spLocks/>
          </p:cNvSpPr>
          <p:nvPr/>
        </p:nvSpPr>
        <p:spPr bwMode="auto">
          <a:xfrm>
            <a:off x="3346451" y="3957638"/>
            <a:ext cx="1201738" cy="1798638"/>
          </a:xfrm>
          <a:custGeom>
            <a:avLst/>
            <a:gdLst>
              <a:gd name="T0" fmla="*/ 0 w 757"/>
              <a:gd name="T1" fmla="*/ 1092 h 1133"/>
              <a:gd name="T2" fmla="*/ 65 w 757"/>
              <a:gd name="T3" fmla="*/ 1133 h 1133"/>
              <a:gd name="T4" fmla="*/ 757 w 757"/>
              <a:gd name="T5" fmla="*/ 0 h 1133"/>
              <a:gd name="T6" fmla="*/ 0 w 757"/>
              <a:gd name="T7" fmla="*/ 1092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7" h="1133">
                <a:moveTo>
                  <a:pt x="0" y="1092"/>
                </a:moveTo>
                <a:lnTo>
                  <a:pt x="65" y="1133"/>
                </a:lnTo>
                <a:lnTo>
                  <a:pt x="757" y="0"/>
                </a:lnTo>
                <a:lnTo>
                  <a:pt x="0" y="1092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224"/>
          <p:cNvSpPr>
            <a:spLocks/>
          </p:cNvSpPr>
          <p:nvPr/>
        </p:nvSpPr>
        <p:spPr bwMode="auto">
          <a:xfrm>
            <a:off x="3449638" y="3957638"/>
            <a:ext cx="1098550" cy="1858963"/>
          </a:xfrm>
          <a:custGeom>
            <a:avLst/>
            <a:gdLst>
              <a:gd name="T0" fmla="*/ 0 w 692"/>
              <a:gd name="T1" fmla="*/ 1133 h 1171"/>
              <a:gd name="T2" fmla="*/ 62 w 692"/>
              <a:gd name="T3" fmla="*/ 1171 h 1171"/>
              <a:gd name="T4" fmla="*/ 692 w 692"/>
              <a:gd name="T5" fmla="*/ 0 h 1171"/>
              <a:gd name="T6" fmla="*/ 0 w 692"/>
              <a:gd name="T7" fmla="*/ 1133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2" h="1171">
                <a:moveTo>
                  <a:pt x="0" y="1133"/>
                </a:moveTo>
                <a:lnTo>
                  <a:pt x="62" y="1171"/>
                </a:lnTo>
                <a:lnTo>
                  <a:pt x="692" y="0"/>
                </a:lnTo>
                <a:lnTo>
                  <a:pt x="0" y="1133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Line 225"/>
          <p:cNvSpPr>
            <a:spLocks noChangeShapeType="1"/>
          </p:cNvSpPr>
          <p:nvPr/>
        </p:nvSpPr>
        <p:spPr bwMode="auto">
          <a:xfrm flipH="1">
            <a:off x="3444876" y="5786438"/>
            <a:ext cx="52388" cy="9048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Rectangle 226"/>
          <p:cNvSpPr>
            <a:spLocks noChangeArrowheads="1"/>
          </p:cNvSpPr>
          <p:nvPr/>
        </p:nvSpPr>
        <p:spPr bwMode="auto">
          <a:xfrm>
            <a:off x="2363788" y="5764213"/>
            <a:ext cx="862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[2M-H]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2" name="Freeform 227"/>
          <p:cNvSpPr>
            <a:spLocks/>
          </p:cNvSpPr>
          <p:nvPr/>
        </p:nvSpPr>
        <p:spPr bwMode="auto">
          <a:xfrm>
            <a:off x="3548063" y="3957638"/>
            <a:ext cx="1000125" cy="1911350"/>
          </a:xfrm>
          <a:custGeom>
            <a:avLst/>
            <a:gdLst>
              <a:gd name="T0" fmla="*/ 0 w 630"/>
              <a:gd name="T1" fmla="*/ 1171 h 1204"/>
              <a:gd name="T2" fmla="*/ 66 w 630"/>
              <a:gd name="T3" fmla="*/ 1204 h 1204"/>
              <a:gd name="T4" fmla="*/ 630 w 630"/>
              <a:gd name="T5" fmla="*/ 0 h 1204"/>
              <a:gd name="T6" fmla="*/ 0 w 630"/>
              <a:gd name="T7" fmla="*/ 1171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0" h="1204">
                <a:moveTo>
                  <a:pt x="0" y="1171"/>
                </a:moveTo>
                <a:lnTo>
                  <a:pt x="66" y="1204"/>
                </a:lnTo>
                <a:lnTo>
                  <a:pt x="630" y="0"/>
                </a:lnTo>
                <a:lnTo>
                  <a:pt x="0" y="1171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28"/>
          <p:cNvSpPr>
            <a:spLocks/>
          </p:cNvSpPr>
          <p:nvPr/>
        </p:nvSpPr>
        <p:spPr bwMode="auto">
          <a:xfrm>
            <a:off x="3652838" y="3957638"/>
            <a:ext cx="895350" cy="1954213"/>
          </a:xfrm>
          <a:custGeom>
            <a:avLst/>
            <a:gdLst>
              <a:gd name="T0" fmla="*/ 0 w 564"/>
              <a:gd name="T1" fmla="*/ 1204 h 1231"/>
              <a:gd name="T2" fmla="*/ 65 w 564"/>
              <a:gd name="T3" fmla="*/ 1231 h 1231"/>
              <a:gd name="T4" fmla="*/ 564 w 564"/>
              <a:gd name="T5" fmla="*/ 0 h 1231"/>
              <a:gd name="T6" fmla="*/ 0 w 564"/>
              <a:gd name="T7" fmla="*/ 1204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4" h="1231">
                <a:moveTo>
                  <a:pt x="0" y="1204"/>
                </a:moveTo>
                <a:lnTo>
                  <a:pt x="65" y="1231"/>
                </a:lnTo>
                <a:lnTo>
                  <a:pt x="564" y="0"/>
                </a:lnTo>
                <a:lnTo>
                  <a:pt x="0" y="1204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29"/>
          <p:cNvSpPr>
            <a:spLocks/>
          </p:cNvSpPr>
          <p:nvPr/>
        </p:nvSpPr>
        <p:spPr bwMode="auto">
          <a:xfrm>
            <a:off x="3756026" y="3957638"/>
            <a:ext cx="792163" cy="1997075"/>
          </a:xfrm>
          <a:custGeom>
            <a:avLst/>
            <a:gdLst>
              <a:gd name="T0" fmla="*/ 0 w 499"/>
              <a:gd name="T1" fmla="*/ 1231 h 1258"/>
              <a:gd name="T2" fmla="*/ 68 w 499"/>
              <a:gd name="T3" fmla="*/ 1258 h 1258"/>
              <a:gd name="T4" fmla="*/ 499 w 499"/>
              <a:gd name="T5" fmla="*/ 0 h 1258"/>
              <a:gd name="T6" fmla="*/ 0 w 499"/>
              <a:gd name="T7" fmla="*/ 1231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" h="1258">
                <a:moveTo>
                  <a:pt x="0" y="1231"/>
                </a:moveTo>
                <a:lnTo>
                  <a:pt x="68" y="1258"/>
                </a:lnTo>
                <a:lnTo>
                  <a:pt x="499" y="0"/>
                </a:lnTo>
                <a:lnTo>
                  <a:pt x="0" y="1231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0"/>
          <p:cNvSpPr>
            <a:spLocks/>
          </p:cNvSpPr>
          <p:nvPr/>
        </p:nvSpPr>
        <p:spPr bwMode="auto">
          <a:xfrm>
            <a:off x="3863976" y="3957638"/>
            <a:ext cx="684213" cy="2027238"/>
          </a:xfrm>
          <a:custGeom>
            <a:avLst/>
            <a:gdLst>
              <a:gd name="T0" fmla="*/ 0 w 431"/>
              <a:gd name="T1" fmla="*/ 1258 h 1277"/>
              <a:gd name="T2" fmla="*/ 65 w 431"/>
              <a:gd name="T3" fmla="*/ 1277 h 1277"/>
              <a:gd name="T4" fmla="*/ 431 w 431"/>
              <a:gd name="T5" fmla="*/ 0 h 1277"/>
              <a:gd name="T6" fmla="*/ 0 w 431"/>
              <a:gd name="T7" fmla="*/ 1258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1" h="1277">
                <a:moveTo>
                  <a:pt x="0" y="1258"/>
                </a:moveTo>
                <a:lnTo>
                  <a:pt x="65" y="1277"/>
                </a:lnTo>
                <a:lnTo>
                  <a:pt x="431" y="0"/>
                </a:lnTo>
                <a:lnTo>
                  <a:pt x="0" y="1258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ine 231"/>
          <p:cNvSpPr>
            <a:spLocks noChangeShapeType="1"/>
          </p:cNvSpPr>
          <p:nvPr/>
        </p:nvSpPr>
        <p:spPr bwMode="auto">
          <a:xfrm flipH="1">
            <a:off x="3884613" y="5967413"/>
            <a:ext cx="30163" cy="10477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Rectangle 232"/>
          <p:cNvSpPr>
            <a:spLocks noChangeArrowheads="1"/>
          </p:cNvSpPr>
          <p:nvPr/>
        </p:nvSpPr>
        <p:spPr bwMode="auto">
          <a:xfrm>
            <a:off x="2509838" y="6015038"/>
            <a:ext cx="1189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[M-2H+K]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8" name="Freeform 233"/>
          <p:cNvSpPr>
            <a:spLocks/>
          </p:cNvSpPr>
          <p:nvPr/>
        </p:nvSpPr>
        <p:spPr bwMode="auto">
          <a:xfrm>
            <a:off x="3967163" y="3957638"/>
            <a:ext cx="581025" cy="2052638"/>
          </a:xfrm>
          <a:custGeom>
            <a:avLst/>
            <a:gdLst>
              <a:gd name="T0" fmla="*/ 0 w 366"/>
              <a:gd name="T1" fmla="*/ 1277 h 1293"/>
              <a:gd name="T2" fmla="*/ 65 w 366"/>
              <a:gd name="T3" fmla="*/ 1293 h 1293"/>
              <a:gd name="T4" fmla="*/ 366 w 366"/>
              <a:gd name="T5" fmla="*/ 0 h 1293"/>
              <a:gd name="T6" fmla="*/ 0 w 366"/>
              <a:gd name="T7" fmla="*/ 1277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6" h="1293">
                <a:moveTo>
                  <a:pt x="0" y="1277"/>
                </a:moveTo>
                <a:lnTo>
                  <a:pt x="65" y="1293"/>
                </a:lnTo>
                <a:lnTo>
                  <a:pt x="366" y="0"/>
                </a:lnTo>
                <a:lnTo>
                  <a:pt x="0" y="1277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34"/>
          <p:cNvSpPr>
            <a:spLocks/>
          </p:cNvSpPr>
          <p:nvPr/>
        </p:nvSpPr>
        <p:spPr bwMode="auto">
          <a:xfrm>
            <a:off x="4070351" y="3957638"/>
            <a:ext cx="477838" cy="2074863"/>
          </a:xfrm>
          <a:custGeom>
            <a:avLst/>
            <a:gdLst>
              <a:gd name="T0" fmla="*/ 0 w 301"/>
              <a:gd name="T1" fmla="*/ 1293 h 1307"/>
              <a:gd name="T2" fmla="*/ 68 w 301"/>
              <a:gd name="T3" fmla="*/ 1307 h 1307"/>
              <a:gd name="T4" fmla="*/ 301 w 301"/>
              <a:gd name="T5" fmla="*/ 0 h 1307"/>
              <a:gd name="T6" fmla="*/ 0 w 301"/>
              <a:gd name="T7" fmla="*/ 1293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1307">
                <a:moveTo>
                  <a:pt x="0" y="1293"/>
                </a:moveTo>
                <a:lnTo>
                  <a:pt x="68" y="1307"/>
                </a:lnTo>
                <a:lnTo>
                  <a:pt x="301" y="0"/>
                </a:lnTo>
                <a:lnTo>
                  <a:pt x="0" y="1293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35"/>
          <p:cNvSpPr>
            <a:spLocks/>
          </p:cNvSpPr>
          <p:nvPr/>
        </p:nvSpPr>
        <p:spPr bwMode="auto">
          <a:xfrm>
            <a:off x="4178301" y="3957638"/>
            <a:ext cx="369888" cy="2092325"/>
          </a:xfrm>
          <a:custGeom>
            <a:avLst/>
            <a:gdLst>
              <a:gd name="T0" fmla="*/ 0 w 233"/>
              <a:gd name="T1" fmla="*/ 1307 h 1318"/>
              <a:gd name="T2" fmla="*/ 62 w 233"/>
              <a:gd name="T3" fmla="*/ 1318 h 1318"/>
              <a:gd name="T4" fmla="*/ 233 w 233"/>
              <a:gd name="T5" fmla="*/ 0 h 1318"/>
              <a:gd name="T6" fmla="*/ 0 w 233"/>
              <a:gd name="T7" fmla="*/ 1307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1318">
                <a:moveTo>
                  <a:pt x="0" y="1307"/>
                </a:moveTo>
                <a:lnTo>
                  <a:pt x="62" y="1318"/>
                </a:lnTo>
                <a:lnTo>
                  <a:pt x="233" y="0"/>
                </a:lnTo>
                <a:lnTo>
                  <a:pt x="0" y="1307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36"/>
          <p:cNvSpPr>
            <a:spLocks/>
          </p:cNvSpPr>
          <p:nvPr/>
        </p:nvSpPr>
        <p:spPr bwMode="auto">
          <a:xfrm>
            <a:off x="4276726" y="3957638"/>
            <a:ext cx="271463" cy="2100263"/>
          </a:xfrm>
          <a:custGeom>
            <a:avLst/>
            <a:gdLst>
              <a:gd name="T0" fmla="*/ 0 w 171"/>
              <a:gd name="T1" fmla="*/ 1318 h 1323"/>
              <a:gd name="T2" fmla="*/ 63 w 171"/>
              <a:gd name="T3" fmla="*/ 1323 h 1323"/>
              <a:gd name="T4" fmla="*/ 171 w 171"/>
              <a:gd name="T5" fmla="*/ 0 h 1323"/>
              <a:gd name="T6" fmla="*/ 0 w 171"/>
              <a:gd name="T7" fmla="*/ 13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" h="1323">
                <a:moveTo>
                  <a:pt x="0" y="1318"/>
                </a:moveTo>
                <a:lnTo>
                  <a:pt x="63" y="1323"/>
                </a:lnTo>
                <a:lnTo>
                  <a:pt x="171" y="0"/>
                </a:lnTo>
                <a:lnTo>
                  <a:pt x="0" y="1318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37"/>
          <p:cNvSpPr>
            <a:spLocks/>
          </p:cNvSpPr>
          <p:nvPr/>
        </p:nvSpPr>
        <p:spPr bwMode="auto">
          <a:xfrm>
            <a:off x="4376738" y="3957638"/>
            <a:ext cx="171450" cy="2109788"/>
          </a:xfrm>
          <a:custGeom>
            <a:avLst/>
            <a:gdLst>
              <a:gd name="T0" fmla="*/ 0 w 108"/>
              <a:gd name="T1" fmla="*/ 1323 h 1329"/>
              <a:gd name="T2" fmla="*/ 65 w 108"/>
              <a:gd name="T3" fmla="*/ 1329 h 1329"/>
              <a:gd name="T4" fmla="*/ 108 w 108"/>
              <a:gd name="T5" fmla="*/ 0 h 1329"/>
              <a:gd name="T6" fmla="*/ 0 w 108"/>
              <a:gd name="T7" fmla="*/ 1323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329">
                <a:moveTo>
                  <a:pt x="0" y="1323"/>
                </a:moveTo>
                <a:lnTo>
                  <a:pt x="65" y="1329"/>
                </a:lnTo>
                <a:lnTo>
                  <a:pt x="108" y="0"/>
                </a:lnTo>
                <a:lnTo>
                  <a:pt x="0" y="1323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38"/>
          <p:cNvSpPr>
            <a:spLocks/>
          </p:cNvSpPr>
          <p:nvPr/>
        </p:nvSpPr>
        <p:spPr bwMode="auto">
          <a:xfrm>
            <a:off x="4479926" y="3957638"/>
            <a:ext cx="98425" cy="2109788"/>
          </a:xfrm>
          <a:custGeom>
            <a:avLst/>
            <a:gdLst>
              <a:gd name="T0" fmla="*/ 0 w 62"/>
              <a:gd name="T1" fmla="*/ 1329 h 1329"/>
              <a:gd name="T2" fmla="*/ 62 w 62"/>
              <a:gd name="T3" fmla="*/ 1329 h 1329"/>
              <a:gd name="T4" fmla="*/ 43 w 62"/>
              <a:gd name="T5" fmla="*/ 0 h 1329"/>
              <a:gd name="T6" fmla="*/ 0 w 62"/>
              <a:gd name="T7" fmla="*/ 1329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329">
                <a:moveTo>
                  <a:pt x="0" y="1329"/>
                </a:moveTo>
                <a:lnTo>
                  <a:pt x="62" y="1329"/>
                </a:lnTo>
                <a:lnTo>
                  <a:pt x="43" y="0"/>
                </a:lnTo>
                <a:lnTo>
                  <a:pt x="0" y="1329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Line 239"/>
          <p:cNvSpPr>
            <a:spLocks noChangeShapeType="1"/>
          </p:cNvSpPr>
          <p:nvPr/>
        </p:nvSpPr>
        <p:spPr bwMode="auto">
          <a:xfrm flipH="1">
            <a:off x="4527551" y="6067425"/>
            <a:ext cx="3175" cy="10318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Rectangle 240"/>
          <p:cNvSpPr>
            <a:spLocks noChangeArrowheads="1"/>
          </p:cNvSpPr>
          <p:nvPr/>
        </p:nvSpPr>
        <p:spPr bwMode="auto">
          <a:xfrm>
            <a:off x="3009901" y="6261100"/>
            <a:ext cx="12343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[M-H-SO</a:t>
            </a:r>
            <a:r>
              <a:rPr kumimoji="0" lang="en-US" sz="2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3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]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6" name="Freeform 241"/>
          <p:cNvSpPr>
            <a:spLocks/>
          </p:cNvSpPr>
          <p:nvPr/>
        </p:nvSpPr>
        <p:spPr bwMode="auto">
          <a:xfrm>
            <a:off x="4548188" y="3957638"/>
            <a:ext cx="120650" cy="2109788"/>
          </a:xfrm>
          <a:custGeom>
            <a:avLst/>
            <a:gdLst>
              <a:gd name="T0" fmla="*/ 19 w 76"/>
              <a:gd name="T1" fmla="*/ 1329 h 1329"/>
              <a:gd name="T2" fmla="*/ 76 w 76"/>
              <a:gd name="T3" fmla="*/ 1326 h 1329"/>
              <a:gd name="T4" fmla="*/ 0 w 76"/>
              <a:gd name="T5" fmla="*/ 0 h 1329"/>
              <a:gd name="T6" fmla="*/ 19 w 76"/>
              <a:gd name="T7" fmla="*/ 1329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329">
                <a:moveTo>
                  <a:pt x="19" y="1329"/>
                </a:moveTo>
                <a:lnTo>
                  <a:pt x="76" y="1326"/>
                </a:lnTo>
                <a:lnTo>
                  <a:pt x="0" y="0"/>
                </a:lnTo>
                <a:lnTo>
                  <a:pt x="19" y="1329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42"/>
          <p:cNvSpPr>
            <a:spLocks/>
          </p:cNvSpPr>
          <p:nvPr/>
        </p:nvSpPr>
        <p:spPr bwMode="auto">
          <a:xfrm>
            <a:off x="4548188" y="3957638"/>
            <a:ext cx="206375" cy="2105025"/>
          </a:xfrm>
          <a:custGeom>
            <a:avLst/>
            <a:gdLst>
              <a:gd name="T0" fmla="*/ 76 w 130"/>
              <a:gd name="T1" fmla="*/ 1326 h 1326"/>
              <a:gd name="T2" fmla="*/ 130 w 130"/>
              <a:gd name="T3" fmla="*/ 1323 h 1326"/>
              <a:gd name="T4" fmla="*/ 0 w 130"/>
              <a:gd name="T5" fmla="*/ 0 h 1326"/>
              <a:gd name="T6" fmla="*/ 76 w 130"/>
              <a:gd name="T7" fmla="*/ 1326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26">
                <a:moveTo>
                  <a:pt x="76" y="1326"/>
                </a:moveTo>
                <a:lnTo>
                  <a:pt x="130" y="1323"/>
                </a:lnTo>
                <a:lnTo>
                  <a:pt x="0" y="0"/>
                </a:lnTo>
                <a:lnTo>
                  <a:pt x="76" y="1326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3"/>
          <p:cNvSpPr>
            <a:spLocks/>
          </p:cNvSpPr>
          <p:nvPr/>
        </p:nvSpPr>
        <p:spPr bwMode="auto">
          <a:xfrm>
            <a:off x="4548188" y="3957638"/>
            <a:ext cx="293688" cy="2100263"/>
          </a:xfrm>
          <a:custGeom>
            <a:avLst/>
            <a:gdLst>
              <a:gd name="T0" fmla="*/ 130 w 185"/>
              <a:gd name="T1" fmla="*/ 1323 h 1323"/>
              <a:gd name="T2" fmla="*/ 185 w 185"/>
              <a:gd name="T3" fmla="*/ 1315 h 1323"/>
              <a:gd name="T4" fmla="*/ 0 w 185"/>
              <a:gd name="T5" fmla="*/ 0 h 1323"/>
              <a:gd name="T6" fmla="*/ 130 w 185"/>
              <a:gd name="T7" fmla="*/ 1323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" h="1323">
                <a:moveTo>
                  <a:pt x="130" y="1323"/>
                </a:moveTo>
                <a:lnTo>
                  <a:pt x="185" y="1315"/>
                </a:lnTo>
                <a:lnTo>
                  <a:pt x="0" y="0"/>
                </a:lnTo>
                <a:lnTo>
                  <a:pt x="130" y="1323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4"/>
          <p:cNvSpPr>
            <a:spLocks/>
          </p:cNvSpPr>
          <p:nvPr/>
        </p:nvSpPr>
        <p:spPr bwMode="auto">
          <a:xfrm>
            <a:off x="4548188" y="3957638"/>
            <a:ext cx="374650" cy="2087563"/>
          </a:xfrm>
          <a:custGeom>
            <a:avLst/>
            <a:gdLst>
              <a:gd name="T0" fmla="*/ 185 w 236"/>
              <a:gd name="T1" fmla="*/ 1315 h 1315"/>
              <a:gd name="T2" fmla="*/ 236 w 236"/>
              <a:gd name="T3" fmla="*/ 1307 h 1315"/>
              <a:gd name="T4" fmla="*/ 0 w 236"/>
              <a:gd name="T5" fmla="*/ 0 h 1315"/>
              <a:gd name="T6" fmla="*/ 185 w 236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1315">
                <a:moveTo>
                  <a:pt x="185" y="1315"/>
                </a:moveTo>
                <a:lnTo>
                  <a:pt x="236" y="1307"/>
                </a:lnTo>
                <a:lnTo>
                  <a:pt x="0" y="0"/>
                </a:lnTo>
                <a:lnTo>
                  <a:pt x="185" y="1315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45"/>
          <p:cNvSpPr>
            <a:spLocks/>
          </p:cNvSpPr>
          <p:nvPr/>
        </p:nvSpPr>
        <p:spPr bwMode="auto">
          <a:xfrm>
            <a:off x="4548188" y="3957638"/>
            <a:ext cx="447675" cy="2074863"/>
          </a:xfrm>
          <a:custGeom>
            <a:avLst/>
            <a:gdLst>
              <a:gd name="T0" fmla="*/ 236 w 282"/>
              <a:gd name="T1" fmla="*/ 1307 h 1307"/>
              <a:gd name="T2" fmla="*/ 282 w 282"/>
              <a:gd name="T3" fmla="*/ 1299 h 1307"/>
              <a:gd name="T4" fmla="*/ 0 w 282"/>
              <a:gd name="T5" fmla="*/ 0 h 1307"/>
              <a:gd name="T6" fmla="*/ 236 w 282"/>
              <a:gd name="T7" fmla="*/ 1307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2" h="1307">
                <a:moveTo>
                  <a:pt x="236" y="1307"/>
                </a:moveTo>
                <a:lnTo>
                  <a:pt x="282" y="1299"/>
                </a:lnTo>
                <a:lnTo>
                  <a:pt x="0" y="0"/>
                </a:lnTo>
                <a:lnTo>
                  <a:pt x="236" y="1307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46"/>
          <p:cNvSpPr>
            <a:spLocks/>
          </p:cNvSpPr>
          <p:nvPr/>
        </p:nvSpPr>
        <p:spPr bwMode="auto">
          <a:xfrm>
            <a:off x="4548188" y="3957638"/>
            <a:ext cx="520700" cy="2062163"/>
          </a:xfrm>
          <a:custGeom>
            <a:avLst/>
            <a:gdLst>
              <a:gd name="T0" fmla="*/ 282 w 328"/>
              <a:gd name="T1" fmla="*/ 1299 h 1299"/>
              <a:gd name="T2" fmla="*/ 328 w 328"/>
              <a:gd name="T3" fmla="*/ 1288 h 1299"/>
              <a:gd name="T4" fmla="*/ 0 w 328"/>
              <a:gd name="T5" fmla="*/ 0 h 1299"/>
              <a:gd name="T6" fmla="*/ 282 w 328"/>
              <a:gd name="T7" fmla="*/ 1299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" h="1299">
                <a:moveTo>
                  <a:pt x="282" y="1299"/>
                </a:moveTo>
                <a:lnTo>
                  <a:pt x="328" y="1288"/>
                </a:lnTo>
                <a:lnTo>
                  <a:pt x="0" y="0"/>
                </a:lnTo>
                <a:lnTo>
                  <a:pt x="282" y="1299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47"/>
          <p:cNvSpPr>
            <a:spLocks/>
          </p:cNvSpPr>
          <p:nvPr/>
        </p:nvSpPr>
        <p:spPr bwMode="auto">
          <a:xfrm>
            <a:off x="4548188" y="3957638"/>
            <a:ext cx="590550" cy="2044700"/>
          </a:xfrm>
          <a:custGeom>
            <a:avLst/>
            <a:gdLst>
              <a:gd name="T0" fmla="*/ 328 w 372"/>
              <a:gd name="T1" fmla="*/ 1288 h 1288"/>
              <a:gd name="T2" fmla="*/ 372 w 372"/>
              <a:gd name="T3" fmla="*/ 1274 h 1288"/>
              <a:gd name="T4" fmla="*/ 0 w 372"/>
              <a:gd name="T5" fmla="*/ 0 h 1288"/>
              <a:gd name="T6" fmla="*/ 328 w 372"/>
              <a:gd name="T7" fmla="*/ 128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1288">
                <a:moveTo>
                  <a:pt x="328" y="1288"/>
                </a:moveTo>
                <a:lnTo>
                  <a:pt x="372" y="1274"/>
                </a:lnTo>
                <a:lnTo>
                  <a:pt x="0" y="0"/>
                </a:lnTo>
                <a:lnTo>
                  <a:pt x="328" y="1288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48"/>
          <p:cNvSpPr>
            <a:spLocks/>
          </p:cNvSpPr>
          <p:nvPr/>
        </p:nvSpPr>
        <p:spPr bwMode="auto">
          <a:xfrm>
            <a:off x="4548188" y="3957638"/>
            <a:ext cx="663575" cy="2022475"/>
          </a:xfrm>
          <a:custGeom>
            <a:avLst/>
            <a:gdLst>
              <a:gd name="T0" fmla="*/ 372 w 418"/>
              <a:gd name="T1" fmla="*/ 1274 h 1274"/>
              <a:gd name="T2" fmla="*/ 418 w 418"/>
              <a:gd name="T3" fmla="*/ 1261 h 1274"/>
              <a:gd name="T4" fmla="*/ 0 w 418"/>
              <a:gd name="T5" fmla="*/ 0 h 1274"/>
              <a:gd name="T6" fmla="*/ 372 w 418"/>
              <a:gd name="T7" fmla="*/ 127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" h="1274">
                <a:moveTo>
                  <a:pt x="372" y="1274"/>
                </a:moveTo>
                <a:lnTo>
                  <a:pt x="418" y="1261"/>
                </a:lnTo>
                <a:lnTo>
                  <a:pt x="0" y="0"/>
                </a:lnTo>
                <a:lnTo>
                  <a:pt x="372" y="1274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49"/>
          <p:cNvSpPr>
            <a:spLocks/>
          </p:cNvSpPr>
          <p:nvPr/>
        </p:nvSpPr>
        <p:spPr bwMode="auto">
          <a:xfrm>
            <a:off x="4548188" y="3957638"/>
            <a:ext cx="731838" cy="2001838"/>
          </a:xfrm>
          <a:custGeom>
            <a:avLst/>
            <a:gdLst>
              <a:gd name="T0" fmla="*/ 418 w 461"/>
              <a:gd name="T1" fmla="*/ 1261 h 1261"/>
              <a:gd name="T2" fmla="*/ 461 w 461"/>
              <a:gd name="T3" fmla="*/ 1245 h 1261"/>
              <a:gd name="T4" fmla="*/ 0 w 461"/>
              <a:gd name="T5" fmla="*/ 0 h 1261"/>
              <a:gd name="T6" fmla="*/ 418 w 461"/>
              <a:gd name="T7" fmla="*/ 1261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1" h="1261">
                <a:moveTo>
                  <a:pt x="418" y="1261"/>
                </a:moveTo>
                <a:lnTo>
                  <a:pt x="461" y="1245"/>
                </a:lnTo>
                <a:lnTo>
                  <a:pt x="0" y="0"/>
                </a:lnTo>
                <a:lnTo>
                  <a:pt x="418" y="1261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0"/>
          <p:cNvSpPr>
            <a:spLocks/>
          </p:cNvSpPr>
          <p:nvPr/>
        </p:nvSpPr>
        <p:spPr bwMode="auto">
          <a:xfrm>
            <a:off x="4548188" y="3957638"/>
            <a:ext cx="796925" cy="1976438"/>
          </a:xfrm>
          <a:custGeom>
            <a:avLst/>
            <a:gdLst>
              <a:gd name="T0" fmla="*/ 461 w 502"/>
              <a:gd name="T1" fmla="*/ 1245 h 1245"/>
              <a:gd name="T2" fmla="*/ 502 w 502"/>
              <a:gd name="T3" fmla="*/ 1231 h 1245"/>
              <a:gd name="T4" fmla="*/ 0 w 502"/>
              <a:gd name="T5" fmla="*/ 0 h 1245"/>
              <a:gd name="T6" fmla="*/ 461 w 502"/>
              <a:gd name="T7" fmla="*/ 1245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2" h="1245">
                <a:moveTo>
                  <a:pt x="461" y="1245"/>
                </a:moveTo>
                <a:lnTo>
                  <a:pt x="502" y="1231"/>
                </a:lnTo>
                <a:lnTo>
                  <a:pt x="0" y="0"/>
                </a:lnTo>
                <a:lnTo>
                  <a:pt x="461" y="1245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1"/>
          <p:cNvSpPr>
            <a:spLocks/>
          </p:cNvSpPr>
          <p:nvPr/>
        </p:nvSpPr>
        <p:spPr bwMode="auto">
          <a:xfrm>
            <a:off x="4548188" y="3957638"/>
            <a:ext cx="857250" cy="1954213"/>
          </a:xfrm>
          <a:custGeom>
            <a:avLst/>
            <a:gdLst>
              <a:gd name="T0" fmla="*/ 502 w 540"/>
              <a:gd name="T1" fmla="*/ 1231 h 1231"/>
              <a:gd name="T2" fmla="*/ 540 w 540"/>
              <a:gd name="T3" fmla="*/ 1212 h 1231"/>
              <a:gd name="T4" fmla="*/ 0 w 540"/>
              <a:gd name="T5" fmla="*/ 0 h 1231"/>
              <a:gd name="T6" fmla="*/ 502 w 540"/>
              <a:gd name="T7" fmla="*/ 1231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0" h="1231">
                <a:moveTo>
                  <a:pt x="502" y="1231"/>
                </a:moveTo>
                <a:lnTo>
                  <a:pt x="540" y="1212"/>
                </a:lnTo>
                <a:lnTo>
                  <a:pt x="0" y="0"/>
                </a:lnTo>
                <a:lnTo>
                  <a:pt x="502" y="1231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52"/>
          <p:cNvSpPr>
            <a:spLocks/>
          </p:cNvSpPr>
          <p:nvPr/>
        </p:nvSpPr>
        <p:spPr bwMode="auto">
          <a:xfrm>
            <a:off x="4548188" y="3957638"/>
            <a:ext cx="917575" cy="1924050"/>
          </a:xfrm>
          <a:custGeom>
            <a:avLst/>
            <a:gdLst>
              <a:gd name="T0" fmla="*/ 540 w 578"/>
              <a:gd name="T1" fmla="*/ 1212 h 1212"/>
              <a:gd name="T2" fmla="*/ 578 w 578"/>
              <a:gd name="T3" fmla="*/ 1196 h 1212"/>
              <a:gd name="T4" fmla="*/ 0 w 578"/>
              <a:gd name="T5" fmla="*/ 0 h 1212"/>
              <a:gd name="T6" fmla="*/ 540 w 578"/>
              <a:gd name="T7" fmla="*/ 1212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" h="1212">
                <a:moveTo>
                  <a:pt x="540" y="1212"/>
                </a:moveTo>
                <a:lnTo>
                  <a:pt x="578" y="1196"/>
                </a:lnTo>
                <a:lnTo>
                  <a:pt x="0" y="0"/>
                </a:lnTo>
                <a:lnTo>
                  <a:pt x="540" y="1212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53"/>
          <p:cNvSpPr>
            <a:spLocks/>
          </p:cNvSpPr>
          <p:nvPr/>
        </p:nvSpPr>
        <p:spPr bwMode="auto">
          <a:xfrm>
            <a:off x="4548188" y="3957638"/>
            <a:ext cx="977900" cy="1898650"/>
          </a:xfrm>
          <a:custGeom>
            <a:avLst/>
            <a:gdLst>
              <a:gd name="T0" fmla="*/ 578 w 616"/>
              <a:gd name="T1" fmla="*/ 1196 h 1196"/>
              <a:gd name="T2" fmla="*/ 616 w 616"/>
              <a:gd name="T3" fmla="*/ 1177 h 1196"/>
              <a:gd name="T4" fmla="*/ 0 w 616"/>
              <a:gd name="T5" fmla="*/ 0 h 1196"/>
              <a:gd name="T6" fmla="*/ 578 w 616"/>
              <a:gd name="T7" fmla="*/ 1196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6" h="1196">
                <a:moveTo>
                  <a:pt x="578" y="1196"/>
                </a:moveTo>
                <a:lnTo>
                  <a:pt x="616" y="1177"/>
                </a:lnTo>
                <a:lnTo>
                  <a:pt x="0" y="0"/>
                </a:lnTo>
                <a:lnTo>
                  <a:pt x="578" y="1196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54"/>
          <p:cNvSpPr>
            <a:spLocks/>
          </p:cNvSpPr>
          <p:nvPr/>
        </p:nvSpPr>
        <p:spPr bwMode="auto">
          <a:xfrm>
            <a:off x="4548188" y="3957638"/>
            <a:ext cx="1038225" cy="1868488"/>
          </a:xfrm>
          <a:custGeom>
            <a:avLst/>
            <a:gdLst>
              <a:gd name="T0" fmla="*/ 616 w 654"/>
              <a:gd name="T1" fmla="*/ 1177 h 1177"/>
              <a:gd name="T2" fmla="*/ 654 w 654"/>
              <a:gd name="T3" fmla="*/ 1155 h 1177"/>
              <a:gd name="T4" fmla="*/ 0 w 654"/>
              <a:gd name="T5" fmla="*/ 0 h 1177"/>
              <a:gd name="T6" fmla="*/ 616 w 654"/>
              <a:gd name="T7" fmla="*/ 1177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4" h="1177">
                <a:moveTo>
                  <a:pt x="616" y="1177"/>
                </a:moveTo>
                <a:lnTo>
                  <a:pt x="654" y="1155"/>
                </a:lnTo>
                <a:lnTo>
                  <a:pt x="0" y="0"/>
                </a:lnTo>
                <a:lnTo>
                  <a:pt x="616" y="1177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55"/>
          <p:cNvSpPr>
            <a:spLocks/>
          </p:cNvSpPr>
          <p:nvPr/>
        </p:nvSpPr>
        <p:spPr bwMode="auto">
          <a:xfrm>
            <a:off x="4548188" y="3957638"/>
            <a:ext cx="1098550" cy="1833563"/>
          </a:xfrm>
          <a:custGeom>
            <a:avLst/>
            <a:gdLst>
              <a:gd name="T0" fmla="*/ 654 w 692"/>
              <a:gd name="T1" fmla="*/ 1155 h 1155"/>
              <a:gd name="T2" fmla="*/ 692 w 692"/>
              <a:gd name="T3" fmla="*/ 1133 h 1155"/>
              <a:gd name="T4" fmla="*/ 0 w 692"/>
              <a:gd name="T5" fmla="*/ 0 h 1155"/>
              <a:gd name="T6" fmla="*/ 654 w 692"/>
              <a:gd name="T7" fmla="*/ 1155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2" h="1155">
                <a:moveTo>
                  <a:pt x="654" y="1155"/>
                </a:moveTo>
                <a:lnTo>
                  <a:pt x="692" y="1133"/>
                </a:lnTo>
                <a:lnTo>
                  <a:pt x="0" y="0"/>
                </a:lnTo>
                <a:lnTo>
                  <a:pt x="654" y="1155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56"/>
          <p:cNvSpPr>
            <a:spLocks/>
          </p:cNvSpPr>
          <p:nvPr/>
        </p:nvSpPr>
        <p:spPr bwMode="auto">
          <a:xfrm>
            <a:off x="4548188" y="3957638"/>
            <a:ext cx="1150938" cy="1798638"/>
          </a:xfrm>
          <a:custGeom>
            <a:avLst/>
            <a:gdLst>
              <a:gd name="T0" fmla="*/ 692 w 725"/>
              <a:gd name="T1" fmla="*/ 1133 h 1133"/>
              <a:gd name="T2" fmla="*/ 725 w 725"/>
              <a:gd name="T3" fmla="*/ 1114 h 1133"/>
              <a:gd name="T4" fmla="*/ 0 w 725"/>
              <a:gd name="T5" fmla="*/ 0 h 1133"/>
              <a:gd name="T6" fmla="*/ 692 w 725"/>
              <a:gd name="T7" fmla="*/ 1133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1133">
                <a:moveTo>
                  <a:pt x="692" y="1133"/>
                </a:moveTo>
                <a:lnTo>
                  <a:pt x="725" y="1114"/>
                </a:lnTo>
                <a:lnTo>
                  <a:pt x="0" y="0"/>
                </a:lnTo>
                <a:lnTo>
                  <a:pt x="692" y="1133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Line 257"/>
          <p:cNvSpPr>
            <a:spLocks noChangeShapeType="1"/>
          </p:cNvSpPr>
          <p:nvPr/>
        </p:nvSpPr>
        <p:spPr bwMode="auto">
          <a:xfrm>
            <a:off x="5672138" y="5743575"/>
            <a:ext cx="57150" cy="857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60"/>
          <p:cNvSpPr>
            <a:spLocks/>
          </p:cNvSpPr>
          <p:nvPr/>
        </p:nvSpPr>
        <p:spPr bwMode="auto">
          <a:xfrm>
            <a:off x="4548188" y="3957638"/>
            <a:ext cx="1198563" cy="1768475"/>
          </a:xfrm>
          <a:custGeom>
            <a:avLst/>
            <a:gdLst>
              <a:gd name="T0" fmla="*/ 725 w 755"/>
              <a:gd name="T1" fmla="*/ 1114 h 1114"/>
              <a:gd name="T2" fmla="*/ 755 w 755"/>
              <a:gd name="T3" fmla="*/ 1092 h 1114"/>
              <a:gd name="T4" fmla="*/ 0 w 755"/>
              <a:gd name="T5" fmla="*/ 0 h 1114"/>
              <a:gd name="T6" fmla="*/ 725 w 755"/>
              <a:gd name="T7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5" h="1114">
                <a:moveTo>
                  <a:pt x="725" y="1114"/>
                </a:moveTo>
                <a:lnTo>
                  <a:pt x="755" y="1092"/>
                </a:lnTo>
                <a:lnTo>
                  <a:pt x="0" y="0"/>
                </a:lnTo>
                <a:lnTo>
                  <a:pt x="725" y="1114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1"/>
          <p:cNvSpPr>
            <a:spLocks/>
          </p:cNvSpPr>
          <p:nvPr/>
        </p:nvSpPr>
        <p:spPr bwMode="auto">
          <a:xfrm>
            <a:off x="4548188" y="3957638"/>
            <a:ext cx="1249363" cy="1733550"/>
          </a:xfrm>
          <a:custGeom>
            <a:avLst/>
            <a:gdLst>
              <a:gd name="T0" fmla="*/ 755 w 787"/>
              <a:gd name="T1" fmla="*/ 1092 h 1092"/>
              <a:gd name="T2" fmla="*/ 787 w 787"/>
              <a:gd name="T3" fmla="*/ 1071 h 1092"/>
              <a:gd name="T4" fmla="*/ 0 w 787"/>
              <a:gd name="T5" fmla="*/ 0 h 1092"/>
              <a:gd name="T6" fmla="*/ 755 w 787"/>
              <a:gd name="T7" fmla="*/ 1092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7" h="1092">
                <a:moveTo>
                  <a:pt x="755" y="1092"/>
                </a:moveTo>
                <a:lnTo>
                  <a:pt x="787" y="1071"/>
                </a:lnTo>
                <a:lnTo>
                  <a:pt x="0" y="0"/>
                </a:lnTo>
                <a:lnTo>
                  <a:pt x="755" y="1092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62"/>
          <p:cNvSpPr>
            <a:spLocks/>
          </p:cNvSpPr>
          <p:nvPr/>
        </p:nvSpPr>
        <p:spPr bwMode="auto">
          <a:xfrm>
            <a:off x="4548188" y="3957638"/>
            <a:ext cx="1292225" cy="1700213"/>
          </a:xfrm>
          <a:custGeom>
            <a:avLst/>
            <a:gdLst>
              <a:gd name="T0" fmla="*/ 787 w 814"/>
              <a:gd name="T1" fmla="*/ 1071 h 1071"/>
              <a:gd name="T2" fmla="*/ 814 w 814"/>
              <a:gd name="T3" fmla="*/ 1049 h 1071"/>
              <a:gd name="T4" fmla="*/ 0 w 814"/>
              <a:gd name="T5" fmla="*/ 0 h 1071"/>
              <a:gd name="T6" fmla="*/ 787 w 814"/>
              <a:gd name="T7" fmla="*/ 1071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4" h="1071">
                <a:moveTo>
                  <a:pt x="787" y="1071"/>
                </a:moveTo>
                <a:lnTo>
                  <a:pt x="814" y="1049"/>
                </a:lnTo>
                <a:lnTo>
                  <a:pt x="0" y="0"/>
                </a:lnTo>
                <a:lnTo>
                  <a:pt x="787" y="1071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63"/>
          <p:cNvSpPr>
            <a:spLocks/>
          </p:cNvSpPr>
          <p:nvPr/>
        </p:nvSpPr>
        <p:spPr bwMode="auto">
          <a:xfrm>
            <a:off x="4548188" y="3957638"/>
            <a:ext cx="1335088" cy="1665288"/>
          </a:xfrm>
          <a:custGeom>
            <a:avLst/>
            <a:gdLst>
              <a:gd name="T0" fmla="*/ 814 w 841"/>
              <a:gd name="T1" fmla="*/ 1049 h 1049"/>
              <a:gd name="T2" fmla="*/ 841 w 841"/>
              <a:gd name="T3" fmla="*/ 1027 h 1049"/>
              <a:gd name="T4" fmla="*/ 0 w 841"/>
              <a:gd name="T5" fmla="*/ 0 h 1049"/>
              <a:gd name="T6" fmla="*/ 814 w 841"/>
              <a:gd name="T7" fmla="*/ 1049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1049">
                <a:moveTo>
                  <a:pt x="814" y="1049"/>
                </a:moveTo>
                <a:lnTo>
                  <a:pt x="841" y="1027"/>
                </a:lnTo>
                <a:lnTo>
                  <a:pt x="0" y="0"/>
                </a:lnTo>
                <a:lnTo>
                  <a:pt x="814" y="1049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264"/>
          <p:cNvSpPr>
            <a:spLocks/>
          </p:cNvSpPr>
          <p:nvPr/>
        </p:nvSpPr>
        <p:spPr bwMode="auto">
          <a:xfrm>
            <a:off x="4548188" y="3957638"/>
            <a:ext cx="1374775" cy="1630363"/>
          </a:xfrm>
          <a:custGeom>
            <a:avLst/>
            <a:gdLst>
              <a:gd name="T0" fmla="*/ 841 w 866"/>
              <a:gd name="T1" fmla="*/ 1027 h 1027"/>
              <a:gd name="T2" fmla="*/ 866 w 866"/>
              <a:gd name="T3" fmla="*/ 1005 h 1027"/>
              <a:gd name="T4" fmla="*/ 0 w 866"/>
              <a:gd name="T5" fmla="*/ 0 h 1027"/>
              <a:gd name="T6" fmla="*/ 841 w 866"/>
              <a:gd name="T7" fmla="*/ 1027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6" h="1027">
                <a:moveTo>
                  <a:pt x="841" y="1027"/>
                </a:moveTo>
                <a:lnTo>
                  <a:pt x="866" y="1005"/>
                </a:lnTo>
                <a:lnTo>
                  <a:pt x="0" y="0"/>
                </a:lnTo>
                <a:lnTo>
                  <a:pt x="841" y="1027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65"/>
          <p:cNvSpPr>
            <a:spLocks/>
          </p:cNvSpPr>
          <p:nvPr/>
        </p:nvSpPr>
        <p:spPr bwMode="auto">
          <a:xfrm>
            <a:off x="4548188" y="3957638"/>
            <a:ext cx="1417638" cy="1595438"/>
          </a:xfrm>
          <a:custGeom>
            <a:avLst/>
            <a:gdLst>
              <a:gd name="T0" fmla="*/ 866 w 893"/>
              <a:gd name="T1" fmla="*/ 1005 h 1005"/>
              <a:gd name="T2" fmla="*/ 893 w 893"/>
              <a:gd name="T3" fmla="*/ 984 h 1005"/>
              <a:gd name="T4" fmla="*/ 0 w 893"/>
              <a:gd name="T5" fmla="*/ 0 h 1005"/>
              <a:gd name="T6" fmla="*/ 866 w 893"/>
              <a:gd name="T7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3" h="1005">
                <a:moveTo>
                  <a:pt x="866" y="1005"/>
                </a:moveTo>
                <a:lnTo>
                  <a:pt x="893" y="984"/>
                </a:lnTo>
                <a:lnTo>
                  <a:pt x="0" y="0"/>
                </a:lnTo>
                <a:lnTo>
                  <a:pt x="866" y="1005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66"/>
          <p:cNvSpPr>
            <a:spLocks/>
          </p:cNvSpPr>
          <p:nvPr/>
        </p:nvSpPr>
        <p:spPr bwMode="auto">
          <a:xfrm>
            <a:off x="4548188" y="3957638"/>
            <a:ext cx="1455738" cy="1562100"/>
          </a:xfrm>
          <a:custGeom>
            <a:avLst/>
            <a:gdLst>
              <a:gd name="T0" fmla="*/ 893 w 917"/>
              <a:gd name="T1" fmla="*/ 984 h 984"/>
              <a:gd name="T2" fmla="*/ 917 w 917"/>
              <a:gd name="T3" fmla="*/ 959 h 984"/>
              <a:gd name="T4" fmla="*/ 0 w 917"/>
              <a:gd name="T5" fmla="*/ 0 h 984"/>
              <a:gd name="T6" fmla="*/ 893 w 917"/>
              <a:gd name="T7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984">
                <a:moveTo>
                  <a:pt x="893" y="984"/>
                </a:moveTo>
                <a:lnTo>
                  <a:pt x="917" y="959"/>
                </a:lnTo>
                <a:lnTo>
                  <a:pt x="0" y="0"/>
                </a:lnTo>
                <a:lnTo>
                  <a:pt x="893" y="984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67"/>
          <p:cNvSpPr>
            <a:spLocks/>
          </p:cNvSpPr>
          <p:nvPr/>
        </p:nvSpPr>
        <p:spPr bwMode="auto">
          <a:xfrm>
            <a:off x="4548188" y="3957638"/>
            <a:ext cx="1495425" cy="1522413"/>
          </a:xfrm>
          <a:custGeom>
            <a:avLst/>
            <a:gdLst>
              <a:gd name="T0" fmla="*/ 917 w 942"/>
              <a:gd name="T1" fmla="*/ 959 h 959"/>
              <a:gd name="T2" fmla="*/ 942 w 942"/>
              <a:gd name="T3" fmla="*/ 938 h 959"/>
              <a:gd name="T4" fmla="*/ 0 w 942"/>
              <a:gd name="T5" fmla="*/ 0 h 959"/>
              <a:gd name="T6" fmla="*/ 917 w 942"/>
              <a:gd name="T7" fmla="*/ 959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2" h="959">
                <a:moveTo>
                  <a:pt x="917" y="959"/>
                </a:moveTo>
                <a:lnTo>
                  <a:pt x="942" y="938"/>
                </a:lnTo>
                <a:lnTo>
                  <a:pt x="0" y="0"/>
                </a:lnTo>
                <a:lnTo>
                  <a:pt x="917" y="959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68"/>
          <p:cNvSpPr>
            <a:spLocks/>
          </p:cNvSpPr>
          <p:nvPr/>
        </p:nvSpPr>
        <p:spPr bwMode="auto">
          <a:xfrm>
            <a:off x="4548188" y="3957638"/>
            <a:ext cx="1530350" cy="1489075"/>
          </a:xfrm>
          <a:custGeom>
            <a:avLst/>
            <a:gdLst>
              <a:gd name="T0" fmla="*/ 942 w 964"/>
              <a:gd name="T1" fmla="*/ 938 h 938"/>
              <a:gd name="T2" fmla="*/ 964 w 964"/>
              <a:gd name="T3" fmla="*/ 913 h 938"/>
              <a:gd name="T4" fmla="*/ 0 w 964"/>
              <a:gd name="T5" fmla="*/ 0 h 938"/>
              <a:gd name="T6" fmla="*/ 942 w 964"/>
              <a:gd name="T7" fmla="*/ 938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4" h="938">
                <a:moveTo>
                  <a:pt x="942" y="938"/>
                </a:moveTo>
                <a:lnTo>
                  <a:pt x="964" y="913"/>
                </a:lnTo>
                <a:lnTo>
                  <a:pt x="0" y="0"/>
                </a:lnTo>
                <a:lnTo>
                  <a:pt x="942" y="938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69"/>
          <p:cNvSpPr>
            <a:spLocks/>
          </p:cNvSpPr>
          <p:nvPr/>
        </p:nvSpPr>
        <p:spPr bwMode="auto">
          <a:xfrm>
            <a:off x="4548188" y="3957638"/>
            <a:ext cx="1568450" cy="1449388"/>
          </a:xfrm>
          <a:custGeom>
            <a:avLst/>
            <a:gdLst>
              <a:gd name="T0" fmla="*/ 964 w 988"/>
              <a:gd name="T1" fmla="*/ 913 h 913"/>
              <a:gd name="T2" fmla="*/ 988 w 988"/>
              <a:gd name="T3" fmla="*/ 886 h 913"/>
              <a:gd name="T4" fmla="*/ 0 w 988"/>
              <a:gd name="T5" fmla="*/ 0 h 913"/>
              <a:gd name="T6" fmla="*/ 964 w 988"/>
              <a:gd name="T7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913">
                <a:moveTo>
                  <a:pt x="964" y="913"/>
                </a:moveTo>
                <a:lnTo>
                  <a:pt x="988" y="886"/>
                </a:lnTo>
                <a:lnTo>
                  <a:pt x="0" y="0"/>
                </a:lnTo>
                <a:lnTo>
                  <a:pt x="964" y="913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0"/>
          <p:cNvSpPr>
            <a:spLocks/>
          </p:cNvSpPr>
          <p:nvPr/>
        </p:nvSpPr>
        <p:spPr bwMode="auto">
          <a:xfrm>
            <a:off x="4548188" y="3957638"/>
            <a:ext cx="1598613" cy="1406525"/>
          </a:xfrm>
          <a:custGeom>
            <a:avLst/>
            <a:gdLst>
              <a:gd name="T0" fmla="*/ 988 w 1007"/>
              <a:gd name="T1" fmla="*/ 886 h 886"/>
              <a:gd name="T2" fmla="*/ 1007 w 1007"/>
              <a:gd name="T3" fmla="*/ 864 h 886"/>
              <a:gd name="T4" fmla="*/ 0 w 1007"/>
              <a:gd name="T5" fmla="*/ 0 h 886"/>
              <a:gd name="T6" fmla="*/ 988 w 1007"/>
              <a:gd name="T7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7" h="886">
                <a:moveTo>
                  <a:pt x="988" y="886"/>
                </a:moveTo>
                <a:lnTo>
                  <a:pt x="1007" y="864"/>
                </a:lnTo>
                <a:lnTo>
                  <a:pt x="0" y="0"/>
                </a:lnTo>
                <a:lnTo>
                  <a:pt x="988" y="886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71"/>
          <p:cNvSpPr>
            <a:spLocks/>
          </p:cNvSpPr>
          <p:nvPr/>
        </p:nvSpPr>
        <p:spPr bwMode="auto">
          <a:xfrm>
            <a:off x="4548188" y="3957638"/>
            <a:ext cx="1628775" cy="1371600"/>
          </a:xfrm>
          <a:custGeom>
            <a:avLst/>
            <a:gdLst>
              <a:gd name="T0" fmla="*/ 1007 w 1026"/>
              <a:gd name="T1" fmla="*/ 864 h 864"/>
              <a:gd name="T2" fmla="*/ 1026 w 1026"/>
              <a:gd name="T3" fmla="*/ 842 h 864"/>
              <a:gd name="T4" fmla="*/ 0 w 1026"/>
              <a:gd name="T5" fmla="*/ 0 h 864"/>
              <a:gd name="T6" fmla="*/ 1007 w 1026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6" h="864">
                <a:moveTo>
                  <a:pt x="1007" y="864"/>
                </a:moveTo>
                <a:lnTo>
                  <a:pt x="1026" y="842"/>
                </a:lnTo>
                <a:lnTo>
                  <a:pt x="0" y="0"/>
                </a:lnTo>
                <a:lnTo>
                  <a:pt x="1007" y="864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72"/>
          <p:cNvSpPr>
            <a:spLocks/>
          </p:cNvSpPr>
          <p:nvPr/>
        </p:nvSpPr>
        <p:spPr bwMode="auto">
          <a:xfrm>
            <a:off x="4548188" y="3957638"/>
            <a:ext cx="1658938" cy="1336675"/>
          </a:xfrm>
          <a:custGeom>
            <a:avLst/>
            <a:gdLst>
              <a:gd name="T0" fmla="*/ 1026 w 1045"/>
              <a:gd name="T1" fmla="*/ 842 h 842"/>
              <a:gd name="T2" fmla="*/ 1045 w 1045"/>
              <a:gd name="T3" fmla="*/ 818 h 842"/>
              <a:gd name="T4" fmla="*/ 0 w 1045"/>
              <a:gd name="T5" fmla="*/ 0 h 842"/>
              <a:gd name="T6" fmla="*/ 1026 w 1045"/>
              <a:gd name="T7" fmla="*/ 84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5" h="842">
                <a:moveTo>
                  <a:pt x="1026" y="842"/>
                </a:moveTo>
                <a:lnTo>
                  <a:pt x="1045" y="818"/>
                </a:lnTo>
                <a:lnTo>
                  <a:pt x="0" y="0"/>
                </a:lnTo>
                <a:lnTo>
                  <a:pt x="1026" y="842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73"/>
          <p:cNvSpPr>
            <a:spLocks/>
          </p:cNvSpPr>
          <p:nvPr/>
        </p:nvSpPr>
        <p:spPr bwMode="auto">
          <a:xfrm>
            <a:off x="4548188" y="3957638"/>
            <a:ext cx="1689100" cy="1298575"/>
          </a:xfrm>
          <a:custGeom>
            <a:avLst/>
            <a:gdLst>
              <a:gd name="T0" fmla="*/ 1045 w 1064"/>
              <a:gd name="T1" fmla="*/ 818 h 818"/>
              <a:gd name="T2" fmla="*/ 1064 w 1064"/>
              <a:gd name="T3" fmla="*/ 794 h 818"/>
              <a:gd name="T4" fmla="*/ 0 w 1064"/>
              <a:gd name="T5" fmla="*/ 0 h 818"/>
              <a:gd name="T6" fmla="*/ 1045 w 1064"/>
              <a:gd name="T7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4" h="818">
                <a:moveTo>
                  <a:pt x="1045" y="818"/>
                </a:moveTo>
                <a:lnTo>
                  <a:pt x="1064" y="794"/>
                </a:lnTo>
                <a:lnTo>
                  <a:pt x="0" y="0"/>
                </a:lnTo>
                <a:lnTo>
                  <a:pt x="1045" y="818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74"/>
          <p:cNvSpPr>
            <a:spLocks/>
          </p:cNvSpPr>
          <p:nvPr/>
        </p:nvSpPr>
        <p:spPr bwMode="auto">
          <a:xfrm>
            <a:off x="4548188" y="3957638"/>
            <a:ext cx="1714500" cy="1260475"/>
          </a:xfrm>
          <a:custGeom>
            <a:avLst/>
            <a:gdLst>
              <a:gd name="T0" fmla="*/ 1064 w 1080"/>
              <a:gd name="T1" fmla="*/ 794 h 794"/>
              <a:gd name="T2" fmla="*/ 1080 w 1080"/>
              <a:gd name="T3" fmla="*/ 769 h 794"/>
              <a:gd name="T4" fmla="*/ 0 w 1080"/>
              <a:gd name="T5" fmla="*/ 0 h 794"/>
              <a:gd name="T6" fmla="*/ 1064 w 1080"/>
              <a:gd name="T7" fmla="*/ 794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0" h="794">
                <a:moveTo>
                  <a:pt x="1064" y="794"/>
                </a:moveTo>
                <a:lnTo>
                  <a:pt x="1080" y="769"/>
                </a:lnTo>
                <a:lnTo>
                  <a:pt x="0" y="0"/>
                </a:lnTo>
                <a:lnTo>
                  <a:pt x="1064" y="794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75"/>
          <p:cNvSpPr>
            <a:spLocks/>
          </p:cNvSpPr>
          <p:nvPr/>
        </p:nvSpPr>
        <p:spPr bwMode="auto">
          <a:xfrm>
            <a:off x="4548188" y="3957638"/>
            <a:ext cx="1741488" cy="1220788"/>
          </a:xfrm>
          <a:custGeom>
            <a:avLst/>
            <a:gdLst>
              <a:gd name="T0" fmla="*/ 1080 w 1097"/>
              <a:gd name="T1" fmla="*/ 769 h 769"/>
              <a:gd name="T2" fmla="*/ 1097 w 1097"/>
              <a:gd name="T3" fmla="*/ 745 h 769"/>
              <a:gd name="T4" fmla="*/ 0 w 1097"/>
              <a:gd name="T5" fmla="*/ 0 h 769"/>
              <a:gd name="T6" fmla="*/ 1080 w 1097"/>
              <a:gd name="T7" fmla="*/ 76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769">
                <a:moveTo>
                  <a:pt x="1080" y="769"/>
                </a:moveTo>
                <a:lnTo>
                  <a:pt x="1097" y="745"/>
                </a:lnTo>
                <a:lnTo>
                  <a:pt x="0" y="0"/>
                </a:lnTo>
                <a:lnTo>
                  <a:pt x="1080" y="769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76"/>
          <p:cNvSpPr>
            <a:spLocks/>
          </p:cNvSpPr>
          <p:nvPr/>
        </p:nvSpPr>
        <p:spPr bwMode="auto">
          <a:xfrm>
            <a:off x="4548188" y="3957638"/>
            <a:ext cx="1771650" cy="1182688"/>
          </a:xfrm>
          <a:custGeom>
            <a:avLst/>
            <a:gdLst>
              <a:gd name="T0" fmla="*/ 1097 w 1116"/>
              <a:gd name="T1" fmla="*/ 745 h 745"/>
              <a:gd name="T2" fmla="*/ 1116 w 1116"/>
              <a:gd name="T3" fmla="*/ 720 h 745"/>
              <a:gd name="T4" fmla="*/ 0 w 1116"/>
              <a:gd name="T5" fmla="*/ 0 h 745"/>
              <a:gd name="T6" fmla="*/ 1097 w 1116"/>
              <a:gd name="T7" fmla="*/ 7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6" h="745">
                <a:moveTo>
                  <a:pt x="1097" y="745"/>
                </a:moveTo>
                <a:lnTo>
                  <a:pt x="1116" y="720"/>
                </a:lnTo>
                <a:lnTo>
                  <a:pt x="0" y="0"/>
                </a:lnTo>
                <a:lnTo>
                  <a:pt x="1097" y="745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77"/>
          <p:cNvSpPr>
            <a:spLocks/>
          </p:cNvSpPr>
          <p:nvPr/>
        </p:nvSpPr>
        <p:spPr bwMode="auto">
          <a:xfrm>
            <a:off x="4548188" y="3957638"/>
            <a:ext cx="1792288" cy="1143000"/>
          </a:xfrm>
          <a:custGeom>
            <a:avLst/>
            <a:gdLst>
              <a:gd name="T0" fmla="*/ 1116 w 1129"/>
              <a:gd name="T1" fmla="*/ 720 h 720"/>
              <a:gd name="T2" fmla="*/ 1129 w 1129"/>
              <a:gd name="T3" fmla="*/ 698 h 720"/>
              <a:gd name="T4" fmla="*/ 0 w 1129"/>
              <a:gd name="T5" fmla="*/ 0 h 720"/>
              <a:gd name="T6" fmla="*/ 1116 w 1129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9" h="720">
                <a:moveTo>
                  <a:pt x="1116" y="720"/>
                </a:moveTo>
                <a:lnTo>
                  <a:pt x="1129" y="698"/>
                </a:lnTo>
                <a:lnTo>
                  <a:pt x="0" y="0"/>
                </a:lnTo>
                <a:lnTo>
                  <a:pt x="1116" y="720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78"/>
          <p:cNvSpPr>
            <a:spLocks/>
          </p:cNvSpPr>
          <p:nvPr/>
        </p:nvSpPr>
        <p:spPr bwMode="auto">
          <a:xfrm>
            <a:off x="4548188" y="3957638"/>
            <a:ext cx="1809750" cy="1108075"/>
          </a:xfrm>
          <a:custGeom>
            <a:avLst/>
            <a:gdLst>
              <a:gd name="T0" fmla="*/ 1129 w 1140"/>
              <a:gd name="T1" fmla="*/ 698 h 698"/>
              <a:gd name="T2" fmla="*/ 1140 w 1140"/>
              <a:gd name="T3" fmla="*/ 677 h 698"/>
              <a:gd name="T4" fmla="*/ 0 w 1140"/>
              <a:gd name="T5" fmla="*/ 0 h 698"/>
              <a:gd name="T6" fmla="*/ 1129 w 1140"/>
              <a:gd name="T7" fmla="*/ 69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0" h="698">
                <a:moveTo>
                  <a:pt x="1129" y="698"/>
                </a:moveTo>
                <a:lnTo>
                  <a:pt x="1140" y="677"/>
                </a:lnTo>
                <a:lnTo>
                  <a:pt x="0" y="0"/>
                </a:lnTo>
                <a:lnTo>
                  <a:pt x="1129" y="698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79"/>
          <p:cNvSpPr>
            <a:spLocks/>
          </p:cNvSpPr>
          <p:nvPr/>
        </p:nvSpPr>
        <p:spPr bwMode="auto">
          <a:xfrm>
            <a:off x="4548188" y="3957638"/>
            <a:ext cx="1831975" cy="1074738"/>
          </a:xfrm>
          <a:custGeom>
            <a:avLst/>
            <a:gdLst>
              <a:gd name="T0" fmla="*/ 1140 w 1154"/>
              <a:gd name="T1" fmla="*/ 677 h 677"/>
              <a:gd name="T2" fmla="*/ 1154 w 1154"/>
              <a:gd name="T3" fmla="*/ 655 h 677"/>
              <a:gd name="T4" fmla="*/ 0 w 1154"/>
              <a:gd name="T5" fmla="*/ 0 h 677"/>
              <a:gd name="T6" fmla="*/ 1140 w 1154"/>
              <a:gd name="T7" fmla="*/ 677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4" h="677">
                <a:moveTo>
                  <a:pt x="1140" y="677"/>
                </a:moveTo>
                <a:lnTo>
                  <a:pt x="1154" y="655"/>
                </a:lnTo>
                <a:lnTo>
                  <a:pt x="0" y="0"/>
                </a:lnTo>
                <a:lnTo>
                  <a:pt x="1140" y="677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0"/>
          <p:cNvSpPr>
            <a:spLocks/>
          </p:cNvSpPr>
          <p:nvPr/>
        </p:nvSpPr>
        <p:spPr bwMode="auto">
          <a:xfrm>
            <a:off x="4548188" y="3957638"/>
            <a:ext cx="1852613" cy="1039813"/>
          </a:xfrm>
          <a:custGeom>
            <a:avLst/>
            <a:gdLst>
              <a:gd name="T0" fmla="*/ 1154 w 1167"/>
              <a:gd name="T1" fmla="*/ 655 h 655"/>
              <a:gd name="T2" fmla="*/ 1167 w 1167"/>
              <a:gd name="T3" fmla="*/ 633 h 655"/>
              <a:gd name="T4" fmla="*/ 0 w 1167"/>
              <a:gd name="T5" fmla="*/ 0 h 655"/>
              <a:gd name="T6" fmla="*/ 1154 w 1167"/>
              <a:gd name="T7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7" h="655">
                <a:moveTo>
                  <a:pt x="1154" y="655"/>
                </a:moveTo>
                <a:lnTo>
                  <a:pt x="1167" y="633"/>
                </a:lnTo>
                <a:lnTo>
                  <a:pt x="0" y="0"/>
                </a:lnTo>
                <a:lnTo>
                  <a:pt x="1154" y="655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81"/>
          <p:cNvSpPr>
            <a:spLocks/>
          </p:cNvSpPr>
          <p:nvPr/>
        </p:nvSpPr>
        <p:spPr bwMode="auto">
          <a:xfrm>
            <a:off x="4548188" y="3957638"/>
            <a:ext cx="1870075" cy="1004888"/>
          </a:xfrm>
          <a:custGeom>
            <a:avLst/>
            <a:gdLst>
              <a:gd name="T0" fmla="*/ 1167 w 1178"/>
              <a:gd name="T1" fmla="*/ 633 h 633"/>
              <a:gd name="T2" fmla="*/ 1178 w 1178"/>
              <a:gd name="T3" fmla="*/ 611 h 633"/>
              <a:gd name="T4" fmla="*/ 0 w 1178"/>
              <a:gd name="T5" fmla="*/ 0 h 633"/>
              <a:gd name="T6" fmla="*/ 1167 w 1178"/>
              <a:gd name="T7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8" h="633">
                <a:moveTo>
                  <a:pt x="1167" y="633"/>
                </a:moveTo>
                <a:lnTo>
                  <a:pt x="1178" y="611"/>
                </a:lnTo>
                <a:lnTo>
                  <a:pt x="0" y="0"/>
                </a:lnTo>
                <a:lnTo>
                  <a:pt x="1167" y="633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82"/>
          <p:cNvSpPr>
            <a:spLocks/>
          </p:cNvSpPr>
          <p:nvPr/>
        </p:nvSpPr>
        <p:spPr bwMode="auto">
          <a:xfrm>
            <a:off x="4548188" y="3957638"/>
            <a:ext cx="1887538" cy="969963"/>
          </a:xfrm>
          <a:custGeom>
            <a:avLst/>
            <a:gdLst>
              <a:gd name="T0" fmla="*/ 1178 w 1189"/>
              <a:gd name="T1" fmla="*/ 611 h 611"/>
              <a:gd name="T2" fmla="*/ 1189 w 1189"/>
              <a:gd name="T3" fmla="*/ 587 h 611"/>
              <a:gd name="T4" fmla="*/ 0 w 1189"/>
              <a:gd name="T5" fmla="*/ 0 h 611"/>
              <a:gd name="T6" fmla="*/ 1178 w 1189"/>
              <a:gd name="T7" fmla="*/ 611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9" h="611">
                <a:moveTo>
                  <a:pt x="1178" y="611"/>
                </a:moveTo>
                <a:lnTo>
                  <a:pt x="1189" y="587"/>
                </a:lnTo>
                <a:lnTo>
                  <a:pt x="0" y="0"/>
                </a:lnTo>
                <a:lnTo>
                  <a:pt x="1178" y="611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3"/>
          <p:cNvSpPr>
            <a:spLocks/>
          </p:cNvSpPr>
          <p:nvPr/>
        </p:nvSpPr>
        <p:spPr bwMode="auto">
          <a:xfrm>
            <a:off x="4548188" y="3957638"/>
            <a:ext cx="1905000" cy="931863"/>
          </a:xfrm>
          <a:custGeom>
            <a:avLst/>
            <a:gdLst>
              <a:gd name="T0" fmla="*/ 1189 w 1200"/>
              <a:gd name="T1" fmla="*/ 587 h 587"/>
              <a:gd name="T2" fmla="*/ 1200 w 1200"/>
              <a:gd name="T3" fmla="*/ 565 h 587"/>
              <a:gd name="T4" fmla="*/ 0 w 1200"/>
              <a:gd name="T5" fmla="*/ 0 h 587"/>
              <a:gd name="T6" fmla="*/ 1189 w 1200"/>
              <a:gd name="T7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0" h="587">
                <a:moveTo>
                  <a:pt x="1189" y="587"/>
                </a:moveTo>
                <a:lnTo>
                  <a:pt x="1200" y="565"/>
                </a:lnTo>
                <a:lnTo>
                  <a:pt x="0" y="0"/>
                </a:lnTo>
                <a:lnTo>
                  <a:pt x="1189" y="587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84"/>
          <p:cNvSpPr>
            <a:spLocks/>
          </p:cNvSpPr>
          <p:nvPr/>
        </p:nvSpPr>
        <p:spPr bwMode="auto">
          <a:xfrm>
            <a:off x="4548188" y="3957638"/>
            <a:ext cx="1922463" cy="896938"/>
          </a:xfrm>
          <a:custGeom>
            <a:avLst/>
            <a:gdLst>
              <a:gd name="T0" fmla="*/ 1200 w 1211"/>
              <a:gd name="T1" fmla="*/ 565 h 565"/>
              <a:gd name="T2" fmla="*/ 1211 w 1211"/>
              <a:gd name="T3" fmla="*/ 541 h 565"/>
              <a:gd name="T4" fmla="*/ 0 w 1211"/>
              <a:gd name="T5" fmla="*/ 0 h 565"/>
              <a:gd name="T6" fmla="*/ 1200 w 1211"/>
              <a:gd name="T7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1" h="565">
                <a:moveTo>
                  <a:pt x="1200" y="565"/>
                </a:moveTo>
                <a:lnTo>
                  <a:pt x="1211" y="541"/>
                </a:lnTo>
                <a:lnTo>
                  <a:pt x="0" y="0"/>
                </a:lnTo>
                <a:lnTo>
                  <a:pt x="1200" y="565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85"/>
          <p:cNvSpPr>
            <a:spLocks/>
          </p:cNvSpPr>
          <p:nvPr/>
        </p:nvSpPr>
        <p:spPr bwMode="auto">
          <a:xfrm>
            <a:off x="4548188" y="3957638"/>
            <a:ext cx="1938338" cy="858838"/>
          </a:xfrm>
          <a:custGeom>
            <a:avLst/>
            <a:gdLst>
              <a:gd name="T0" fmla="*/ 1211 w 1221"/>
              <a:gd name="T1" fmla="*/ 541 h 541"/>
              <a:gd name="T2" fmla="*/ 1221 w 1221"/>
              <a:gd name="T3" fmla="*/ 519 h 541"/>
              <a:gd name="T4" fmla="*/ 0 w 1221"/>
              <a:gd name="T5" fmla="*/ 0 h 541"/>
              <a:gd name="T6" fmla="*/ 1211 w 1221"/>
              <a:gd name="T7" fmla="*/ 541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1" h="541">
                <a:moveTo>
                  <a:pt x="1211" y="541"/>
                </a:moveTo>
                <a:lnTo>
                  <a:pt x="1221" y="519"/>
                </a:lnTo>
                <a:lnTo>
                  <a:pt x="0" y="0"/>
                </a:lnTo>
                <a:lnTo>
                  <a:pt x="1211" y="541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86"/>
          <p:cNvSpPr>
            <a:spLocks/>
          </p:cNvSpPr>
          <p:nvPr/>
        </p:nvSpPr>
        <p:spPr bwMode="auto">
          <a:xfrm>
            <a:off x="4548188" y="3957638"/>
            <a:ext cx="1955800" cy="823913"/>
          </a:xfrm>
          <a:custGeom>
            <a:avLst/>
            <a:gdLst>
              <a:gd name="T0" fmla="*/ 1221 w 1232"/>
              <a:gd name="T1" fmla="*/ 519 h 519"/>
              <a:gd name="T2" fmla="*/ 1232 w 1232"/>
              <a:gd name="T3" fmla="*/ 495 h 519"/>
              <a:gd name="T4" fmla="*/ 0 w 1232"/>
              <a:gd name="T5" fmla="*/ 0 h 519"/>
              <a:gd name="T6" fmla="*/ 1221 w 1232"/>
              <a:gd name="T7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2" h="519">
                <a:moveTo>
                  <a:pt x="1221" y="519"/>
                </a:moveTo>
                <a:lnTo>
                  <a:pt x="1232" y="495"/>
                </a:lnTo>
                <a:lnTo>
                  <a:pt x="0" y="0"/>
                </a:lnTo>
                <a:lnTo>
                  <a:pt x="1221" y="519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87"/>
          <p:cNvSpPr>
            <a:spLocks/>
          </p:cNvSpPr>
          <p:nvPr/>
        </p:nvSpPr>
        <p:spPr bwMode="auto">
          <a:xfrm>
            <a:off x="4548188" y="3957638"/>
            <a:ext cx="1968500" cy="785813"/>
          </a:xfrm>
          <a:custGeom>
            <a:avLst/>
            <a:gdLst>
              <a:gd name="T0" fmla="*/ 1232 w 1240"/>
              <a:gd name="T1" fmla="*/ 495 h 495"/>
              <a:gd name="T2" fmla="*/ 1240 w 1240"/>
              <a:gd name="T3" fmla="*/ 470 h 495"/>
              <a:gd name="T4" fmla="*/ 0 w 1240"/>
              <a:gd name="T5" fmla="*/ 0 h 495"/>
              <a:gd name="T6" fmla="*/ 1232 w 1240"/>
              <a:gd name="T7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0" h="495">
                <a:moveTo>
                  <a:pt x="1232" y="495"/>
                </a:moveTo>
                <a:lnTo>
                  <a:pt x="1240" y="470"/>
                </a:lnTo>
                <a:lnTo>
                  <a:pt x="0" y="0"/>
                </a:lnTo>
                <a:lnTo>
                  <a:pt x="1232" y="495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88"/>
          <p:cNvSpPr>
            <a:spLocks/>
          </p:cNvSpPr>
          <p:nvPr/>
        </p:nvSpPr>
        <p:spPr bwMode="auto">
          <a:xfrm>
            <a:off x="4548188" y="3957638"/>
            <a:ext cx="1982788" cy="746125"/>
          </a:xfrm>
          <a:custGeom>
            <a:avLst/>
            <a:gdLst>
              <a:gd name="T0" fmla="*/ 1240 w 1249"/>
              <a:gd name="T1" fmla="*/ 470 h 470"/>
              <a:gd name="T2" fmla="*/ 1249 w 1249"/>
              <a:gd name="T3" fmla="*/ 451 h 470"/>
              <a:gd name="T4" fmla="*/ 0 w 1249"/>
              <a:gd name="T5" fmla="*/ 0 h 470"/>
              <a:gd name="T6" fmla="*/ 1240 w 1249"/>
              <a:gd name="T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9" h="470">
                <a:moveTo>
                  <a:pt x="1240" y="470"/>
                </a:moveTo>
                <a:lnTo>
                  <a:pt x="1249" y="451"/>
                </a:lnTo>
                <a:lnTo>
                  <a:pt x="0" y="0"/>
                </a:lnTo>
                <a:lnTo>
                  <a:pt x="1240" y="470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89"/>
          <p:cNvSpPr>
            <a:spLocks/>
          </p:cNvSpPr>
          <p:nvPr/>
        </p:nvSpPr>
        <p:spPr bwMode="auto">
          <a:xfrm>
            <a:off x="4548188" y="3957638"/>
            <a:ext cx="1990725" cy="715963"/>
          </a:xfrm>
          <a:custGeom>
            <a:avLst/>
            <a:gdLst>
              <a:gd name="T0" fmla="*/ 1249 w 1254"/>
              <a:gd name="T1" fmla="*/ 451 h 451"/>
              <a:gd name="T2" fmla="*/ 1254 w 1254"/>
              <a:gd name="T3" fmla="*/ 429 h 451"/>
              <a:gd name="T4" fmla="*/ 0 w 1254"/>
              <a:gd name="T5" fmla="*/ 0 h 451"/>
              <a:gd name="T6" fmla="*/ 1249 w 1254"/>
              <a:gd name="T7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4" h="451">
                <a:moveTo>
                  <a:pt x="1249" y="451"/>
                </a:moveTo>
                <a:lnTo>
                  <a:pt x="1254" y="429"/>
                </a:lnTo>
                <a:lnTo>
                  <a:pt x="0" y="0"/>
                </a:lnTo>
                <a:lnTo>
                  <a:pt x="1249" y="451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90"/>
          <p:cNvSpPr>
            <a:spLocks/>
          </p:cNvSpPr>
          <p:nvPr/>
        </p:nvSpPr>
        <p:spPr bwMode="auto">
          <a:xfrm>
            <a:off x="4548188" y="3957638"/>
            <a:ext cx="2003425" cy="681038"/>
          </a:xfrm>
          <a:custGeom>
            <a:avLst/>
            <a:gdLst>
              <a:gd name="T0" fmla="*/ 1254 w 1262"/>
              <a:gd name="T1" fmla="*/ 429 h 429"/>
              <a:gd name="T2" fmla="*/ 1262 w 1262"/>
              <a:gd name="T3" fmla="*/ 410 h 429"/>
              <a:gd name="T4" fmla="*/ 0 w 1262"/>
              <a:gd name="T5" fmla="*/ 0 h 429"/>
              <a:gd name="T6" fmla="*/ 1254 w 1262"/>
              <a:gd name="T7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2" h="429">
                <a:moveTo>
                  <a:pt x="1254" y="429"/>
                </a:moveTo>
                <a:lnTo>
                  <a:pt x="1262" y="410"/>
                </a:lnTo>
                <a:lnTo>
                  <a:pt x="0" y="0"/>
                </a:lnTo>
                <a:lnTo>
                  <a:pt x="1254" y="429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91"/>
          <p:cNvSpPr>
            <a:spLocks/>
          </p:cNvSpPr>
          <p:nvPr/>
        </p:nvSpPr>
        <p:spPr bwMode="auto">
          <a:xfrm>
            <a:off x="4548188" y="3957638"/>
            <a:ext cx="2012950" cy="650875"/>
          </a:xfrm>
          <a:custGeom>
            <a:avLst/>
            <a:gdLst>
              <a:gd name="T0" fmla="*/ 1262 w 1268"/>
              <a:gd name="T1" fmla="*/ 410 h 410"/>
              <a:gd name="T2" fmla="*/ 1268 w 1268"/>
              <a:gd name="T3" fmla="*/ 389 h 410"/>
              <a:gd name="T4" fmla="*/ 0 w 1268"/>
              <a:gd name="T5" fmla="*/ 0 h 410"/>
              <a:gd name="T6" fmla="*/ 1262 w 1268"/>
              <a:gd name="T7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8" h="410">
                <a:moveTo>
                  <a:pt x="1262" y="410"/>
                </a:moveTo>
                <a:lnTo>
                  <a:pt x="1268" y="389"/>
                </a:lnTo>
                <a:lnTo>
                  <a:pt x="0" y="0"/>
                </a:lnTo>
                <a:lnTo>
                  <a:pt x="1262" y="410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92"/>
          <p:cNvSpPr>
            <a:spLocks/>
          </p:cNvSpPr>
          <p:nvPr/>
        </p:nvSpPr>
        <p:spPr bwMode="auto">
          <a:xfrm>
            <a:off x="4548188" y="3957638"/>
            <a:ext cx="2025650" cy="617538"/>
          </a:xfrm>
          <a:custGeom>
            <a:avLst/>
            <a:gdLst>
              <a:gd name="T0" fmla="*/ 1268 w 1276"/>
              <a:gd name="T1" fmla="*/ 389 h 389"/>
              <a:gd name="T2" fmla="*/ 1276 w 1276"/>
              <a:gd name="T3" fmla="*/ 370 h 389"/>
              <a:gd name="T4" fmla="*/ 0 w 1276"/>
              <a:gd name="T5" fmla="*/ 0 h 389"/>
              <a:gd name="T6" fmla="*/ 1268 w 1276"/>
              <a:gd name="T7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6" h="389">
                <a:moveTo>
                  <a:pt x="1268" y="389"/>
                </a:moveTo>
                <a:lnTo>
                  <a:pt x="1276" y="370"/>
                </a:lnTo>
                <a:lnTo>
                  <a:pt x="0" y="0"/>
                </a:lnTo>
                <a:lnTo>
                  <a:pt x="1268" y="389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93"/>
          <p:cNvSpPr>
            <a:spLocks/>
          </p:cNvSpPr>
          <p:nvPr/>
        </p:nvSpPr>
        <p:spPr bwMode="auto">
          <a:xfrm>
            <a:off x="4548188" y="3957638"/>
            <a:ext cx="2033588" cy="587375"/>
          </a:xfrm>
          <a:custGeom>
            <a:avLst/>
            <a:gdLst>
              <a:gd name="T0" fmla="*/ 1276 w 1281"/>
              <a:gd name="T1" fmla="*/ 370 h 370"/>
              <a:gd name="T2" fmla="*/ 1281 w 1281"/>
              <a:gd name="T3" fmla="*/ 348 h 370"/>
              <a:gd name="T4" fmla="*/ 0 w 1281"/>
              <a:gd name="T5" fmla="*/ 0 h 370"/>
              <a:gd name="T6" fmla="*/ 1276 w 1281"/>
              <a:gd name="T7" fmla="*/ 37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1" h="370">
                <a:moveTo>
                  <a:pt x="1276" y="370"/>
                </a:moveTo>
                <a:lnTo>
                  <a:pt x="1281" y="348"/>
                </a:lnTo>
                <a:lnTo>
                  <a:pt x="0" y="0"/>
                </a:lnTo>
                <a:lnTo>
                  <a:pt x="1276" y="370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294"/>
          <p:cNvSpPr>
            <a:spLocks/>
          </p:cNvSpPr>
          <p:nvPr/>
        </p:nvSpPr>
        <p:spPr bwMode="auto">
          <a:xfrm>
            <a:off x="4548188" y="3957638"/>
            <a:ext cx="2043113" cy="552450"/>
          </a:xfrm>
          <a:custGeom>
            <a:avLst/>
            <a:gdLst>
              <a:gd name="T0" fmla="*/ 1281 w 1287"/>
              <a:gd name="T1" fmla="*/ 348 h 348"/>
              <a:gd name="T2" fmla="*/ 1287 w 1287"/>
              <a:gd name="T3" fmla="*/ 329 h 348"/>
              <a:gd name="T4" fmla="*/ 0 w 1287"/>
              <a:gd name="T5" fmla="*/ 0 h 348"/>
              <a:gd name="T6" fmla="*/ 1281 w 1287"/>
              <a:gd name="T7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7" h="348">
                <a:moveTo>
                  <a:pt x="1281" y="348"/>
                </a:moveTo>
                <a:lnTo>
                  <a:pt x="1287" y="329"/>
                </a:lnTo>
                <a:lnTo>
                  <a:pt x="0" y="0"/>
                </a:lnTo>
                <a:lnTo>
                  <a:pt x="1281" y="348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295"/>
          <p:cNvSpPr>
            <a:spLocks/>
          </p:cNvSpPr>
          <p:nvPr/>
        </p:nvSpPr>
        <p:spPr bwMode="auto">
          <a:xfrm>
            <a:off x="4548188" y="3957638"/>
            <a:ext cx="2051050" cy="522288"/>
          </a:xfrm>
          <a:custGeom>
            <a:avLst/>
            <a:gdLst>
              <a:gd name="T0" fmla="*/ 1287 w 1292"/>
              <a:gd name="T1" fmla="*/ 329 h 329"/>
              <a:gd name="T2" fmla="*/ 1292 w 1292"/>
              <a:gd name="T3" fmla="*/ 307 h 329"/>
              <a:gd name="T4" fmla="*/ 0 w 1292"/>
              <a:gd name="T5" fmla="*/ 0 h 329"/>
              <a:gd name="T6" fmla="*/ 1287 w 1292"/>
              <a:gd name="T7" fmla="*/ 32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2" h="329">
                <a:moveTo>
                  <a:pt x="1287" y="329"/>
                </a:moveTo>
                <a:lnTo>
                  <a:pt x="1292" y="307"/>
                </a:lnTo>
                <a:lnTo>
                  <a:pt x="0" y="0"/>
                </a:lnTo>
                <a:lnTo>
                  <a:pt x="1287" y="329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296"/>
          <p:cNvSpPr>
            <a:spLocks/>
          </p:cNvSpPr>
          <p:nvPr/>
        </p:nvSpPr>
        <p:spPr bwMode="auto">
          <a:xfrm>
            <a:off x="4548188" y="3957638"/>
            <a:ext cx="2055813" cy="487363"/>
          </a:xfrm>
          <a:custGeom>
            <a:avLst/>
            <a:gdLst>
              <a:gd name="T0" fmla="*/ 1292 w 1295"/>
              <a:gd name="T1" fmla="*/ 307 h 307"/>
              <a:gd name="T2" fmla="*/ 1295 w 1295"/>
              <a:gd name="T3" fmla="*/ 291 h 307"/>
              <a:gd name="T4" fmla="*/ 0 w 1295"/>
              <a:gd name="T5" fmla="*/ 0 h 307"/>
              <a:gd name="T6" fmla="*/ 1292 w 1295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5" h="307">
                <a:moveTo>
                  <a:pt x="1292" y="307"/>
                </a:moveTo>
                <a:lnTo>
                  <a:pt x="1295" y="291"/>
                </a:lnTo>
                <a:lnTo>
                  <a:pt x="0" y="0"/>
                </a:lnTo>
                <a:lnTo>
                  <a:pt x="1292" y="307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297"/>
          <p:cNvSpPr>
            <a:spLocks/>
          </p:cNvSpPr>
          <p:nvPr/>
        </p:nvSpPr>
        <p:spPr bwMode="auto">
          <a:xfrm>
            <a:off x="4548188" y="3957638"/>
            <a:ext cx="2058988" cy="461963"/>
          </a:xfrm>
          <a:custGeom>
            <a:avLst/>
            <a:gdLst>
              <a:gd name="T0" fmla="*/ 1295 w 1297"/>
              <a:gd name="T1" fmla="*/ 291 h 291"/>
              <a:gd name="T2" fmla="*/ 1297 w 1297"/>
              <a:gd name="T3" fmla="*/ 275 h 291"/>
              <a:gd name="T4" fmla="*/ 0 w 1297"/>
              <a:gd name="T5" fmla="*/ 0 h 291"/>
              <a:gd name="T6" fmla="*/ 1295 w 1297"/>
              <a:gd name="T7" fmla="*/ 29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7" h="291">
                <a:moveTo>
                  <a:pt x="1295" y="291"/>
                </a:moveTo>
                <a:lnTo>
                  <a:pt x="1297" y="275"/>
                </a:lnTo>
                <a:lnTo>
                  <a:pt x="0" y="0"/>
                </a:lnTo>
                <a:lnTo>
                  <a:pt x="1295" y="291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Line 298"/>
          <p:cNvSpPr>
            <a:spLocks noChangeShapeType="1"/>
          </p:cNvSpPr>
          <p:nvPr/>
        </p:nvSpPr>
        <p:spPr bwMode="auto">
          <a:xfrm>
            <a:off x="6607176" y="4406900"/>
            <a:ext cx="104775" cy="20638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01"/>
          <p:cNvSpPr>
            <a:spLocks/>
          </p:cNvSpPr>
          <p:nvPr/>
        </p:nvSpPr>
        <p:spPr bwMode="auto">
          <a:xfrm>
            <a:off x="4548188" y="3957638"/>
            <a:ext cx="2068513" cy="436563"/>
          </a:xfrm>
          <a:custGeom>
            <a:avLst/>
            <a:gdLst>
              <a:gd name="T0" fmla="*/ 1297 w 1303"/>
              <a:gd name="T1" fmla="*/ 275 h 275"/>
              <a:gd name="T2" fmla="*/ 1303 w 1303"/>
              <a:gd name="T3" fmla="*/ 258 h 275"/>
              <a:gd name="T4" fmla="*/ 0 w 1303"/>
              <a:gd name="T5" fmla="*/ 0 h 275"/>
              <a:gd name="T6" fmla="*/ 1297 w 1303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3" h="275">
                <a:moveTo>
                  <a:pt x="1297" y="275"/>
                </a:moveTo>
                <a:lnTo>
                  <a:pt x="1303" y="258"/>
                </a:lnTo>
                <a:lnTo>
                  <a:pt x="0" y="0"/>
                </a:lnTo>
                <a:lnTo>
                  <a:pt x="1297" y="275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Line 302"/>
          <p:cNvSpPr>
            <a:spLocks noChangeShapeType="1"/>
          </p:cNvSpPr>
          <p:nvPr/>
        </p:nvSpPr>
        <p:spPr bwMode="auto">
          <a:xfrm>
            <a:off x="6611938" y="4379913"/>
            <a:ext cx="103188" cy="222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Rectangle 303"/>
          <p:cNvSpPr>
            <a:spLocks noChangeArrowheads="1"/>
          </p:cNvSpPr>
          <p:nvPr/>
        </p:nvSpPr>
        <p:spPr bwMode="auto">
          <a:xfrm>
            <a:off x="6801108" y="4101684"/>
            <a:ext cx="1682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[4M-4H+F</a:t>
            </a:r>
            <a:r>
              <a:rPr lang="en-US" sz="22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e</a:t>
            </a:r>
            <a:r>
              <a:rPr lang="en-US" sz="2200" baseline="300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3+</a:t>
            </a:r>
            <a:r>
              <a:rPr lang="en-US" sz="22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]</a:t>
            </a:r>
            <a:r>
              <a:rPr lang="en-US" sz="2200" baseline="300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0" name="Freeform 305"/>
          <p:cNvSpPr>
            <a:spLocks/>
          </p:cNvSpPr>
          <p:nvPr/>
        </p:nvSpPr>
        <p:spPr bwMode="auto">
          <a:xfrm>
            <a:off x="4548188" y="3957638"/>
            <a:ext cx="2073275" cy="409575"/>
          </a:xfrm>
          <a:custGeom>
            <a:avLst/>
            <a:gdLst>
              <a:gd name="T0" fmla="*/ 1303 w 1306"/>
              <a:gd name="T1" fmla="*/ 258 h 258"/>
              <a:gd name="T2" fmla="*/ 1306 w 1306"/>
              <a:gd name="T3" fmla="*/ 242 h 258"/>
              <a:gd name="T4" fmla="*/ 0 w 1306"/>
              <a:gd name="T5" fmla="*/ 0 h 258"/>
              <a:gd name="T6" fmla="*/ 1303 w 1306"/>
              <a:gd name="T7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6" h="258">
                <a:moveTo>
                  <a:pt x="1303" y="258"/>
                </a:moveTo>
                <a:lnTo>
                  <a:pt x="1306" y="242"/>
                </a:lnTo>
                <a:lnTo>
                  <a:pt x="0" y="0"/>
                </a:lnTo>
                <a:lnTo>
                  <a:pt x="1303" y="258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306"/>
          <p:cNvSpPr>
            <a:spLocks/>
          </p:cNvSpPr>
          <p:nvPr/>
        </p:nvSpPr>
        <p:spPr bwMode="auto">
          <a:xfrm>
            <a:off x="4548188" y="3957638"/>
            <a:ext cx="2076450" cy="384175"/>
          </a:xfrm>
          <a:custGeom>
            <a:avLst/>
            <a:gdLst>
              <a:gd name="T0" fmla="*/ 1306 w 1308"/>
              <a:gd name="T1" fmla="*/ 242 h 242"/>
              <a:gd name="T2" fmla="*/ 1308 w 1308"/>
              <a:gd name="T3" fmla="*/ 223 h 242"/>
              <a:gd name="T4" fmla="*/ 0 w 1308"/>
              <a:gd name="T5" fmla="*/ 0 h 242"/>
              <a:gd name="T6" fmla="*/ 1306 w 1308"/>
              <a:gd name="T7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8" h="242">
                <a:moveTo>
                  <a:pt x="1306" y="242"/>
                </a:moveTo>
                <a:lnTo>
                  <a:pt x="1308" y="223"/>
                </a:lnTo>
                <a:lnTo>
                  <a:pt x="0" y="0"/>
                </a:lnTo>
                <a:lnTo>
                  <a:pt x="1306" y="242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07"/>
          <p:cNvSpPr>
            <a:spLocks/>
          </p:cNvSpPr>
          <p:nvPr/>
        </p:nvSpPr>
        <p:spPr bwMode="auto">
          <a:xfrm>
            <a:off x="4548188" y="3957638"/>
            <a:ext cx="2081213" cy="354013"/>
          </a:xfrm>
          <a:custGeom>
            <a:avLst/>
            <a:gdLst>
              <a:gd name="T0" fmla="*/ 1308 w 1311"/>
              <a:gd name="T1" fmla="*/ 223 h 223"/>
              <a:gd name="T2" fmla="*/ 1311 w 1311"/>
              <a:gd name="T3" fmla="*/ 207 h 223"/>
              <a:gd name="T4" fmla="*/ 0 w 1311"/>
              <a:gd name="T5" fmla="*/ 0 h 223"/>
              <a:gd name="T6" fmla="*/ 1308 w 1311"/>
              <a:gd name="T7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1" h="223">
                <a:moveTo>
                  <a:pt x="1308" y="223"/>
                </a:moveTo>
                <a:lnTo>
                  <a:pt x="1311" y="207"/>
                </a:lnTo>
                <a:lnTo>
                  <a:pt x="0" y="0"/>
                </a:lnTo>
                <a:lnTo>
                  <a:pt x="1308" y="223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308"/>
          <p:cNvSpPr>
            <a:spLocks/>
          </p:cNvSpPr>
          <p:nvPr/>
        </p:nvSpPr>
        <p:spPr bwMode="auto">
          <a:xfrm>
            <a:off x="4548188" y="3957638"/>
            <a:ext cx="2085975" cy="328613"/>
          </a:xfrm>
          <a:custGeom>
            <a:avLst/>
            <a:gdLst>
              <a:gd name="T0" fmla="*/ 1311 w 1314"/>
              <a:gd name="T1" fmla="*/ 207 h 207"/>
              <a:gd name="T2" fmla="*/ 1314 w 1314"/>
              <a:gd name="T3" fmla="*/ 190 h 207"/>
              <a:gd name="T4" fmla="*/ 0 w 1314"/>
              <a:gd name="T5" fmla="*/ 0 h 207"/>
              <a:gd name="T6" fmla="*/ 1311 w 1314"/>
              <a:gd name="T7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4" h="207">
                <a:moveTo>
                  <a:pt x="1311" y="207"/>
                </a:moveTo>
                <a:lnTo>
                  <a:pt x="1314" y="190"/>
                </a:lnTo>
                <a:lnTo>
                  <a:pt x="0" y="0"/>
                </a:lnTo>
                <a:lnTo>
                  <a:pt x="1311" y="207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309"/>
          <p:cNvSpPr>
            <a:spLocks/>
          </p:cNvSpPr>
          <p:nvPr/>
        </p:nvSpPr>
        <p:spPr bwMode="auto">
          <a:xfrm>
            <a:off x="4548188" y="3957638"/>
            <a:ext cx="2085975" cy="301625"/>
          </a:xfrm>
          <a:custGeom>
            <a:avLst/>
            <a:gdLst>
              <a:gd name="T0" fmla="*/ 1314 w 1314"/>
              <a:gd name="T1" fmla="*/ 190 h 190"/>
              <a:gd name="T2" fmla="*/ 1314 w 1314"/>
              <a:gd name="T3" fmla="*/ 177 h 190"/>
              <a:gd name="T4" fmla="*/ 0 w 1314"/>
              <a:gd name="T5" fmla="*/ 0 h 190"/>
              <a:gd name="T6" fmla="*/ 1314 w 1314"/>
              <a:gd name="T7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4" h="190">
                <a:moveTo>
                  <a:pt x="1314" y="190"/>
                </a:moveTo>
                <a:lnTo>
                  <a:pt x="1314" y="177"/>
                </a:lnTo>
                <a:lnTo>
                  <a:pt x="0" y="0"/>
                </a:lnTo>
                <a:lnTo>
                  <a:pt x="1314" y="190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310"/>
          <p:cNvSpPr>
            <a:spLocks/>
          </p:cNvSpPr>
          <p:nvPr/>
        </p:nvSpPr>
        <p:spPr bwMode="auto">
          <a:xfrm>
            <a:off x="4548188" y="3957638"/>
            <a:ext cx="2089150" cy="280988"/>
          </a:xfrm>
          <a:custGeom>
            <a:avLst/>
            <a:gdLst>
              <a:gd name="T0" fmla="*/ 1314 w 1316"/>
              <a:gd name="T1" fmla="*/ 177 h 177"/>
              <a:gd name="T2" fmla="*/ 1316 w 1316"/>
              <a:gd name="T3" fmla="*/ 166 h 177"/>
              <a:gd name="T4" fmla="*/ 0 w 1316"/>
              <a:gd name="T5" fmla="*/ 0 h 177"/>
              <a:gd name="T6" fmla="*/ 1314 w 1316"/>
              <a:gd name="T7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6" h="177">
                <a:moveTo>
                  <a:pt x="1314" y="177"/>
                </a:moveTo>
                <a:lnTo>
                  <a:pt x="1316" y="166"/>
                </a:lnTo>
                <a:lnTo>
                  <a:pt x="0" y="0"/>
                </a:lnTo>
                <a:lnTo>
                  <a:pt x="1314" y="177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311"/>
          <p:cNvSpPr>
            <a:spLocks/>
          </p:cNvSpPr>
          <p:nvPr/>
        </p:nvSpPr>
        <p:spPr bwMode="auto">
          <a:xfrm>
            <a:off x="4548188" y="3957638"/>
            <a:ext cx="2093913" cy="263525"/>
          </a:xfrm>
          <a:custGeom>
            <a:avLst/>
            <a:gdLst>
              <a:gd name="T0" fmla="*/ 1316 w 1319"/>
              <a:gd name="T1" fmla="*/ 166 h 166"/>
              <a:gd name="T2" fmla="*/ 1319 w 1319"/>
              <a:gd name="T3" fmla="*/ 152 h 166"/>
              <a:gd name="T4" fmla="*/ 0 w 1319"/>
              <a:gd name="T5" fmla="*/ 0 h 166"/>
              <a:gd name="T6" fmla="*/ 1316 w 1319"/>
              <a:gd name="T7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9" h="166">
                <a:moveTo>
                  <a:pt x="1316" y="166"/>
                </a:moveTo>
                <a:lnTo>
                  <a:pt x="1319" y="152"/>
                </a:lnTo>
                <a:lnTo>
                  <a:pt x="0" y="0"/>
                </a:lnTo>
                <a:lnTo>
                  <a:pt x="1316" y="166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312"/>
          <p:cNvSpPr>
            <a:spLocks/>
          </p:cNvSpPr>
          <p:nvPr/>
        </p:nvSpPr>
        <p:spPr bwMode="auto">
          <a:xfrm>
            <a:off x="4548188" y="3957638"/>
            <a:ext cx="2093913" cy="241300"/>
          </a:xfrm>
          <a:custGeom>
            <a:avLst/>
            <a:gdLst>
              <a:gd name="T0" fmla="*/ 1319 w 1319"/>
              <a:gd name="T1" fmla="*/ 152 h 152"/>
              <a:gd name="T2" fmla="*/ 1319 w 1319"/>
              <a:gd name="T3" fmla="*/ 139 h 152"/>
              <a:gd name="T4" fmla="*/ 0 w 1319"/>
              <a:gd name="T5" fmla="*/ 0 h 152"/>
              <a:gd name="T6" fmla="*/ 1319 w 1319"/>
              <a:gd name="T7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9" h="152">
                <a:moveTo>
                  <a:pt x="1319" y="152"/>
                </a:moveTo>
                <a:lnTo>
                  <a:pt x="1319" y="139"/>
                </a:lnTo>
                <a:lnTo>
                  <a:pt x="0" y="0"/>
                </a:lnTo>
                <a:lnTo>
                  <a:pt x="1319" y="152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313"/>
          <p:cNvSpPr>
            <a:spLocks/>
          </p:cNvSpPr>
          <p:nvPr/>
        </p:nvSpPr>
        <p:spPr bwMode="auto">
          <a:xfrm>
            <a:off x="4548188" y="3957638"/>
            <a:ext cx="2098675" cy="220663"/>
          </a:xfrm>
          <a:custGeom>
            <a:avLst/>
            <a:gdLst>
              <a:gd name="T0" fmla="*/ 1319 w 1322"/>
              <a:gd name="T1" fmla="*/ 139 h 139"/>
              <a:gd name="T2" fmla="*/ 1322 w 1322"/>
              <a:gd name="T3" fmla="*/ 128 h 139"/>
              <a:gd name="T4" fmla="*/ 0 w 1322"/>
              <a:gd name="T5" fmla="*/ 0 h 139"/>
              <a:gd name="T6" fmla="*/ 1319 w 1322"/>
              <a:gd name="T7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2" h="139">
                <a:moveTo>
                  <a:pt x="1319" y="139"/>
                </a:moveTo>
                <a:lnTo>
                  <a:pt x="1322" y="128"/>
                </a:lnTo>
                <a:lnTo>
                  <a:pt x="0" y="0"/>
                </a:lnTo>
                <a:lnTo>
                  <a:pt x="1319" y="139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314"/>
          <p:cNvSpPr>
            <a:spLocks/>
          </p:cNvSpPr>
          <p:nvPr/>
        </p:nvSpPr>
        <p:spPr bwMode="auto">
          <a:xfrm>
            <a:off x="4548188" y="3957638"/>
            <a:ext cx="2098675" cy="203200"/>
          </a:xfrm>
          <a:custGeom>
            <a:avLst/>
            <a:gdLst>
              <a:gd name="T0" fmla="*/ 1322 w 1322"/>
              <a:gd name="T1" fmla="*/ 128 h 128"/>
              <a:gd name="T2" fmla="*/ 1322 w 1322"/>
              <a:gd name="T3" fmla="*/ 114 h 128"/>
              <a:gd name="T4" fmla="*/ 0 w 1322"/>
              <a:gd name="T5" fmla="*/ 0 h 128"/>
              <a:gd name="T6" fmla="*/ 1322 w 1322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2" h="128">
                <a:moveTo>
                  <a:pt x="1322" y="128"/>
                </a:moveTo>
                <a:lnTo>
                  <a:pt x="1322" y="114"/>
                </a:lnTo>
                <a:lnTo>
                  <a:pt x="0" y="0"/>
                </a:lnTo>
                <a:lnTo>
                  <a:pt x="1322" y="128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315"/>
          <p:cNvSpPr>
            <a:spLocks/>
          </p:cNvSpPr>
          <p:nvPr/>
        </p:nvSpPr>
        <p:spPr bwMode="auto">
          <a:xfrm>
            <a:off x="4548188" y="3957638"/>
            <a:ext cx="2098675" cy="180975"/>
          </a:xfrm>
          <a:custGeom>
            <a:avLst/>
            <a:gdLst>
              <a:gd name="T0" fmla="*/ 1322 w 1322"/>
              <a:gd name="T1" fmla="*/ 114 h 114"/>
              <a:gd name="T2" fmla="*/ 1322 w 1322"/>
              <a:gd name="T3" fmla="*/ 101 h 114"/>
              <a:gd name="T4" fmla="*/ 0 w 1322"/>
              <a:gd name="T5" fmla="*/ 0 h 114"/>
              <a:gd name="T6" fmla="*/ 1322 w 1322"/>
              <a:gd name="T7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2" h="114">
                <a:moveTo>
                  <a:pt x="1322" y="114"/>
                </a:moveTo>
                <a:lnTo>
                  <a:pt x="1322" y="101"/>
                </a:lnTo>
                <a:lnTo>
                  <a:pt x="0" y="0"/>
                </a:lnTo>
                <a:lnTo>
                  <a:pt x="1322" y="114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316"/>
          <p:cNvSpPr>
            <a:spLocks/>
          </p:cNvSpPr>
          <p:nvPr/>
        </p:nvSpPr>
        <p:spPr bwMode="auto">
          <a:xfrm>
            <a:off x="4548188" y="3957638"/>
            <a:ext cx="2103438" cy="160338"/>
          </a:xfrm>
          <a:custGeom>
            <a:avLst/>
            <a:gdLst>
              <a:gd name="T0" fmla="*/ 1322 w 1325"/>
              <a:gd name="T1" fmla="*/ 101 h 101"/>
              <a:gd name="T2" fmla="*/ 1325 w 1325"/>
              <a:gd name="T3" fmla="*/ 90 h 101"/>
              <a:gd name="T4" fmla="*/ 0 w 1325"/>
              <a:gd name="T5" fmla="*/ 0 h 101"/>
              <a:gd name="T6" fmla="*/ 1322 w 1325"/>
              <a:gd name="T7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5" h="101">
                <a:moveTo>
                  <a:pt x="1322" y="101"/>
                </a:moveTo>
                <a:lnTo>
                  <a:pt x="1325" y="90"/>
                </a:lnTo>
                <a:lnTo>
                  <a:pt x="0" y="0"/>
                </a:lnTo>
                <a:lnTo>
                  <a:pt x="1322" y="101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317"/>
          <p:cNvSpPr>
            <a:spLocks/>
          </p:cNvSpPr>
          <p:nvPr/>
        </p:nvSpPr>
        <p:spPr bwMode="auto">
          <a:xfrm>
            <a:off x="4548188" y="3957638"/>
            <a:ext cx="2103438" cy="142875"/>
          </a:xfrm>
          <a:custGeom>
            <a:avLst/>
            <a:gdLst>
              <a:gd name="T0" fmla="*/ 1325 w 1325"/>
              <a:gd name="T1" fmla="*/ 90 h 90"/>
              <a:gd name="T2" fmla="*/ 1325 w 1325"/>
              <a:gd name="T3" fmla="*/ 79 h 90"/>
              <a:gd name="T4" fmla="*/ 0 w 1325"/>
              <a:gd name="T5" fmla="*/ 0 h 90"/>
              <a:gd name="T6" fmla="*/ 1325 w 1325"/>
              <a:gd name="T7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5" h="90">
                <a:moveTo>
                  <a:pt x="1325" y="90"/>
                </a:moveTo>
                <a:lnTo>
                  <a:pt x="1325" y="79"/>
                </a:lnTo>
                <a:lnTo>
                  <a:pt x="0" y="0"/>
                </a:lnTo>
                <a:lnTo>
                  <a:pt x="1325" y="90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318"/>
          <p:cNvSpPr>
            <a:spLocks/>
          </p:cNvSpPr>
          <p:nvPr/>
        </p:nvSpPr>
        <p:spPr bwMode="auto">
          <a:xfrm>
            <a:off x="4548188" y="3957638"/>
            <a:ext cx="2103438" cy="125413"/>
          </a:xfrm>
          <a:custGeom>
            <a:avLst/>
            <a:gdLst>
              <a:gd name="T0" fmla="*/ 1325 w 1325"/>
              <a:gd name="T1" fmla="*/ 79 h 79"/>
              <a:gd name="T2" fmla="*/ 1325 w 1325"/>
              <a:gd name="T3" fmla="*/ 71 h 79"/>
              <a:gd name="T4" fmla="*/ 0 w 1325"/>
              <a:gd name="T5" fmla="*/ 0 h 79"/>
              <a:gd name="T6" fmla="*/ 1325 w 1325"/>
              <a:gd name="T7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5" h="79">
                <a:moveTo>
                  <a:pt x="1325" y="79"/>
                </a:moveTo>
                <a:lnTo>
                  <a:pt x="1325" y="71"/>
                </a:lnTo>
                <a:lnTo>
                  <a:pt x="0" y="0"/>
                </a:lnTo>
                <a:lnTo>
                  <a:pt x="1325" y="79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319"/>
          <p:cNvSpPr>
            <a:spLocks/>
          </p:cNvSpPr>
          <p:nvPr/>
        </p:nvSpPr>
        <p:spPr bwMode="auto">
          <a:xfrm>
            <a:off x="4548188" y="3957638"/>
            <a:ext cx="2103438" cy="112713"/>
          </a:xfrm>
          <a:custGeom>
            <a:avLst/>
            <a:gdLst>
              <a:gd name="T0" fmla="*/ 1325 w 1325"/>
              <a:gd name="T1" fmla="*/ 71 h 71"/>
              <a:gd name="T2" fmla="*/ 1325 w 1325"/>
              <a:gd name="T3" fmla="*/ 63 h 71"/>
              <a:gd name="T4" fmla="*/ 0 w 1325"/>
              <a:gd name="T5" fmla="*/ 0 h 71"/>
              <a:gd name="T6" fmla="*/ 1325 w 1325"/>
              <a:gd name="T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5" h="71">
                <a:moveTo>
                  <a:pt x="1325" y="71"/>
                </a:moveTo>
                <a:lnTo>
                  <a:pt x="1325" y="63"/>
                </a:lnTo>
                <a:lnTo>
                  <a:pt x="0" y="0"/>
                </a:lnTo>
                <a:lnTo>
                  <a:pt x="1325" y="71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320"/>
          <p:cNvSpPr>
            <a:spLocks/>
          </p:cNvSpPr>
          <p:nvPr/>
        </p:nvSpPr>
        <p:spPr bwMode="auto">
          <a:xfrm>
            <a:off x="4548188" y="3957638"/>
            <a:ext cx="2103438" cy="100013"/>
          </a:xfrm>
          <a:custGeom>
            <a:avLst/>
            <a:gdLst>
              <a:gd name="T0" fmla="*/ 1325 w 1325"/>
              <a:gd name="T1" fmla="*/ 63 h 63"/>
              <a:gd name="T2" fmla="*/ 1325 w 1325"/>
              <a:gd name="T3" fmla="*/ 55 h 63"/>
              <a:gd name="T4" fmla="*/ 0 w 1325"/>
              <a:gd name="T5" fmla="*/ 0 h 63"/>
              <a:gd name="T6" fmla="*/ 1325 w 1325"/>
              <a:gd name="T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5" h="63">
                <a:moveTo>
                  <a:pt x="1325" y="63"/>
                </a:moveTo>
                <a:lnTo>
                  <a:pt x="1325" y="55"/>
                </a:lnTo>
                <a:lnTo>
                  <a:pt x="0" y="0"/>
                </a:lnTo>
                <a:lnTo>
                  <a:pt x="1325" y="63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321"/>
          <p:cNvSpPr>
            <a:spLocks/>
          </p:cNvSpPr>
          <p:nvPr/>
        </p:nvSpPr>
        <p:spPr bwMode="auto">
          <a:xfrm>
            <a:off x="4548188" y="3957638"/>
            <a:ext cx="2106613" cy="87313"/>
          </a:xfrm>
          <a:custGeom>
            <a:avLst/>
            <a:gdLst>
              <a:gd name="T0" fmla="*/ 1325 w 1327"/>
              <a:gd name="T1" fmla="*/ 55 h 55"/>
              <a:gd name="T2" fmla="*/ 1327 w 1327"/>
              <a:gd name="T3" fmla="*/ 46 h 55"/>
              <a:gd name="T4" fmla="*/ 0 w 1327"/>
              <a:gd name="T5" fmla="*/ 0 h 55"/>
              <a:gd name="T6" fmla="*/ 1325 w 1327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55">
                <a:moveTo>
                  <a:pt x="1325" y="55"/>
                </a:moveTo>
                <a:lnTo>
                  <a:pt x="1327" y="46"/>
                </a:lnTo>
                <a:lnTo>
                  <a:pt x="0" y="0"/>
                </a:lnTo>
                <a:lnTo>
                  <a:pt x="1325" y="55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322"/>
          <p:cNvSpPr>
            <a:spLocks/>
          </p:cNvSpPr>
          <p:nvPr/>
        </p:nvSpPr>
        <p:spPr bwMode="auto">
          <a:xfrm>
            <a:off x="4548188" y="3957638"/>
            <a:ext cx="2106613" cy="73025"/>
          </a:xfrm>
          <a:custGeom>
            <a:avLst/>
            <a:gdLst>
              <a:gd name="T0" fmla="*/ 1327 w 1327"/>
              <a:gd name="T1" fmla="*/ 46 h 46"/>
              <a:gd name="T2" fmla="*/ 1327 w 1327"/>
              <a:gd name="T3" fmla="*/ 38 h 46"/>
              <a:gd name="T4" fmla="*/ 0 w 1327"/>
              <a:gd name="T5" fmla="*/ 0 h 46"/>
              <a:gd name="T6" fmla="*/ 1327 w 1327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46">
                <a:moveTo>
                  <a:pt x="1327" y="46"/>
                </a:moveTo>
                <a:lnTo>
                  <a:pt x="1327" y="38"/>
                </a:lnTo>
                <a:lnTo>
                  <a:pt x="0" y="0"/>
                </a:lnTo>
                <a:lnTo>
                  <a:pt x="1327" y="46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323"/>
          <p:cNvSpPr>
            <a:spLocks/>
          </p:cNvSpPr>
          <p:nvPr/>
        </p:nvSpPr>
        <p:spPr bwMode="auto">
          <a:xfrm>
            <a:off x="4548188" y="3957638"/>
            <a:ext cx="2106613" cy="60325"/>
          </a:xfrm>
          <a:custGeom>
            <a:avLst/>
            <a:gdLst>
              <a:gd name="T0" fmla="*/ 1327 w 1327"/>
              <a:gd name="T1" fmla="*/ 38 h 38"/>
              <a:gd name="T2" fmla="*/ 1327 w 1327"/>
              <a:gd name="T3" fmla="*/ 33 h 38"/>
              <a:gd name="T4" fmla="*/ 0 w 1327"/>
              <a:gd name="T5" fmla="*/ 0 h 38"/>
              <a:gd name="T6" fmla="*/ 1327 w 1327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38">
                <a:moveTo>
                  <a:pt x="1327" y="38"/>
                </a:moveTo>
                <a:lnTo>
                  <a:pt x="1327" y="33"/>
                </a:lnTo>
                <a:lnTo>
                  <a:pt x="0" y="0"/>
                </a:lnTo>
                <a:lnTo>
                  <a:pt x="1327" y="38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324"/>
          <p:cNvSpPr>
            <a:spLocks/>
          </p:cNvSpPr>
          <p:nvPr/>
        </p:nvSpPr>
        <p:spPr bwMode="auto">
          <a:xfrm>
            <a:off x="4548188" y="3957638"/>
            <a:ext cx="2106613" cy="52388"/>
          </a:xfrm>
          <a:custGeom>
            <a:avLst/>
            <a:gdLst>
              <a:gd name="T0" fmla="*/ 1327 w 1327"/>
              <a:gd name="T1" fmla="*/ 33 h 33"/>
              <a:gd name="T2" fmla="*/ 1327 w 1327"/>
              <a:gd name="T3" fmla="*/ 30 h 33"/>
              <a:gd name="T4" fmla="*/ 0 w 1327"/>
              <a:gd name="T5" fmla="*/ 0 h 33"/>
              <a:gd name="T6" fmla="*/ 1327 w 1327"/>
              <a:gd name="T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33">
                <a:moveTo>
                  <a:pt x="1327" y="33"/>
                </a:moveTo>
                <a:lnTo>
                  <a:pt x="1327" y="30"/>
                </a:lnTo>
                <a:lnTo>
                  <a:pt x="0" y="0"/>
                </a:lnTo>
                <a:lnTo>
                  <a:pt x="1327" y="33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325"/>
          <p:cNvSpPr>
            <a:spLocks/>
          </p:cNvSpPr>
          <p:nvPr/>
        </p:nvSpPr>
        <p:spPr bwMode="auto">
          <a:xfrm>
            <a:off x="4548188" y="3957638"/>
            <a:ext cx="2106613" cy="47625"/>
          </a:xfrm>
          <a:custGeom>
            <a:avLst/>
            <a:gdLst>
              <a:gd name="T0" fmla="*/ 1327 w 1327"/>
              <a:gd name="T1" fmla="*/ 30 h 30"/>
              <a:gd name="T2" fmla="*/ 1327 w 1327"/>
              <a:gd name="T3" fmla="*/ 25 h 30"/>
              <a:gd name="T4" fmla="*/ 0 w 1327"/>
              <a:gd name="T5" fmla="*/ 0 h 30"/>
              <a:gd name="T6" fmla="*/ 1327 w 1327"/>
              <a:gd name="T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30">
                <a:moveTo>
                  <a:pt x="1327" y="30"/>
                </a:moveTo>
                <a:lnTo>
                  <a:pt x="1327" y="25"/>
                </a:lnTo>
                <a:lnTo>
                  <a:pt x="0" y="0"/>
                </a:lnTo>
                <a:lnTo>
                  <a:pt x="1327" y="30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26"/>
          <p:cNvSpPr>
            <a:spLocks/>
          </p:cNvSpPr>
          <p:nvPr/>
        </p:nvSpPr>
        <p:spPr bwMode="auto">
          <a:xfrm>
            <a:off x="4548188" y="3957638"/>
            <a:ext cx="2106613" cy="39688"/>
          </a:xfrm>
          <a:custGeom>
            <a:avLst/>
            <a:gdLst>
              <a:gd name="T0" fmla="*/ 1327 w 1327"/>
              <a:gd name="T1" fmla="*/ 25 h 25"/>
              <a:gd name="T2" fmla="*/ 1327 w 1327"/>
              <a:gd name="T3" fmla="*/ 22 h 25"/>
              <a:gd name="T4" fmla="*/ 0 w 1327"/>
              <a:gd name="T5" fmla="*/ 0 h 25"/>
              <a:gd name="T6" fmla="*/ 1327 w 1327"/>
              <a:gd name="T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25">
                <a:moveTo>
                  <a:pt x="1327" y="25"/>
                </a:moveTo>
                <a:lnTo>
                  <a:pt x="1327" y="22"/>
                </a:lnTo>
                <a:lnTo>
                  <a:pt x="0" y="0"/>
                </a:lnTo>
                <a:lnTo>
                  <a:pt x="1327" y="25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27"/>
          <p:cNvSpPr>
            <a:spLocks/>
          </p:cNvSpPr>
          <p:nvPr/>
        </p:nvSpPr>
        <p:spPr bwMode="auto">
          <a:xfrm>
            <a:off x="4548188" y="3957638"/>
            <a:ext cx="2106613" cy="34925"/>
          </a:xfrm>
          <a:custGeom>
            <a:avLst/>
            <a:gdLst>
              <a:gd name="T0" fmla="*/ 1327 w 1327"/>
              <a:gd name="T1" fmla="*/ 22 h 22"/>
              <a:gd name="T2" fmla="*/ 1327 w 1327"/>
              <a:gd name="T3" fmla="*/ 16 h 22"/>
              <a:gd name="T4" fmla="*/ 0 w 1327"/>
              <a:gd name="T5" fmla="*/ 0 h 22"/>
              <a:gd name="T6" fmla="*/ 1327 w 1327"/>
              <a:gd name="T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22">
                <a:moveTo>
                  <a:pt x="1327" y="22"/>
                </a:moveTo>
                <a:lnTo>
                  <a:pt x="1327" y="16"/>
                </a:lnTo>
                <a:lnTo>
                  <a:pt x="0" y="0"/>
                </a:lnTo>
                <a:lnTo>
                  <a:pt x="1327" y="22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28"/>
          <p:cNvSpPr>
            <a:spLocks/>
          </p:cNvSpPr>
          <p:nvPr/>
        </p:nvSpPr>
        <p:spPr bwMode="auto">
          <a:xfrm>
            <a:off x="4548188" y="3957638"/>
            <a:ext cx="2106613" cy="25400"/>
          </a:xfrm>
          <a:custGeom>
            <a:avLst/>
            <a:gdLst>
              <a:gd name="T0" fmla="*/ 1327 w 1327"/>
              <a:gd name="T1" fmla="*/ 16 h 16"/>
              <a:gd name="T2" fmla="*/ 1327 w 1327"/>
              <a:gd name="T3" fmla="*/ 11 h 16"/>
              <a:gd name="T4" fmla="*/ 0 w 1327"/>
              <a:gd name="T5" fmla="*/ 0 h 16"/>
              <a:gd name="T6" fmla="*/ 1327 w 1327"/>
              <a:gd name="T7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16">
                <a:moveTo>
                  <a:pt x="1327" y="16"/>
                </a:moveTo>
                <a:lnTo>
                  <a:pt x="1327" y="11"/>
                </a:lnTo>
                <a:lnTo>
                  <a:pt x="0" y="0"/>
                </a:lnTo>
                <a:lnTo>
                  <a:pt x="1327" y="16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29"/>
          <p:cNvSpPr>
            <a:spLocks/>
          </p:cNvSpPr>
          <p:nvPr/>
        </p:nvSpPr>
        <p:spPr bwMode="auto">
          <a:xfrm>
            <a:off x="4548188" y="3957638"/>
            <a:ext cx="2106613" cy="17463"/>
          </a:xfrm>
          <a:custGeom>
            <a:avLst/>
            <a:gdLst>
              <a:gd name="T0" fmla="*/ 1327 w 1327"/>
              <a:gd name="T1" fmla="*/ 11 h 11"/>
              <a:gd name="T2" fmla="*/ 1327 w 1327"/>
              <a:gd name="T3" fmla="*/ 8 h 11"/>
              <a:gd name="T4" fmla="*/ 0 w 1327"/>
              <a:gd name="T5" fmla="*/ 0 h 11"/>
              <a:gd name="T6" fmla="*/ 1327 w 1327"/>
              <a:gd name="T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11">
                <a:moveTo>
                  <a:pt x="1327" y="11"/>
                </a:moveTo>
                <a:lnTo>
                  <a:pt x="1327" y="8"/>
                </a:lnTo>
                <a:lnTo>
                  <a:pt x="0" y="0"/>
                </a:lnTo>
                <a:lnTo>
                  <a:pt x="1327" y="11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0"/>
          <p:cNvSpPr>
            <a:spLocks/>
          </p:cNvSpPr>
          <p:nvPr/>
        </p:nvSpPr>
        <p:spPr bwMode="auto">
          <a:xfrm>
            <a:off x="4548188" y="3957638"/>
            <a:ext cx="2106613" cy="12700"/>
          </a:xfrm>
          <a:custGeom>
            <a:avLst/>
            <a:gdLst>
              <a:gd name="T0" fmla="*/ 1327 w 1327"/>
              <a:gd name="T1" fmla="*/ 8 h 8"/>
              <a:gd name="T2" fmla="*/ 1327 w 1327"/>
              <a:gd name="T3" fmla="*/ 3 h 8"/>
              <a:gd name="T4" fmla="*/ 0 w 1327"/>
              <a:gd name="T5" fmla="*/ 0 h 8"/>
              <a:gd name="T6" fmla="*/ 1327 w 1327"/>
              <a:gd name="T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8">
                <a:moveTo>
                  <a:pt x="1327" y="8"/>
                </a:moveTo>
                <a:lnTo>
                  <a:pt x="1327" y="3"/>
                </a:lnTo>
                <a:lnTo>
                  <a:pt x="0" y="0"/>
                </a:lnTo>
                <a:lnTo>
                  <a:pt x="1327" y="8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331"/>
          <p:cNvSpPr>
            <a:spLocks/>
          </p:cNvSpPr>
          <p:nvPr/>
        </p:nvSpPr>
        <p:spPr bwMode="auto">
          <a:xfrm>
            <a:off x="4548188" y="3957638"/>
            <a:ext cx="2106613" cy="4763"/>
          </a:xfrm>
          <a:custGeom>
            <a:avLst/>
            <a:gdLst>
              <a:gd name="T0" fmla="*/ 1327 w 1327"/>
              <a:gd name="T1" fmla="*/ 3 h 3"/>
              <a:gd name="T2" fmla="*/ 1327 w 1327"/>
              <a:gd name="T3" fmla="*/ 0 h 3"/>
              <a:gd name="T4" fmla="*/ 0 w 1327"/>
              <a:gd name="T5" fmla="*/ 0 h 3"/>
              <a:gd name="T6" fmla="*/ 1327 w 1327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7" h="3">
                <a:moveTo>
                  <a:pt x="1327" y="3"/>
                </a:moveTo>
                <a:lnTo>
                  <a:pt x="1327" y="0"/>
                </a:lnTo>
                <a:lnTo>
                  <a:pt x="0" y="0"/>
                </a:lnTo>
                <a:lnTo>
                  <a:pt x="1327" y="3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332"/>
          <p:cNvSpPr>
            <a:spLocks/>
          </p:cNvSpPr>
          <p:nvPr/>
        </p:nvSpPr>
        <p:spPr bwMode="auto">
          <a:xfrm>
            <a:off x="4548188" y="3957638"/>
            <a:ext cx="2106613" cy="0"/>
          </a:xfrm>
          <a:custGeom>
            <a:avLst/>
            <a:gdLst>
              <a:gd name="T0" fmla="*/ 1327 w 1327"/>
              <a:gd name="T1" fmla="*/ 1327 w 1327"/>
              <a:gd name="T2" fmla="*/ 0 w 1327"/>
              <a:gd name="T3" fmla="*/ 1327 w 13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327">
                <a:moveTo>
                  <a:pt x="1327" y="0"/>
                </a:moveTo>
                <a:lnTo>
                  <a:pt x="1327" y="0"/>
                </a:lnTo>
                <a:lnTo>
                  <a:pt x="0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333"/>
          <p:cNvSpPr>
            <a:spLocks/>
          </p:cNvSpPr>
          <p:nvPr/>
        </p:nvSpPr>
        <p:spPr bwMode="auto">
          <a:xfrm>
            <a:off x="4548188" y="3957638"/>
            <a:ext cx="2106613" cy="0"/>
          </a:xfrm>
          <a:custGeom>
            <a:avLst/>
            <a:gdLst>
              <a:gd name="T0" fmla="*/ 1327 w 1327"/>
              <a:gd name="T1" fmla="*/ 1327 w 1327"/>
              <a:gd name="T2" fmla="*/ 0 w 1327"/>
              <a:gd name="T3" fmla="*/ 1327 w 13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327">
                <a:moveTo>
                  <a:pt x="1327" y="0"/>
                </a:moveTo>
                <a:lnTo>
                  <a:pt x="1327" y="0"/>
                </a:lnTo>
                <a:lnTo>
                  <a:pt x="0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334"/>
          <p:cNvSpPr>
            <a:spLocks/>
          </p:cNvSpPr>
          <p:nvPr/>
        </p:nvSpPr>
        <p:spPr bwMode="auto">
          <a:xfrm>
            <a:off x="4548188" y="3957638"/>
            <a:ext cx="2106613" cy="0"/>
          </a:xfrm>
          <a:custGeom>
            <a:avLst/>
            <a:gdLst>
              <a:gd name="T0" fmla="*/ 1327 w 1327"/>
              <a:gd name="T1" fmla="*/ 1327 w 1327"/>
              <a:gd name="T2" fmla="*/ 0 w 1327"/>
              <a:gd name="T3" fmla="*/ 1327 w 13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327">
                <a:moveTo>
                  <a:pt x="1327" y="0"/>
                </a:moveTo>
                <a:lnTo>
                  <a:pt x="1327" y="0"/>
                </a:lnTo>
                <a:lnTo>
                  <a:pt x="0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DFFD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335"/>
          <p:cNvSpPr>
            <a:spLocks/>
          </p:cNvSpPr>
          <p:nvPr/>
        </p:nvSpPr>
        <p:spPr bwMode="auto">
          <a:xfrm>
            <a:off x="4548188" y="3957638"/>
            <a:ext cx="2106613" cy="0"/>
          </a:xfrm>
          <a:custGeom>
            <a:avLst/>
            <a:gdLst>
              <a:gd name="T0" fmla="*/ 1327 w 1327"/>
              <a:gd name="T1" fmla="*/ 1327 w 1327"/>
              <a:gd name="T2" fmla="*/ 0 w 1327"/>
              <a:gd name="T3" fmla="*/ 1327 w 13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327">
                <a:moveTo>
                  <a:pt x="1327" y="0"/>
                </a:moveTo>
                <a:lnTo>
                  <a:pt x="1327" y="0"/>
                </a:lnTo>
                <a:lnTo>
                  <a:pt x="0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E5E5FA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336"/>
          <p:cNvSpPr>
            <a:spLocks/>
          </p:cNvSpPr>
          <p:nvPr/>
        </p:nvSpPr>
        <p:spPr bwMode="auto">
          <a:xfrm>
            <a:off x="4548188" y="3957638"/>
            <a:ext cx="2106613" cy="0"/>
          </a:xfrm>
          <a:custGeom>
            <a:avLst/>
            <a:gdLst>
              <a:gd name="T0" fmla="*/ 1327 w 1327"/>
              <a:gd name="T1" fmla="*/ 1327 w 1327"/>
              <a:gd name="T2" fmla="*/ 0 w 1327"/>
              <a:gd name="T3" fmla="*/ 1327 w 13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327">
                <a:moveTo>
                  <a:pt x="1327" y="0"/>
                </a:moveTo>
                <a:lnTo>
                  <a:pt x="1327" y="0"/>
                </a:lnTo>
                <a:lnTo>
                  <a:pt x="0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FFF7DC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337"/>
          <p:cNvSpPr>
            <a:spLocks/>
          </p:cNvSpPr>
          <p:nvPr/>
        </p:nvSpPr>
        <p:spPr bwMode="auto">
          <a:xfrm>
            <a:off x="4548188" y="3957638"/>
            <a:ext cx="2106613" cy="0"/>
          </a:xfrm>
          <a:custGeom>
            <a:avLst/>
            <a:gdLst>
              <a:gd name="T0" fmla="*/ 1327 w 1327"/>
              <a:gd name="T1" fmla="*/ 1327 w 1327"/>
              <a:gd name="T2" fmla="*/ 0 w 1327"/>
              <a:gd name="T3" fmla="*/ 1327 w 13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327">
                <a:moveTo>
                  <a:pt x="1327" y="0"/>
                </a:moveTo>
                <a:lnTo>
                  <a:pt x="1327" y="0"/>
                </a:lnTo>
                <a:lnTo>
                  <a:pt x="0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FFFFFF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338"/>
          <p:cNvSpPr>
            <a:spLocks/>
          </p:cNvSpPr>
          <p:nvPr/>
        </p:nvSpPr>
        <p:spPr bwMode="auto">
          <a:xfrm>
            <a:off x="4548188" y="3957638"/>
            <a:ext cx="2106613" cy="0"/>
          </a:xfrm>
          <a:custGeom>
            <a:avLst/>
            <a:gdLst>
              <a:gd name="T0" fmla="*/ 1327 w 1327"/>
              <a:gd name="T1" fmla="*/ 1327 w 1327"/>
              <a:gd name="T2" fmla="*/ 0 w 1327"/>
              <a:gd name="T3" fmla="*/ 1327 w 13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327">
                <a:moveTo>
                  <a:pt x="1327" y="0"/>
                </a:moveTo>
                <a:lnTo>
                  <a:pt x="1327" y="0"/>
                </a:lnTo>
                <a:lnTo>
                  <a:pt x="0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ACD7E5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339"/>
          <p:cNvSpPr>
            <a:spLocks/>
          </p:cNvSpPr>
          <p:nvPr/>
        </p:nvSpPr>
        <p:spPr bwMode="auto">
          <a:xfrm>
            <a:off x="4548188" y="3957638"/>
            <a:ext cx="2106613" cy="0"/>
          </a:xfrm>
          <a:custGeom>
            <a:avLst/>
            <a:gdLst>
              <a:gd name="T0" fmla="*/ 1327 w 1327"/>
              <a:gd name="T1" fmla="*/ 1327 w 1327"/>
              <a:gd name="T2" fmla="*/ 0 w 1327"/>
              <a:gd name="T3" fmla="*/ 1327 w 13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327">
                <a:moveTo>
                  <a:pt x="1327" y="0"/>
                </a:moveTo>
                <a:lnTo>
                  <a:pt x="1327" y="0"/>
                </a:lnTo>
                <a:lnTo>
                  <a:pt x="0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FFE4E1"/>
          </a:solidFill>
          <a:ln w="142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Rectangle 303"/>
          <p:cNvSpPr>
            <a:spLocks noChangeArrowheads="1"/>
          </p:cNvSpPr>
          <p:nvPr/>
        </p:nvSpPr>
        <p:spPr bwMode="auto">
          <a:xfrm>
            <a:off x="6793171" y="4418598"/>
            <a:ext cx="1653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[3M-4H+F</a:t>
            </a:r>
            <a:r>
              <a:rPr lang="en-US" sz="22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e</a:t>
            </a:r>
            <a:r>
              <a:rPr lang="en-US" sz="2200" baseline="300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3+</a:t>
            </a:r>
            <a:r>
              <a:rPr lang="en-US" sz="22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]</a:t>
            </a:r>
            <a:r>
              <a:rPr lang="en-US" sz="2200" baseline="300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7" name="Rectangle 303"/>
          <p:cNvSpPr>
            <a:spLocks noChangeArrowheads="1"/>
          </p:cNvSpPr>
          <p:nvPr/>
        </p:nvSpPr>
        <p:spPr bwMode="auto">
          <a:xfrm>
            <a:off x="5800845" y="5698614"/>
            <a:ext cx="1682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yriad Pro" panose="020B0503030403020204" pitchFamily="34" charset="0"/>
              </a:rPr>
              <a:t>[2M-4H+F</a:t>
            </a:r>
            <a:r>
              <a:rPr lang="en-US" sz="22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e</a:t>
            </a:r>
            <a:r>
              <a:rPr lang="en-US" sz="2200" baseline="300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3+</a:t>
            </a:r>
            <a:r>
              <a:rPr lang="en-US" sz="22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]</a:t>
            </a:r>
            <a:r>
              <a:rPr lang="en-US" sz="2200" baseline="30000" dirty="0" smtClean="0">
                <a:solidFill>
                  <a:srgbClr val="000000"/>
                </a:solidFill>
                <a:latin typeface="Myriad Pro" panose="020B0503030403020204" pitchFamily="34" charset="0"/>
              </a:rPr>
              <a:t>-</a:t>
            </a:r>
            <a:endParaRPr kumimoji="0" lang="en-US" sz="1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4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7" grpId="0"/>
      <p:bldP spid="190" grpId="0"/>
      <p:bldP spid="197" grpId="0"/>
      <p:bldP spid="206" grpId="0"/>
      <p:bldP spid="222" grpId="0"/>
      <p:bldP spid="227" grpId="0"/>
      <p:bldP spid="308" grpId="0"/>
      <p:bldP spid="346" grpId="0"/>
      <p:bldP spid="3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Nutrition, Exercise and Sports</a:t>
            </a:r>
          </a:p>
        </p:txBody>
      </p:sp>
      <p:pic>
        <p:nvPicPr>
          <p:cNvPr id="7" name="Picture 2" descr="D:\Google Drev\CopenhagenHalle\ID paper\visual abstract\visual abstract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2381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smtClean="0"/>
              <a:t>Pipeline for</a:t>
            </a:r>
            <a:r>
              <a:rPr lang="en-US" dirty="0"/>
              <a:t> </a:t>
            </a:r>
            <a:r>
              <a:rPr lang="en-US" dirty="0" smtClean="0"/>
              <a:t>rapid processing &amp; </a:t>
            </a:r>
            <a:r>
              <a:rPr lang="en-US" dirty="0"/>
              <a:t>a</a:t>
            </a:r>
            <a:r>
              <a:rPr lang="en-US" dirty="0" smtClean="0"/>
              <a:t>nnotation</a:t>
            </a:r>
            <a:r>
              <a:rPr lang="en-US" kern="0" dirty="0" smtClean="0"/>
              <a:t> 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51520" y="1700808"/>
            <a:ext cx="5832648" cy="20162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915816" y="3558904"/>
            <a:ext cx="6123219" cy="2955107"/>
          </a:xfrm>
          <a:custGeom>
            <a:avLst/>
            <a:gdLst>
              <a:gd name="connsiteX0" fmla="*/ 5904411 w 6123219"/>
              <a:gd name="connsiteY0" fmla="*/ 89987 h 2955107"/>
              <a:gd name="connsiteX1" fmla="*/ 5904411 w 6123219"/>
              <a:gd name="connsiteY1" fmla="*/ 89987 h 2955107"/>
              <a:gd name="connsiteX2" fmla="*/ 5660571 w 6123219"/>
              <a:gd name="connsiteY2" fmla="*/ 11610 h 2955107"/>
              <a:gd name="connsiteX3" fmla="*/ 5651863 w 6123219"/>
              <a:gd name="connsiteY3" fmla="*/ 37736 h 2955107"/>
              <a:gd name="connsiteX4" fmla="*/ 5634446 w 6123219"/>
              <a:gd name="connsiteY4" fmla="*/ 63862 h 2955107"/>
              <a:gd name="connsiteX5" fmla="*/ 5608320 w 6123219"/>
              <a:gd name="connsiteY5" fmla="*/ 142239 h 2955107"/>
              <a:gd name="connsiteX6" fmla="*/ 5556068 w 6123219"/>
              <a:gd name="connsiteY6" fmla="*/ 159656 h 2955107"/>
              <a:gd name="connsiteX7" fmla="*/ 5521234 w 6123219"/>
              <a:gd name="connsiteY7" fmla="*/ 168365 h 2955107"/>
              <a:gd name="connsiteX8" fmla="*/ 5495108 w 6123219"/>
              <a:gd name="connsiteY8" fmla="*/ 177073 h 2955107"/>
              <a:gd name="connsiteX9" fmla="*/ 5408023 w 6123219"/>
              <a:gd name="connsiteY9" fmla="*/ 194490 h 2955107"/>
              <a:gd name="connsiteX10" fmla="*/ 5355771 w 6123219"/>
              <a:gd name="connsiteY10" fmla="*/ 211907 h 2955107"/>
              <a:gd name="connsiteX11" fmla="*/ 5320937 w 6123219"/>
              <a:gd name="connsiteY11" fmla="*/ 220616 h 2955107"/>
              <a:gd name="connsiteX12" fmla="*/ 5242560 w 6123219"/>
              <a:gd name="connsiteY12" fmla="*/ 246742 h 2955107"/>
              <a:gd name="connsiteX13" fmla="*/ 5216434 w 6123219"/>
              <a:gd name="connsiteY13" fmla="*/ 255450 h 2955107"/>
              <a:gd name="connsiteX14" fmla="*/ 5181600 w 6123219"/>
              <a:gd name="connsiteY14" fmla="*/ 264159 h 2955107"/>
              <a:gd name="connsiteX15" fmla="*/ 5129348 w 6123219"/>
              <a:gd name="connsiteY15" fmla="*/ 290285 h 2955107"/>
              <a:gd name="connsiteX16" fmla="*/ 5050971 w 6123219"/>
              <a:gd name="connsiteY16" fmla="*/ 325119 h 2955107"/>
              <a:gd name="connsiteX17" fmla="*/ 4981303 w 6123219"/>
              <a:gd name="connsiteY17" fmla="*/ 333827 h 2955107"/>
              <a:gd name="connsiteX18" fmla="*/ 4859383 w 6123219"/>
              <a:gd name="connsiteY18" fmla="*/ 351245 h 2955107"/>
              <a:gd name="connsiteX19" fmla="*/ 4467497 w 6123219"/>
              <a:gd name="connsiteY19" fmla="*/ 368662 h 2955107"/>
              <a:gd name="connsiteX20" fmla="*/ 4284617 w 6123219"/>
              <a:gd name="connsiteY20" fmla="*/ 386079 h 2955107"/>
              <a:gd name="connsiteX21" fmla="*/ 4162697 w 6123219"/>
              <a:gd name="connsiteY21" fmla="*/ 412205 h 2955107"/>
              <a:gd name="connsiteX22" fmla="*/ 4119154 w 6123219"/>
              <a:gd name="connsiteY22" fmla="*/ 420913 h 2955107"/>
              <a:gd name="connsiteX23" fmla="*/ 4049486 w 6123219"/>
              <a:gd name="connsiteY23" fmla="*/ 438330 h 2955107"/>
              <a:gd name="connsiteX24" fmla="*/ 4023360 w 6123219"/>
              <a:gd name="connsiteY24" fmla="*/ 447039 h 2955107"/>
              <a:gd name="connsiteX25" fmla="*/ 3857897 w 6123219"/>
              <a:gd name="connsiteY25" fmla="*/ 473165 h 2955107"/>
              <a:gd name="connsiteX26" fmla="*/ 3701143 w 6123219"/>
              <a:gd name="connsiteY26" fmla="*/ 499290 h 2955107"/>
              <a:gd name="connsiteX27" fmla="*/ 3605348 w 6123219"/>
              <a:gd name="connsiteY27" fmla="*/ 507999 h 2955107"/>
              <a:gd name="connsiteX28" fmla="*/ 3553097 w 6123219"/>
              <a:gd name="connsiteY28" fmla="*/ 516707 h 2955107"/>
              <a:gd name="connsiteX29" fmla="*/ 3056708 w 6123219"/>
              <a:gd name="connsiteY29" fmla="*/ 534125 h 2955107"/>
              <a:gd name="connsiteX30" fmla="*/ 3021874 w 6123219"/>
              <a:gd name="connsiteY30" fmla="*/ 542833 h 2955107"/>
              <a:gd name="connsiteX31" fmla="*/ 2995748 w 6123219"/>
              <a:gd name="connsiteY31" fmla="*/ 551542 h 2955107"/>
              <a:gd name="connsiteX32" fmla="*/ 2865120 w 6123219"/>
              <a:gd name="connsiteY32" fmla="*/ 560250 h 2955107"/>
              <a:gd name="connsiteX33" fmla="*/ 2795451 w 6123219"/>
              <a:gd name="connsiteY33" fmla="*/ 568959 h 2955107"/>
              <a:gd name="connsiteX34" fmla="*/ 2647406 w 6123219"/>
              <a:gd name="connsiteY34" fmla="*/ 577667 h 2955107"/>
              <a:gd name="connsiteX35" fmla="*/ 2490651 w 6123219"/>
              <a:gd name="connsiteY35" fmla="*/ 595085 h 2955107"/>
              <a:gd name="connsiteX36" fmla="*/ 2386148 w 6123219"/>
              <a:gd name="connsiteY36" fmla="*/ 612502 h 2955107"/>
              <a:gd name="connsiteX37" fmla="*/ 2220686 w 6123219"/>
              <a:gd name="connsiteY37" fmla="*/ 638627 h 2955107"/>
              <a:gd name="connsiteX38" fmla="*/ 2185851 w 6123219"/>
              <a:gd name="connsiteY38" fmla="*/ 647336 h 2955107"/>
              <a:gd name="connsiteX39" fmla="*/ 1959428 w 6123219"/>
              <a:gd name="connsiteY39" fmla="*/ 664753 h 2955107"/>
              <a:gd name="connsiteX40" fmla="*/ 1428206 w 6123219"/>
              <a:gd name="connsiteY40" fmla="*/ 673462 h 2955107"/>
              <a:gd name="connsiteX41" fmla="*/ 1367246 w 6123219"/>
              <a:gd name="connsiteY41" fmla="*/ 682170 h 2955107"/>
              <a:gd name="connsiteX42" fmla="*/ 1297577 w 6123219"/>
              <a:gd name="connsiteY42" fmla="*/ 699587 h 2955107"/>
              <a:gd name="connsiteX43" fmla="*/ 1166948 w 6123219"/>
              <a:gd name="connsiteY43" fmla="*/ 717005 h 2955107"/>
              <a:gd name="connsiteX44" fmla="*/ 1114697 w 6123219"/>
              <a:gd name="connsiteY44" fmla="*/ 734422 h 2955107"/>
              <a:gd name="connsiteX45" fmla="*/ 975360 w 6123219"/>
              <a:gd name="connsiteY45" fmla="*/ 751839 h 2955107"/>
              <a:gd name="connsiteX46" fmla="*/ 949234 w 6123219"/>
              <a:gd name="connsiteY46" fmla="*/ 760547 h 2955107"/>
              <a:gd name="connsiteX47" fmla="*/ 409303 w 6123219"/>
              <a:gd name="connsiteY47" fmla="*/ 777965 h 2955107"/>
              <a:gd name="connsiteX48" fmla="*/ 383177 w 6123219"/>
              <a:gd name="connsiteY48" fmla="*/ 786673 h 2955107"/>
              <a:gd name="connsiteX49" fmla="*/ 339634 w 6123219"/>
              <a:gd name="connsiteY49" fmla="*/ 838925 h 2955107"/>
              <a:gd name="connsiteX50" fmla="*/ 313508 w 6123219"/>
              <a:gd name="connsiteY50" fmla="*/ 865050 h 2955107"/>
              <a:gd name="connsiteX51" fmla="*/ 278674 w 6123219"/>
              <a:gd name="connsiteY51" fmla="*/ 986970 h 2955107"/>
              <a:gd name="connsiteX52" fmla="*/ 261257 w 6123219"/>
              <a:gd name="connsiteY52" fmla="*/ 1039222 h 2955107"/>
              <a:gd name="connsiteX53" fmla="*/ 226423 w 6123219"/>
              <a:gd name="connsiteY53" fmla="*/ 1091473 h 2955107"/>
              <a:gd name="connsiteX54" fmla="*/ 182880 w 6123219"/>
              <a:gd name="connsiteY54" fmla="*/ 1169850 h 2955107"/>
              <a:gd name="connsiteX55" fmla="*/ 156754 w 6123219"/>
              <a:gd name="connsiteY55" fmla="*/ 1187267 h 2955107"/>
              <a:gd name="connsiteX56" fmla="*/ 121920 w 6123219"/>
              <a:gd name="connsiteY56" fmla="*/ 1239519 h 2955107"/>
              <a:gd name="connsiteX57" fmla="*/ 78377 w 6123219"/>
              <a:gd name="connsiteY57" fmla="*/ 1291770 h 2955107"/>
              <a:gd name="connsiteX58" fmla="*/ 34834 w 6123219"/>
              <a:gd name="connsiteY58" fmla="*/ 1344022 h 2955107"/>
              <a:gd name="connsiteX59" fmla="*/ 26126 w 6123219"/>
              <a:gd name="connsiteY59" fmla="*/ 1370147 h 2955107"/>
              <a:gd name="connsiteX60" fmla="*/ 17417 w 6123219"/>
              <a:gd name="connsiteY60" fmla="*/ 1465942 h 2955107"/>
              <a:gd name="connsiteX61" fmla="*/ 0 w 6123219"/>
              <a:gd name="connsiteY61" fmla="*/ 1492067 h 2955107"/>
              <a:gd name="connsiteX62" fmla="*/ 8708 w 6123219"/>
              <a:gd name="connsiteY62" fmla="*/ 1605279 h 2955107"/>
              <a:gd name="connsiteX63" fmla="*/ 17417 w 6123219"/>
              <a:gd name="connsiteY63" fmla="*/ 1927496 h 2955107"/>
              <a:gd name="connsiteX64" fmla="*/ 34834 w 6123219"/>
              <a:gd name="connsiteY64" fmla="*/ 1953622 h 2955107"/>
              <a:gd name="connsiteX65" fmla="*/ 43543 w 6123219"/>
              <a:gd name="connsiteY65" fmla="*/ 1979747 h 2955107"/>
              <a:gd name="connsiteX66" fmla="*/ 60960 w 6123219"/>
              <a:gd name="connsiteY66" fmla="*/ 2058125 h 2955107"/>
              <a:gd name="connsiteX67" fmla="*/ 69668 w 6123219"/>
              <a:gd name="connsiteY67" fmla="*/ 2084250 h 2955107"/>
              <a:gd name="connsiteX68" fmla="*/ 87086 w 6123219"/>
              <a:gd name="connsiteY68" fmla="*/ 2101667 h 2955107"/>
              <a:gd name="connsiteX69" fmla="*/ 121920 w 6123219"/>
              <a:gd name="connsiteY69" fmla="*/ 2171336 h 2955107"/>
              <a:gd name="connsiteX70" fmla="*/ 209006 w 6123219"/>
              <a:gd name="connsiteY70" fmla="*/ 2319382 h 2955107"/>
              <a:gd name="connsiteX71" fmla="*/ 243840 w 6123219"/>
              <a:gd name="connsiteY71" fmla="*/ 2345507 h 2955107"/>
              <a:gd name="connsiteX72" fmla="*/ 322217 w 6123219"/>
              <a:gd name="connsiteY72" fmla="*/ 2432593 h 2955107"/>
              <a:gd name="connsiteX73" fmla="*/ 383177 w 6123219"/>
              <a:gd name="connsiteY73" fmla="*/ 2484845 h 2955107"/>
              <a:gd name="connsiteX74" fmla="*/ 409303 w 6123219"/>
              <a:gd name="connsiteY74" fmla="*/ 2502262 h 2955107"/>
              <a:gd name="connsiteX75" fmla="*/ 435428 w 6123219"/>
              <a:gd name="connsiteY75" fmla="*/ 2510970 h 2955107"/>
              <a:gd name="connsiteX76" fmla="*/ 531223 w 6123219"/>
              <a:gd name="connsiteY76" fmla="*/ 2554513 h 2955107"/>
              <a:gd name="connsiteX77" fmla="*/ 557348 w 6123219"/>
              <a:gd name="connsiteY77" fmla="*/ 2571930 h 2955107"/>
              <a:gd name="connsiteX78" fmla="*/ 635726 w 6123219"/>
              <a:gd name="connsiteY78" fmla="*/ 2606765 h 2955107"/>
              <a:gd name="connsiteX79" fmla="*/ 679268 w 6123219"/>
              <a:gd name="connsiteY79" fmla="*/ 2615473 h 2955107"/>
              <a:gd name="connsiteX80" fmla="*/ 748937 w 6123219"/>
              <a:gd name="connsiteY80" fmla="*/ 2641599 h 2955107"/>
              <a:gd name="connsiteX81" fmla="*/ 801188 w 6123219"/>
              <a:gd name="connsiteY81" fmla="*/ 2659016 h 2955107"/>
              <a:gd name="connsiteX82" fmla="*/ 836023 w 6123219"/>
              <a:gd name="connsiteY82" fmla="*/ 2676433 h 2955107"/>
              <a:gd name="connsiteX83" fmla="*/ 914400 w 6123219"/>
              <a:gd name="connsiteY83" fmla="*/ 2693850 h 2955107"/>
              <a:gd name="connsiteX84" fmla="*/ 984068 w 6123219"/>
              <a:gd name="connsiteY84" fmla="*/ 2719976 h 2955107"/>
              <a:gd name="connsiteX85" fmla="*/ 1123406 w 6123219"/>
              <a:gd name="connsiteY85" fmla="*/ 2746102 h 2955107"/>
              <a:gd name="connsiteX86" fmla="*/ 1201783 w 6123219"/>
              <a:gd name="connsiteY86" fmla="*/ 2780936 h 2955107"/>
              <a:gd name="connsiteX87" fmla="*/ 1227908 w 6123219"/>
              <a:gd name="connsiteY87" fmla="*/ 2798353 h 2955107"/>
              <a:gd name="connsiteX88" fmla="*/ 1297577 w 6123219"/>
              <a:gd name="connsiteY88" fmla="*/ 2815770 h 2955107"/>
              <a:gd name="connsiteX89" fmla="*/ 1367246 w 6123219"/>
              <a:gd name="connsiteY89" fmla="*/ 2841896 h 2955107"/>
              <a:gd name="connsiteX90" fmla="*/ 1436914 w 6123219"/>
              <a:gd name="connsiteY90" fmla="*/ 2876730 h 2955107"/>
              <a:gd name="connsiteX91" fmla="*/ 1541417 w 6123219"/>
              <a:gd name="connsiteY91" fmla="*/ 2902856 h 2955107"/>
              <a:gd name="connsiteX92" fmla="*/ 1689463 w 6123219"/>
              <a:gd name="connsiteY92" fmla="*/ 2937690 h 2955107"/>
              <a:gd name="connsiteX93" fmla="*/ 1811383 w 6123219"/>
              <a:gd name="connsiteY93" fmla="*/ 2955107 h 2955107"/>
              <a:gd name="connsiteX94" fmla="*/ 2699657 w 6123219"/>
              <a:gd name="connsiteY94" fmla="*/ 2937690 h 2955107"/>
              <a:gd name="connsiteX95" fmla="*/ 2760617 w 6123219"/>
              <a:gd name="connsiteY95" fmla="*/ 2920273 h 2955107"/>
              <a:gd name="connsiteX96" fmla="*/ 2856411 w 6123219"/>
              <a:gd name="connsiteY96" fmla="*/ 2902856 h 2955107"/>
              <a:gd name="connsiteX97" fmla="*/ 2891246 w 6123219"/>
              <a:gd name="connsiteY97" fmla="*/ 2894147 h 2955107"/>
              <a:gd name="connsiteX98" fmla="*/ 2978331 w 6123219"/>
              <a:gd name="connsiteY98" fmla="*/ 2876730 h 2955107"/>
              <a:gd name="connsiteX99" fmla="*/ 3039291 w 6123219"/>
              <a:gd name="connsiteY99" fmla="*/ 2859313 h 2955107"/>
              <a:gd name="connsiteX100" fmla="*/ 3309257 w 6123219"/>
              <a:gd name="connsiteY100" fmla="*/ 2815770 h 2955107"/>
              <a:gd name="connsiteX101" fmla="*/ 3344091 w 6123219"/>
              <a:gd name="connsiteY101" fmla="*/ 2807062 h 2955107"/>
              <a:gd name="connsiteX102" fmla="*/ 3422468 w 6123219"/>
              <a:gd name="connsiteY102" fmla="*/ 2789645 h 2955107"/>
              <a:gd name="connsiteX103" fmla="*/ 3509554 w 6123219"/>
              <a:gd name="connsiteY103" fmla="*/ 2754810 h 2955107"/>
              <a:gd name="connsiteX104" fmla="*/ 3561806 w 6123219"/>
              <a:gd name="connsiteY104" fmla="*/ 2719976 h 2955107"/>
              <a:gd name="connsiteX105" fmla="*/ 3622766 w 6123219"/>
              <a:gd name="connsiteY105" fmla="*/ 2685142 h 2955107"/>
              <a:gd name="connsiteX106" fmla="*/ 3648891 w 6123219"/>
              <a:gd name="connsiteY106" fmla="*/ 2667725 h 2955107"/>
              <a:gd name="connsiteX107" fmla="*/ 3753394 w 6123219"/>
              <a:gd name="connsiteY107" fmla="*/ 2615473 h 2955107"/>
              <a:gd name="connsiteX108" fmla="*/ 3779520 w 6123219"/>
              <a:gd name="connsiteY108" fmla="*/ 2598056 h 2955107"/>
              <a:gd name="connsiteX109" fmla="*/ 3997234 w 6123219"/>
              <a:gd name="connsiteY109" fmla="*/ 2510970 h 2955107"/>
              <a:gd name="connsiteX110" fmla="*/ 4066903 w 6123219"/>
              <a:gd name="connsiteY110" fmla="*/ 2484845 h 2955107"/>
              <a:gd name="connsiteX111" fmla="*/ 4119154 w 6123219"/>
              <a:gd name="connsiteY111" fmla="*/ 2476136 h 2955107"/>
              <a:gd name="connsiteX112" fmla="*/ 4241074 w 6123219"/>
              <a:gd name="connsiteY112" fmla="*/ 2458719 h 2955107"/>
              <a:gd name="connsiteX113" fmla="*/ 4336868 w 6123219"/>
              <a:gd name="connsiteY113" fmla="*/ 2432593 h 2955107"/>
              <a:gd name="connsiteX114" fmla="*/ 4371703 w 6123219"/>
              <a:gd name="connsiteY114" fmla="*/ 2423885 h 2955107"/>
              <a:gd name="connsiteX115" fmla="*/ 4502331 w 6123219"/>
              <a:gd name="connsiteY115" fmla="*/ 2415176 h 2955107"/>
              <a:gd name="connsiteX116" fmla="*/ 4563291 w 6123219"/>
              <a:gd name="connsiteY116" fmla="*/ 2406467 h 2955107"/>
              <a:gd name="connsiteX117" fmla="*/ 4589417 w 6123219"/>
              <a:gd name="connsiteY117" fmla="*/ 2397759 h 2955107"/>
              <a:gd name="connsiteX118" fmla="*/ 4728754 w 6123219"/>
              <a:gd name="connsiteY118" fmla="*/ 2354216 h 2955107"/>
              <a:gd name="connsiteX119" fmla="*/ 4798423 w 6123219"/>
              <a:gd name="connsiteY119" fmla="*/ 2328090 h 2955107"/>
              <a:gd name="connsiteX120" fmla="*/ 4850674 w 6123219"/>
              <a:gd name="connsiteY120" fmla="*/ 2319382 h 2955107"/>
              <a:gd name="connsiteX121" fmla="*/ 4876800 w 6123219"/>
              <a:gd name="connsiteY121" fmla="*/ 2310673 h 2955107"/>
              <a:gd name="connsiteX122" fmla="*/ 4963886 w 6123219"/>
              <a:gd name="connsiteY122" fmla="*/ 2275839 h 2955107"/>
              <a:gd name="connsiteX123" fmla="*/ 4998720 w 6123219"/>
              <a:gd name="connsiteY123" fmla="*/ 2267130 h 2955107"/>
              <a:gd name="connsiteX124" fmla="*/ 5085806 w 6123219"/>
              <a:gd name="connsiteY124" fmla="*/ 2223587 h 2955107"/>
              <a:gd name="connsiteX125" fmla="*/ 5190308 w 6123219"/>
              <a:gd name="connsiteY125" fmla="*/ 2188753 h 2955107"/>
              <a:gd name="connsiteX126" fmla="*/ 5216434 w 6123219"/>
              <a:gd name="connsiteY126" fmla="*/ 2171336 h 2955107"/>
              <a:gd name="connsiteX127" fmla="*/ 5303520 w 6123219"/>
              <a:gd name="connsiteY127" fmla="*/ 2127793 h 2955107"/>
              <a:gd name="connsiteX128" fmla="*/ 5399314 w 6123219"/>
              <a:gd name="connsiteY128" fmla="*/ 2066833 h 2955107"/>
              <a:gd name="connsiteX129" fmla="*/ 5460274 w 6123219"/>
              <a:gd name="connsiteY129" fmla="*/ 2031999 h 2955107"/>
              <a:gd name="connsiteX130" fmla="*/ 5503817 w 6123219"/>
              <a:gd name="connsiteY130" fmla="*/ 2023290 h 2955107"/>
              <a:gd name="connsiteX131" fmla="*/ 5529943 w 6123219"/>
              <a:gd name="connsiteY131" fmla="*/ 2005873 h 2955107"/>
              <a:gd name="connsiteX132" fmla="*/ 5582194 w 6123219"/>
              <a:gd name="connsiteY132" fmla="*/ 1979747 h 2955107"/>
              <a:gd name="connsiteX133" fmla="*/ 5634446 w 6123219"/>
              <a:gd name="connsiteY133" fmla="*/ 1918787 h 2955107"/>
              <a:gd name="connsiteX134" fmla="*/ 5669280 w 6123219"/>
              <a:gd name="connsiteY134" fmla="*/ 1883953 h 2955107"/>
              <a:gd name="connsiteX135" fmla="*/ 5765074 w 6123219"/>
              <a:gd name="connsiteY135" fmla="*/ 1796867 h 2955107"/>
              <a:gd name="connsiteX136" fmla="*/ 5782491 w 6123219"/>
              <a:gd name="connsiteY136" fmla="*/ 1762033 h 2955107"/>
              <a:gd name="connsiteX137" fmla="*/ 5834743 w 6123219"/>
              <a:gd name="connsiteY137" fmla="*/ 1683656 h 2955107"/>
              <a:gd name="connsiteX138" fmla="*/ 5852160 w 6123219"/>
              <a:gd name="connsiteY138" fmla="*/ 1648822 h 2955107"/>
              <a:gd name="connsiteX139" fmla="*/ 5895703 w 6123219"/>
              <a:gd name="connsiteY139" fmla="*/ 1587862 h 2955107"/>
              <a:gd name="connsiteX140" fmla="*/ 5991497 w 6123219"/>
              <a:gd name="connsiteY140" fmla="*/ 1396273 h 2955107"/>
              <a:gd name="connsiteX141" fmla="*/ 6017623 w 6123219"/>
              <a:gd name="connsiteY141" fmla="*/ 1361439 h 2955107"/>
              <a:gd name="connsiteX142" fmla="*/ 6043748 w 6123219"/>
              <a:gd name="connsiteY142" fmla="*/ 1291770 h 2955107"/>
              <a:gd name="connsiteX143" fmla="*/ 6061166 w 6123219"/>
              <a:gd name="connsiteY143" fmla="*/ 1256936 h 2955107"/>
              <a:gd name="connsiteX144" fmla="*/ 6078583 w 6123219"/>
              <a:gd name="connsiteY144" fmla="*/ 1204685 h 2955107"/>
              <a:gd name="connsiteX145" fmla="*/ 6104708 w 6123219"/>
              <a:gd name="connsiteY145" fmla="*/ 1135016 h 2955107"/>
              <a:gd name="connsiteX146" fmla="*/ 6113417 w 6123219"/>
              <a:gd name="connsiteY146" fmla="*/ 1091473 h 2955107"/>
              <a:gd name="connsiteX147" fmla="*/ 6113417 w 6123219"/>
              <a:gd name="connsiteY147" fmla="*/ 577667 h 2955107"/>
              <a:gd name="connsiteX148" fmla="*/ 6096000 w 6123219"/>
              <a:gd name="connsiteY148" fmla="*/ 525416 h 2955107"/>
              <a:gd name="connsiteX149" fmla="*/ 6061166 w 6123219"/>
              <a:gd name="connsiteY149" fmla="*/ 438330 h 2955107"/>
              <a:gd name="connsiteX150" fmla="*/ 6043748 w 6123219"/>
              <a:gd name="connsiteY150" fmla="*/ 403496 h 2955107"/>
              <a:gd name="connsiteX151" fmla="*/ 6026331 w 6123219"/>
              <a:gd name="connsiteY151" fmla="*/ 351245 h 2955107"/>
              <a:gd name="connsiteX152" fmla="*/ 6017623 w 6123219"/>
              <a:gd name="connsiteY152" fmla="*/ 325119 h 2955107"/>
              <a:gd name="connsiteX153" fmla="*/ 6000206 w 6123219"/>
              <a:gd name="connsiteY153" fmla="*/ 298993 h 2955107"/>
              <a:gd name="connsiteX154" fmla="*/ 5974080 w 6123219"/>
              <a:gd name="connsiteY154" fmla="*/ 194490 h 2955107"/>
              <a:gd name="connsiteX155" fmla="*/ 5956663 w 6123219"/>
              <a:gd name="connsiteY155" fmla="*/ 168365 h 2955107"/>
              <a:gd name="connsiteX156" fmla="*/ 5939246 w 6123219"/>
              <a:gd name="connsiteY156" fmla="*/ 107405 h 2955107"/>
              <a:gd name="connsiteX157" fmla="*/ 5904411 w 6123219"/>
              <a:gd name="connsiteY157" fmla="*/ 89987 h 295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123219" h="2955107">
                <a:moveTo>
                  <a:pt x="5904411" y="89987"/>
                </a:moveTo>
                <a:lnTo>
                  <a:pt x="5904411" y="89987"/>
                </a:lnTo>
                <a:cubicBezTo>
                  <a:pt x="5808285" y="36584"/>
                  <a:pt x="5765097" y="-26399"/>
                  <a:pt x="5660571" y="11610"/>
                </a:cubicBezTo>
                <a:cubicBezTo>
                  <a:pt x="5651944" y="14747"/>
                  <a:pt x="5655968" y="29525"/>
                  <a:pt x="5651863" y="37736"/>
                </a:cubicBezTo>
                <a:cubicBezTo>
                  <a:pt x="5647182" y="47098"/>
                  <a:pt x="5640252" y="55153"/>
                  <a:pt x="5634446" y="63862"/>
                </a:cubicBezTo>
                <a:cubicBezTo>
                  <a:pt x="5631490" y="81596"/>
                  <a:pt x="5631101" y="128001"/>
                  <a:pt x="5608320" y="142239"/>
                </a:cubicBezTo>
                <a:cubicBezTo>
                  <a:pt x="5592751" y="151969"/>
                  <a:pt x="5573879" y="155203"/>
                  <a:pt x="5556068" y="159656"/>
                </a:cubicBezTo>
                <a:cubicBezTo>
                  <a:pt x="5544457" y="162559"/>
                  <a:pt x="5532742" y="165077"/>
                  <a:pt x="5521234" y="168365"/>
                </a:cubicBezTo>
                <a:cubicBezTo>
                  <a:pt x="5512408" y="170887"/>
                  <a:pt x="5504053" y="175009"/>
                  <a:pt x="5495108" y="177073"/>
                </a:cubicBezTo>
                <a:cubicBezTo>
                  <a:pt x="5466263" y="183729"/>
                  <a:pt x="5436107" y="185129"/>
                  <a:pt x="5408023" y="194490"/>
                </a:cubicBezTo>
                <a:cubicBezTo>
                  <a:pt x="5390606" y="200296"/>
                  <a:pt x="5373582" y="207454"/>
                  <a:pt x="5355771" y="211907"/>
                </a:cubicBezTo>
                <a:cubicBezTo>
                  <a:pt x="5344160" y="214810"/>
                  <a:pt x="5332401" y="217177"/>
                  <a:pt x="5320937" y="220616"/>
                </a:cubicBezTo>
                <a:cubicBezTo>
                  <a:pt x="5320899" y="220628"/>
                  <a:pt x="5255642" y="242382"/>
                  <a:pt x="5242560" y="246742"/>
                </a:cubicBezTo>
                <a:cubicBezTo>
                  <a:pt x="5233851" y="249645"/>
                  <a:pt x="5225340" y="253223"/>
                  <a:pt x="5216434" y="255450"/>
                </a:cubicBezTo>
                <a:lnTo>
                  <a:pt x="5181600" y="264159"/>
                </a:lnTo>
                <a:cubicBezTo>
                  <a:pt x="5106722" y="314077"/>
                  <a:pt x="5201463" y="254227"/>
                  <a:pt x="5129348" y="290285"/>
                </a:cubicBezTo>
                <a:cubicBezTo>
                  <a:pt x="5089239" y="310340"/>
                  <a:pt x="5110885" y="317630"/>
                  <a:pt x="5050971" y="325119"/>
                </a:cubicBezTo>
                <a:lnTo>
                  <a:pt x="4981303" y="333827"/>
                </a:lnTo>
                <a:lnTo>
                  <a:pt x="4859383" y="351245"/>
                </a:lnTo>
                <a:cubicBezTo>
                  <a:pt x="4716300" y="398936"/>
                  <a:pt x="4859172" y="354156"/>
                  <a:pt x="4467497" y="368662"/>
                </a:cubicBezTo>
                <a:cubicBezTo>
                  <a:pt x="4450012" y="369310"/>
                  <a:pt x="4312598" y="381213"/>
                  <a:pt x="4284617" y="386079"/>
                </a:cubicBezTo>
                <a:cubicBezTo>
                  <a:pt x="4243669" y="393201"/>
                  <a:pt x="4203368" y="403643"/>
                  <a:pt x="4162697" y="412205"/>
                </a:cubicBezTo>
                <a:cubicBezTo>
                  <a:pt x="4148213" y="415254"/>
                  <a:pt x="4133514" y="417323"/>
                  <a:pt x="4119154" y="420913"/>
                </a:cubicBezTo>
                <a:cubicBezTo>
                  <a:pt x="4095931" y="426719"/>
                  <a:pt x="4072195" y="430760"/>
                  <a:pt x="4049486" y="438330"/>
                </a:cubicBezTo>
                <a:cubicBezTo>
                  <a:pt x="4040777" y="441233"/>
                  <a:pt x="4032362" y="445239"/>
                  <a:pt x="4023360" y="447039"/>
                </a:cubicBezTo>
                <a:cubicBezTo>
                  <a:pt x="3773800" y="496951"/>
                  <a:pt x="4026361" y="442535"/>
                  <a:pt x="3857897" y="473165"/>
                </a:cubicBezTo>
                <a:cubicBezTo>
                  <a:pt x="3749533" y="492867"/>
                  <a:pt x="3950514" y="476619"/>
                  <a:pt x="3701143" y="499290"/>
                </a:cubicBezTo>
                <a:cubicBezTo>
                  <a:pt x="3669211" y="502193"/>
                  <a:pt x="3637192" y="504253"/>
                  <a:pt x="3605348" y="507999"/>
                </a:cubicBezTo>
                <a:cubicBezTo>
                  <a:pt x="3587812" y="510062"/>
                  <a:pt x="3570720" y="515606"/>
                  <a:pt x="3553097" y="516707"/>
                </a:cubicBezTo>
                <a:cubicBezTo>
                  <a:pt x="3488188" y="520764"/>
                  <a:pt x="3102385" y="532651"/>
                  <a:pt x="3056708" y="534125"/>
                </a:cubicBezTo>
                <a:cubicBezTo>
                  <a:pt x="3045097" y="537028"/>
                  <a:pt x="3033382" y="539545"/>
                  <a:pt x="3021874" y="542833"/>
                </a:cubicBezTo>
                <a:cubicBezTo>
                  <a:pt x="3013047" y="545355"/>
                  <a:pt x="3004872" y="550528"/>
                  <a:pt x="2995748" y="551542"/>
                </a:cubicBezTo>
                <a:cubicBezTo>
                  <a:pt x="2952376" y="556361"/>
                  <a:pt x="2908595" y="556470"/>
                  <a:pt x="2865120" y="560250"/>
                </a:cubicBezTo>
                <a:cubicBezTo>
                  <a:pt x="2841804" y="562277"/>
                  <a:pt x="2818780" y="567093"/>
                  <a:pt x="2795451" y="568959"/>
                </a:cubicBezTo>
                <a:cubicBezTo>
                  <a:pt x="2746175" y="572901"/>
                  <a:pt x="2696714" y="574145"/>
                  <a:pt x="2647406" y="577667"/>
                </a:cubicBezTo>
                <a:cubicBezTo>
                  <a:pt x="2562874" y="583705"/>
                  <a:pt x="2563055" y="584741"/>
                  <a:pt x="2490651" y="595085"/>
                </a:cubicBezTo>
                <a:cubicBezTo>
                  <a:pt x="2431440" y="614821"/>
                  <a:pt x="2496983" y="595001"/>
                  <a:pt x="2386148" y="612502"/>
                </a:cubicBezTo>
                <a:cubicBezTo>
                  <a:pt x="2171735" y="646357"/>
                  <a:pt x="2418659" y="616631"/>
                  <a:pt x="2220686" y="638627"/>
                </a:cubicBezTo>
                <a:cubicBezTo>
                  <a:pt x="2209074" y="641530"/>
                  <a:pt x="2197657" y="645368"/>
                  <a:pt x="2185851" y="647336"/>
                </a:cubicBezTo>
                <a:cubicBezTo>
                  <a:pt x="2117327" y="658757"/>
                  <a:pt x="2020877" y="663197"/>
                  <a:pt x="1959428" y="664753"/>
                </a:cubicBezTo>
                <a:lnTo>
                  <a:pt x="1428206" y="673462"/>
                </a:lnTo>
                <a:cubicBezTo>
                  <a:pt x="1407886" y="676365"/>
                  <a:pt x="1387374" y="678145"/>
                  <a:pt x="1367246" y="682170"/>
                </a:cubicBezTo>
                <a:cubicBezTo>
                  <a:pt x="1343773" y="686864"/>
                  <a:pt x="1321368" y="696943"/>
                  <a:pt x="1297577" y="699587"/>
                </a:cubicBezTo>
                <a:cubicBezTo>
                  <a:pt x="1271480" y="702487"/>
                  <a:pt x="1198221" y="709187"/>
                  <a:pt x="1166948" y="717005"/>
                </a:cubicBezTo>
                <a:cubicBezTo>
                  <a:pt x="1149137" y="721458"/>
                  <a:pt x="1132872" y="731826"/>
                  <a:pt x="1114697" y="734422"/>
                </a:cubicBezTo>
                <a:cubicBezTo>
                  <a:pt x="1027715" y="746847"/>
                  <a:pt x="1074138" y="740863"/>
                  <a:pt x="975360" y="751839"/>
                </a:cubicBezTo>
                <a:cubicBezTo>
                  <a:pt x="966651" y="754742"/>
                  <a:pt x="958343" y="759408"/>
                  <a:pt x="949234" y="760547"/>
                </a:cubicBezTo>
                <a:cubicBezTo>
                  <a:pt x="811405" y="777776"/>
                  <a:pt x="433197" y="777477"/>
                  <a:pt x="409303" y="777965"/>
                </a:cubicBezTo>
                <a:cubicBezTo>
                  <a:pt x="400594" y="780868"/>
                  <a:pt x="390815" y="781581"/>
                  <a:pt x="383177" y="786673"/>
                </a:cubicBezTo>
                <a:cubicBezTo>
                  <a:pt x="354553" y="805755"/>
                  <a:pt x="359716" y="814827"/>
                  <a:pt x="339634" y="838925"/>
                </a:cubicBezTo>
                <a:cubicBezTo>
                  <a:pt x="331750" y="848386"/>
                  <a:pt x="322217" y="856342"/>
                  <a:pt x="313508" y="865050"/>
                </a:cubicBezTo>
                <a:cubicBezTo>
                  <a:pt x="291636" y="952540"/>
                  <a:pt x="303663" y="912002"/>
                  <a:pt x="278674" y="986970"/>
                </a:cubicBezTo>
                <a:cubicBezTo>
                  <a:pt x="278672" y="986975"/>
                  <a:pt x="261260" y="1039218"/>
                  <a:pt x="261257" y="1039222"/>
                </a:cubicBezTo>
                <a:cubicBezTo>
                  <a:pt x="249646" y="1056639"/>
                  <a:pt x="233043" y="1071615"/>
                  <a:pt x="226423" y="1091473"/>
                </a:cubicBezTo>
                <a:cubicBezTo>
                  <a:pt x="217348" y="1118697"/>
                  <a:pt x="208546" y="1152740"/>
                  <a:pt x="182880" y="1169850"/>
                </a:cubicBezTo>
                <a:lnTo>
                  <a:pt x="156754" y="1187267"/>
                </a:lnTo>
                <a:cubicBezTo>
                  <a:pt x="145143" y="1204684"/>
                  <a:pt x="136722" y="1224717"/>
                  <a:pt x="121920" y="1239519"/>
                </a:cubicBezTo>
                <a:cubicBezTo>
                  <a:pt x="45591" y="1315848"/>
                  <a:pt x="139000" y="1219024"/>
                  <a:pt x="78377" y="1291770"/>
                </a:cubicBezTo>
                <a:cubicBezTo>
                  <a:pt x="22504" y="1358817"/>
                  <a:pt x="78073" y="1279162"/>
                  <a:pt x="34834" y="1344022"/>
                </a:cubicBezTo>
                <a:cubicBezTo>
                  <a:pt x="31931" y="1352730"/>
                  <a:pt x="27424" y="1361060"/>
                  <a:pt x="26126" y="1370147"/>
                </a:cubicBezTo>
                <a:cubicBezTo>
                  <a:pt x="21592" y="1401888"/>
                  <a:pt x="24135" y="1434590"/>
                  <a:pt x="17417" y="1465942"/>
                </a:cubicBezTo>
                <a:cubicBezTo>
                  <a:pt x="15224" y="1476176"/>
                  <a:pt x="5806" y="1483359"/>
                  <a:pt x="0" y="1492067"/>
                </a:cubicBezTo>
                <a:cubicBezTo>
                  <a:pt x="2903" y="1529804"/>
                  <a:pt x="7195" y="1567460"/>
                  <a:pt x="8708" y="1605279"/>
                </a:cubicBezTo>
                <a:cubicBezTo>
                  <a:pt x="13002" y="1712638"/>
                  <a:pt x="9381" y="1820352"/>
                  <a:pt x="17417" y="1927496"/>
                </a:cubicBezTo>
                <a:cubicBezTo>
                  <a:pt x="18200" y="1937933"/>
                  <a:pt x="30153" y="1944261"/>
                  <a:pt x="34834" y="1953622"/>
                </a:cubicBezTo>
                <a:cubicBezTo>
                  <a:pt x="38939" y="1961832"/>
                  <a:pt x="41317" y="1970842"/>
                  <a:pt x="43543" y="1979747"/>
                </a:cubicBezTo>
                <a:cubicBezTo>
                  <a:pt x="61511" y="2051619"/>
                  <a:pt x="43071" y="1995513"/>
                  <a:pt x="60960" y="2058125"/>
                </a:cubicBezTo>
                <a:cubicBezTo>
                  <a:pt x="63482" y="2066951"/>
                  <a:pt x="64945" y="2076379"/>
                  <a:pt x="69668" y="2084250"/>
                </a:cubicBezTo>
                <a:cubicBezTo>
                  <a:pt x="73892" y="2091291"/>
                  <a:pt x="81280" y="2095861"/>
                  <a:pt x="87086" y="2101667"/>
                </a:cubicBezTo>
                <a:cubicBezTo>
                  <a:pt x="103536" y="2151020"/>
                  <a:pt x="86665" y="2106703"/>
                  <a:pt x="121920" y="2171336"/>
                </a:cubicBezTo>
                <a:cubicBezTo>
                  <a:pt x="143735" y="2211330"/>
                  <a:pt x="178870" y="2296781"/>
                  <a:pt x="209006" y="2319382"/>
                </a:cubicBezTo>
                <a:lnTo>
                  <a:pt x="243840" y="2345507"/>
                </a:lnTo>
                <a:cubicBezTo>
                  <a:pt x="301183" y="2431523"/>
                  <a:pt x="266303" y="2413956"/>
                  <a:pt x="322217" y="2432593"/>
                </a:cubicBezTo>
                <a:cubicBezTo>
                  <a:pt x="353865" y="2464241"/>
                  <a:pt x="344078" y="2456917"/>
                  <a:pt x="383177" y="2484845"/>
                </a:cubicBezTo>
                <a:cubicBezTo>
                  <a:pt x="391694" y="2490929"/>
                  <a:pt x="399941" y="2497581"/>
                  <a:pt x="409303" y="2502262"/>
                </a:cubicBezTo>
                <a:cubicBezTo>
                  <a:pt x="417513" y="2506367"/>
                  <a:pt x="426833" y="2507747"/>
                  <a:pt x="435428" y="2510970"/>
                </a:cubicBezTo>
                <a:cubicBezTo>
                  <a:pt x="472158" y="2524744"/>
                  <a:pt x="495998" y="2534943"/>
                  <a:pt x="531223" y="2554513"/>
                </a:cubicBezTo>
                <a:cubicBezTo>
                  <a:pt x="540372" y="2559596"/>
                  <a:pt x="548261" y="2566737"/>
                  <a:pt x="557348" y="2571930"/>
                </a:cubicBezTo>
                <a:cubicBezTo>
                  <a:pt x="576303" y="2582762"/>
                  <a:pt x="616088" y="2600873"/>
                  <a:pt x="635726" y="2606765"/>
                </a:cubicBezTo>
                <a:cubicBezTo>
                  <a:pt x="649903" y="2611018"/>
                  <a:pt x="665121" y="2611120"/>
                  <a:pt x="679268" y="2615473"/>
                </a:cubicBezTo>
                <a:cubicBezTo>
                  <a:pt x="702973" y="2622767"/>
                  <a:pt x="725580" y="2633257"/>
                  <a:pt x="748937" y="2641599"/>
                </a:cubicBezTo>
                <a:cubicBezTo>
                  <a:pt x="766227" y="2647774"/>
                  <a:pt x="784142" y="2652198"/>
                  <a:pt x="801188" y="2659016"/>
                </a:cubicBezTo>
                <a:cubicBezTo>
                  <a:pt x="813242" y="2663837"/>
                  <a:pt x="823615" y="2672615"/>
                  <a:pt x="836023" y="2676433"/>
                </a:cubicBezTo>
                <a:cubicBezTo>
                  <a:pt x="861603" y="2684304"/>
                  <a:pt x="888667" y="2686498"/>
                  <a:pt x="914400" y="2693850"/>
                </a:cubicBezTo>
                <a:cubicBezTo>
                  <a:pt x="970290" y="2709818"/>
                  <a:pt x="940868" y="2709176"/>
                  <a:pt x="984068" y="2719976"/>
                </a:cubicBezTo>
                <a:cubicBezTo>
                  <a:pt x="1056961" y="2738199"/>
                  <a:pt x="1055526" y="2736404"/>
                  <a:pt x="1123406" y="2746102"/>
                </a:cubicBezTo>
                <a:cubicBezTo>
                  <a:pt x="1149532" y="2757713"/>
                  <a:pt x="1176212" y="2768150"/>
                  <a:pt x="1201783" y="2780936"/>
                </a:cubicBezTo>
                <a:cubicBezTo>
                  <a:pt x="1211144" y="2785617"/>
                  <a:pt x="1218072" y="2794776"/>
                  <a:pt x="1227908" y="2798353"/>
                </a:cubicBezTo>
                <a:cubicBezTo>
                  <a:pt x="1250405" y="2806534"/>
                  <a:pt x="1275163" y="2807365"/>
                  <a:pt x="1297577" y="2815770"/>
                </a:cubicBezTo>
                <a:cubicBezTo>
                  <a:pt x="1320800" y="2824479"/>
                  <a:pt x="1344523" y="2831955"/>
                  <a:pt x="1367246" y="2841896"/>
                </a:cubicBezTo>
                <a:cubicBezTo>
                  <a:pt x="1391033" y="2852303"/>
                  <a:pt x="1411725" y="2870433"/>
                  <a:pt x="1436914" y="2876730"/>
                </a:cubicBezTo>
                <a:lnTo>
                  <a:pt x="1541417" y="2902856"/>
                </a:lnTo>
                <a:cubicBezTo>
                  <a:pt x="1642404" y="2929201"/>
                  <a:pt x="1610881" y="2925903"/>
                  <a:pt x="1689463" y="2937690"/>
                </a:cubicBezTo>
                <a:lnTo>
                  <a:pt x="1811383" y="2955107"/>
                </a:lnTo>
                <a:lnTo>
                  <a:pt x="2699657" y="2937690"/>
                </a:lnTo>
                <a:cubicBezTo>
                  <a:pt x="2720776" y="2936915"/>
                  <a:pt x="2739987" y="2924857"/>
                  <a:pt x="2760617" y="2920273"/>
                </a:cubicBezTo>
                <a:cubicBezTo>
                  <a:pt x="2792299" y="2913233"/>
                  <a:pt x="2824586" y="2909221"/>
                  <a:pt x="2856411" y="2902856"/>
                </a:cubicBezTo>
                <a:cubicBezTo>
                  <a:pt x="2868148" y="2900509"/>
                  <a:pt x="2879543" y="2896655"/>
                  <a:pt x="2891246" y="2894147"/>
                </a:cubicBezTo>
                <a:cubicBezTo>
                  <a:pt x="2920192" y="2887944"/>
                  <a:pt x="2949515" y="2883510"/>
                  <a:pt x="2978331" y="2876730"/>
                </a:cubicBezTo>
                <a:cubicBezTo>
                  <a:pt x="2998902" y="2871890"/>
                  <a:pt x="3018508" y="2863142"/>
                  <a:pt x="3039291" y="2859313"/>
                </a:cubicBezTo>
                <a:cubicBezTo>
                  <a:pt x="3128934" y="2842800"/>
                  <a:pt x="3220827" y="2837876"/>
                  <a:pt x="3309257" y="2815770"/>
                </a:cubicBezTo>
                <a:cubicBezTo>
                  <a:pt x="3320868" y="2812867"/>
                  <a:pt x="3332407" y="2809658"/>
                  <a:pt x="3344091" y="2807062"/>
                </a:cubicBezTo>
                <a:cubicBezTo>
                  <a:pt x="3360151" y="2803493"/>
                  <a:pt x="3404986" y="2795888"/>
                  <a:pt x="3422468" y="2789645"/>
                </a:cubicBezTo>
                <a:cubicBezTo>
                  <a:pt x="3451911" y="2779129"/>
                  <a:pt x="3481590" y="2768792"/>
                  <a:pt x="3509554" y="2754810"/>
                </a:cubicBezTo>
                <a:cubicBezTo>
                  <a:pt x="3528277" y="2745449"/>
                  <a:pt x="3543631" y="2730362"/>
                  <a:pt x="3561806" y="2719976"/>
                </a:cubicBezTo>
                <a:cubicBezTo>
                  <a:pt x="3582126" y="2708365"/>
                  <a:pt x="3602698" y="2697183"/>
                  <a:pt x="3622766" y="2685142"/>
                </a:cubicBezTo>
                <a:cubicBezTo>
                  <a:pt x="3631741" y="2679757"/>
                  <a:pt x="3639916" y="2673110"/>
                  <a:pt x="3648891" y="2667725"/>
                </a:cubicBezTo>
                <a:cubicBezTo>
                  <a:pt x="3799834" y="2577158"/>
                  <a:pt x="3637083" y="2673627"/>
                  <a:pt x="3753394" y="2615473"/>
                </a:cubicBezTo>
                <a:cubicBezTo>
                  <a:pt x="3762756" y="2610792"/>
                  <a:pt x="3770159" y="2602737"/>
                  <a:pt x="3779520" y="2598056"/>
                </a:cubicBezTo>
                <a:cubicBezTo>
                  <a:pt x="3948195" y="2513718"/>
                  <a:pt x="3857448" y="2557565"/>
                  <a:pt x="3997234" y="2510970"/>
                </a:cubicBezTo>
                <a:cubicBezTo>
                  <a:pt x="4020763" y="2503127"/>
                  <a:pt x="4043055" y="2491659"/>
                  <a:pt x="4066903" y="2484845"/>
                </a:cubicBezTo>
                <a:cubicBezTo>
                  <a:pt x="4083881" y="2479994"/>
                  <a:pt x="4101674" y="2478633"/>
                  <a:pt x="4119154" y="2476136"/>
                </a:cubicBezTo>
                <a:cubicBezTo>
                  <a:pt x="4271788" y="2454330"/>
                  <a:pt x="4116363" y="2479503"/>
                  <a:pt x="4241074" y="2458719"/>
                </a:cubicBezTo>
                <a:cubicBezTo>
                  <a:pt x="4299982" y="2429265"/>
                  <a:pt x="4254021" y="2447656"/>
                  <a:pt x="4336868" y="2432593"/>
                </a:cubicBezTo>
                <a:cubicBezTo>
                  <a:pt x="4348644" y="2430452"/>
                  <a:pt x="4359800" y="2425138"/>
                  <a:pt x="4371703" y="2423885"/>
                </a:cubicBezTo>
                <a:cubicBezTo>
                  <a:pt x="4415103" y="2419317"/>
                  <a:pt x="4458788" y="2418079"/>
                  <a:pt x="4502331" y="2415176"/>
                </a:cubicBezTo>
                <a:cubicBezTo>
                  <a:pt x="4522651" y="2412273"/>
                  <a:pt x="4543163" y="2410492"/>
                  <a:pt x="4563291" y="2406467"/>
                </a:cubicBezTo>
                <a:cubicBezTo>
                  <a:pt x="4572292" y="2404667"/>
                  <a:pt x="4580591" y="2400281"/>
                  <a:pt x="4589417" y="2397759"/>
                </a:cubicBezTo>
                <a:cubicBezTo>
                  <a:pt x="4659851" y="2377635"/>
                  <a:pt x="4612963" y="2400532"/>
                  <a:pt x="4728754" y="2354216"/>
                </a:cubicBezTo>
                <a:cubicBezTo>
                  <a:pt x="4737223" y="2350828"/>
                  <a:pt x="4783068" y="2331502"/>
                  <a:pt x="4798423" y="2328090"/>
                </a:cubicBezTo>
                <a:cubicBezTo>
                  <a:pt x="4815660" y="2324260"/>
                  <a:pt x="4833257" y="2322285"/>
                  <a:pt x="4850674" y="2319382"/>
                </a:cubicBezTo>
                <a:cubicBezTo>
                  <a:pt x="4859383" y="2316479"/>
                  <a:pt x="4868232" y="2313968"/>
                  <a:pt x="4876800" y="2310673"/>
                </a:cubicBezTo>
                <a:cubicBezTo>
                  <a:pt x="4905981" y="2299450"/>
                  <a:pt x="4934443" y="2286355"/>
                  <a:pt x="4963886" y="2275839"/>
                </a:cubicBezTo>
                <a:cubicBezTo>
                  <a:pt x="4975157" y="2271813"/>
                  <a:pt x="4987719" y="2271845"/>
                  <a:pt x="4998720" y="2267130"/>
                </a:cubicBezTo>
                <a:cubicBezTo>
                  <a:pt x="5028551" y="2254345"/>
                  <a:pt x="5055016" y="2233850"/>
                  <a:pt x="5085806" y="2223587"/>
                </a:cubicBezTo>
                <a:cubicBezTo>
                  <a:pt x="5120640" y="2211976"/>
                  <a:pt x="5156216" y="2202390"/>
                  <a:pt x="5190308" y="2188753"/>
                </a:cubicBezTo>
                <a:cubicBezTo>
                  <a:pt x="5200026" y="2184866"/>
                  <a:pt x="5207219" y="2176298"/>
                  <a:pt x="5216434" y="2171336"/>
                </a:cubicBezTo>
                <a:cubicBezTo>
                  <a:pt x="5245010" y="2155949"/>
                  <a:pt x="5276516" y="2145796"/>
                  <a:pt x="5303520" y="2127793"/>
                </a:cubicBezTo>
                <a:cubicBezTo>
                  <a:pt x="5415469" y="2053160"/>
                  <a:pt x="5300937" y="2128318"/>
                  <a:pt x="5399314" y="2066833"/>
                </a:cubicBezTo>
                <a:cubicBezTo>
                  <a:pt x="5421155" y="2053183"/>
                  <a:pt x="5434791" y="2040493"/>
                  <a:pt x="5460274" y="2031999"/>
                </a:cubicBezTo>
                <a:cubicBezTo>
                  <a:pt x="5474316" y="2027318"/>
                  <a:pt x="5489303" y="2026193"/>
                  <a:pt x="5503817" y="2023290"/>
                </a:cubicBezTo>
                <a:cubicBezTo>
                  <a:pt x="5512526" y="2017484"/>
                  <a:pt x="5520794" y="2010956"/>
                  <a:pt x="5529943" y="2005873"/>
                </a:cubicBezTo>
                <a:cubicBezTo>
                  <a:pt x="5546965" y="1996416"/>
                  <a:pt x="5565992" y="1990549"/>
                  <a:pt x="5582194" y="1979747"/>
                </a:cubicBezTo>
                <a:cubicBezTo>
                  <a:pt x="5604489" y="1964884"/>
                  <a:pt x="5617541" y="1938107"/>
                  <a:pt x="5634446" y="1918787"/>
                </a:cubicBezTo>
                <a:cubicBezTo>
                  <a:pt x="5645259" y="1906429"/>
                  <a:pt x="5657074" y="1894938"/>
                  <a:pt x="5669280" y="1883953"/>
                </a:cubicBezTo>
                <a:cubicBezTo>
                  <a:pt x="5700313" y="1856023"/>
                  <a:pt x="5738986" y="1830409"/>
                  <a:pt x="5765074" y="1796867"/>
                </a:cubicBezTo>
                <a:cubicBezTo>
                  <a:pt x="5773044" y="1786620"/>
                  <a:pt x="5775687" y="1773089"/>
                  <a:pt x="5782491" y="1762033"/>
                </a:cubicBezTo>
                <a:cubicBezTo>
                  <a:pt x="5798947" y="1735292"/>
                  <a:pt x="5818287" y="1710397"/>
                  <a:pt x="5834743" y="1683656"/>
                </a:cubicBezTo>
                <a:cubicBezTo>
                  <a:pt x="5841547" y="1672600"/>
                  <a:pt x="5845190" y="1659774"/>
                  <a:pt x="5852160" y="1648822"/>
                </a:cubicBezTo>
                <a:cubicBezTo>
                  <a:pt x="5865567" y="1627755"/>
                  <a:pt x="5883042" y="1609386"/>
                  <a:pt x="5895703" y="1587862"/>
                </a:cubicBezTo>
                <a:cubicBezTo>
                  <a:pt x="5905377" y="1571417"/>
                  <a:pt x="5986275" y="1403235"/>
                  <a:pt x="5991497" y="1396273"/>
                </a:cubicBezTo>
                <a:lnTo>
                  <a:pt x="6017623" y="1361439"/>
                </a:lnTo>
                <a:cubicBezTo>
                  <a:pt x="6026331" y="1338216"/>
                  <a:pt x="6034209" y="1314664"/>
                  <a:pt x="6043748" y="1291770"/>
                </a:cubicBezTo>
                <a:cubicBezTo>
                  <a:pt x="6048741" y="1279787"/>
                  <a:pt x="6056344" y="1268989"/>
                  <a:pt x="6061166" y="1256936"/>
                </a:cubicBezTo>
                <a:cubicBezTo>
                  <a:pt x="6067985" y="1239890"/>
                  <a:pt x="6072408" y="1221975"/>
                  <a:pt x="6078583" y="1204685"/>
                </a:cubicBezTo>
                <a:cubicBezTo>
                  <a:pt x="6086925" y="1181328"/>
                  <a:pt x="6097414" y="1158721"/>
                  <a:pt x="6104708" y="1135016"/>
                </a:cubicBezTo>
                <a:cubicBezTo>
                  <a:pt x="6109061" y="1120869"/>
                  <a:pt x="6110514" y="1105987"/>
                  <a:pt x="6113417" y="1091473"/>
                </a:cubicBezTo>
                <a:cubicBezTo>
                  <a:pt x="6122200" y="880689"/>
                  <a:pt x="6130178" y="806729"/>
                  <a:pt x="6113417" y="577667"/>
                </a:cubicBezTo>
                <a:cubicBezTo>
                  <a:pt x="6112077" y="559357"/>
                  <a:pt x="6102446" y="542606"/>
                  <a:pt x="6096000" y="525416"/>
                </a:cubicBezTo>
                <a:cubicBezTo>
                  <a:pt x="6085022" y="496142"/>
                  <a:pt x="6075149" y="466294"/>
                  <a:pt x="6061166" y="438330"/>
                </a:cubicBezTo>
                <a:cubicBezTo>
                  <a:pt x="6055360" y="426719"/>
                  <a:pt x="6048570" y="415549"/>
                  <a:pt x="6043748" y="403496"/>
                </a:cubicBezTo>
                <a:cubicBezTo>
                  <a:pt x="6036929" y="386450"/>
                  <a:pt x="6032137" y="368662"/>
                  <a:pt x="6026331" y="351245"/>
                </a:cubicBezTo>
                <a:cubicBezTo>
                  <a:pt x="6023428" y="342536"/>
                  <a:pt x="6022715" y="332757"/>
                  <a:pt x="6017623" y="325119"/>
                </a:cubicBezTo>
                <a:lnTo>
                  <a:pt x="6000206" y="298993"/>
                </a:lnTo>
                <a:cubicBezTo>
                  <a:pt x="5995853" y="272877"/>
                  <a:pt x="5989413" y="217489"/>
                  <a:pt x="5974080" y="194490"/>
                </a:cubicBezTo>
                <a:lnTo>
                  <a:pt x="5956663" y="168365"/>
                </a:lnTo>
                <a:cubicBezTo>
                  <a:pt x="5955503" y="163724"/>
                  <a:pt x="5944242" y="114899"/>
                  <a:pt x="5939246" y="107405"/>
                </a:cubicBezTo>
                <a:cubicBezTo>
                  <a:pt x="5937636" y="104990"/>
                  <a:pt x="5910217" y="92890"/>
                  <a:pt x="5904411" y="8998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Nutrition, Exercise and Sports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60214" y="460375"/>
            <a:ext cx="6577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  <a:ea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Generation of MS/MS experiments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70035"/>
              </p:ext>
            </p:extLst>
          </p:nvPr>
        </p:nvGraphicFramePr>
        <p:xfrm>
          <a:off x="539552" y="2204864"/>
          <a:ext cx="6840760" cy="219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440"/>
                <a:gridCol w="2880320"/>
              </a:tblGrid>
              <a:tr h="6298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arenR"/>
                      </a:pPr>
                      <a:r>
                        <a:rPr lang="da-DK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Guestimate of [M+H]</a:t>
                      </a:r>
                      <a:r>
                        <a:rPr lang="en-US" baseline="30000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rgbClr val="000000"/>
                          </a:solidFill>
                        </a:rPr>
                        <a:t>CAMERA</a:t>
                      </a:r>
                      <a:r>
                        <a:rPr lang="da-DK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a-DK" baseline="0" dirty="0" err="1" smtClean="0">
                          <a:solidFill>
                            <a:srgbClr val="000000"/>
                          </a:solidFill>
                        </a:rPr>
                        <a:t>ann</a:t>
                      </a:r>
                      <a:r>
                        <a:rPr lang="da-DK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522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solidFill>
                            <a:srgbClr val="000000"/>
                          </a:solidFill>
                        </a:rPr>
                        <a:t>2)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Decent intensity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Enough for MS/MS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522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solidFill>
                            <a:srgbClr val="000000"/>
                          </a:solidFill>
                        </a:rPr>
                        <a:t>3) Not </a:t>
                      </a:r>
                      <a:r>
                        <a:rPr lang="da-DK" dirty="0" err="1" smtClean="0">
                          <a:solidFill>
                            <a:srgbClr val="000000"/>
                          </a:solidFill>
                        </a:rPr>
                        <a:t>noise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rgbClr val="000000"/>
                          </a:solidFill>
                        </a:rPr>
                        <a:t>In </a:t>
                      </a:r>
                      <a:r>
                        <a:rPr lang="da-DK" dirty="0" err="1" smtClean="0">
                          <a:solidFill>
                            <a:srgbClr val="000000"/>
                          </a:solidFill>
                        </a:rPr>
                        <a:t>blanks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522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4) Which are interesting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Statistics etc.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7544" y="2780928"/>
            <a:ext cx="6480720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7544" y="3356992"/>
            <a:ext cx="6480720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536" y="3825044"/>
            <a:ext cx="6480720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4" name="Picture 36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35" y="1589878"/>
            <a:ext cx="5191414" cy="4431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Feature </a:t>
            </a:r>
            <a:r>
              <a:rPr lang="da-DK" dirty="0" err="1" smtClean="0"/>
              <a:t>selection</a:t>
            </a:r>
            <a:r>
              <a:rPr lang="da-DK" dirty="0" smtClean="0"/>
              <a:t> (positive mode)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59088" y="-3174"/>
            <a:ext cx="5088402" cy="233484"/>
          </a:xfrm>
        </p:spPr>
        <p:txBody>
          <a:bodyPr/>
          <a:lstStyle/>
          <a:p>
            <a:r>
              <a:rPr lang="en-US" smtClean="0"/>
              <a:t>Department of Nutrition, Exercise and Sports</a:t>
            </a:r>
            <a:endParaRPr lang="da-DK" dirty="0"/>
          </a:p>
        </p:txBody>
      </p:sp>
      <p:sp>
        <p:nvSpPr>
          <p:cNvPr id="3632" name="TextBox 3631"/>
          <p:cNvSpPr txBox="1"/>
          <p:nvPr/>
        </p:nvSpPr>
        <p:spPr>
          <a:xfrm>
            <a:off x="2421905" y="3385445"/>
            <a:ext cx="98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2187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4489251" y="1386414"/>
            <a:ext cx="339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Non-</a:t>
            </a:r>
            <a:r>
              <a:rPr lang="da-DK" dirty="0" err="1" smtClean="0">
                <a:solidFill>
                  <a:srgbClr val="000000"/>
                </a:solidFill>
              </a:rPr>
              <a:t>contaminants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2" name="TextBox 601"/>
          <p:cNvSpPr txBox="1"/>
          <p:nvPr/>
        </p:nvSpPr>
        <p:spPr>
          <a:xfrm>
            <a:off x="6300192" y="2395250"/>
            <a:ext cx="179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>
                <a:solidFill>
                  <a:srgbClr val="000000"/>
                </a:solidFill>
              </a:rPr>
              <a:t>Intensity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3" name="TextBox 602"/>
          <p:cNvSpPr txBox="1"/>
          <p:nvPr/>
        </p:nvSpPr>
        <p:spPr>
          <a:xfrm>
            <a:off x="6218575" y="4585574"/>
            <a:ext cx="306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[M+H]</a:t>
            </a:r>
            <a:r>
              <a:rPr lang="da-DK" baseline="30000" dirty="0" smtClean="0">
                <a:solidFill>
                  <a:srgbClr val="000000"/>
                </a:solidFill>
              </a:rPr>
              <a:t>+</a:t>
            </a:r>
            <a:br>
              <a:rPr lang="da-DK" baseline="30000" dirty="0" smtClean="0">
                <a:solidFill>
                  <a:srgbClr val="000000"/>
                </a:solidFill>
              </a:rPr>
            </a:br>
            <a:r>
              <a:rPr lang="da-DK" dirty="0" smtClean="0">
                <a:solidFill>
                  <a:srgbClr val="000000"/>
                </a:solidFill>
              </a:rPr>
              <a:t>or </a:t>
            </a:r>
            <a:r>
              <a:rPr lang="da-DK" dirty="0" err="1" smtClean="0">
                <a:solidFill>
                  <a:srgbClr val="000000"/>
                </a:solidFill>
              </a:rPr>
              <a:t>only</a:t>
            </a:r>
            <a:r>
              <a:rPr lang="da-DK" dirty="0" smtClean="0">
                <a:solidFill>
                  <a:srgbClr val="000000"/>
                </a:solidFill>
              </a:rPr>
              <a:t> feature in feature </a:t>
            </a:r>
            <a:r>
              <a:rPr lang="da-DK" dirty="0" err="1" smtClean="0">
                <a:solidFill>
                  <a:srgbClr val="000000"/>
                </a:solidFill>
              </a:rPr>
              <a:t>group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5" name="TextBox 604"/>
          <p:cNvSpPr txBox="1"/>
          <p:nvPr/>
        </p:nvSpPr>
        <p:spPr>
          <a:xfrm>
            <a:off x="4582169" y="2770782"/>
            <a:ext cx="799626" cy="4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209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6" name="TextBox 605"/>
          <p:cNvSpPr txBox="1"/>
          <p:nvPr/>
        </p:nvSpPr>
        <p:spPr>
          <a:xfrm>
            <a:off x="5526877" y="2818807"/>
            <a:ext cx="799626" cy="4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138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8" name="TextBox 607"/>
          <p:cNvSpPr txBox="1"/>
          <p:nvPr/>
        </p:nvSpPr>
        <p:spPr>
          <a:xfrm>
            <a:off x="5650749" y="4006945"/>
            <a:ext cx="799626" cy="4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192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9" name="TextBox 608"/>
          <p:cNvSpPr txBox="1"/>
          <p:nvPr/>
        </p:nvSpPr>
        <p:spPr>
          <a:xfrm>
            <a:off x="5650749" y="3407729"/>
            <a:ext cx="799626" cy="4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44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0" name="TextBox 609"/>
          <p:cNvSpPr txBox="1"/>
          <p:nvPr/>
        </p:nvSpPr>
        <p:spPr>
          <a:xfrm>
            <a:off x="5086797" y="3396033"/>
            <a:ext cx="799626" cy="4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43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1" name="TextBox 610"/>
          <p:cNvSpPr txBox="1"/>
          <p:nvPr/>
        </p:nvSpPr>
        <p:spPr>
          <a:xfrm>
            <a:off x="4127208" y="4559338"/>
            <a:ext cx="799626" cy="4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0000"/>
                </a:solidFill>
              </a:rPr>
              <a:t>620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4" name="TextBox 613"/>
          <p:cNvSpPr txBox="1"/>
          <p:nvPr/>
        </p:nvSpPr>
        <p:spPr>
          <a:xfrm>
            <a:off x="5311" y="6279703"/>
            <a:ext cx="621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 smtClean="0">
                <a:solidFill>
                  <a:srgbClr val="000000"/>
                </a:solidFill>
              </a:rPr>
              <a:t>Contaminant</a:t>
            </a:r>
            <a:r>
              <a:rPr lang="da-DK" b="1" dirty="0" smtClean="0">
                <a:solidFill>
                  <a:srgbClr val="000000"/>
                </a:solidFill>
              </a:rPr>
              <a:t> features:</a:t>
            </a:r>
            <a:r>
              <a:rPr lang="da-DK" dirty="0" smtClean="0">
                <a:solidFill>
                  <a:srgbClr val="000000"/>
                </a:solidFill>
              </a:rPr>
              <a:t> 1173 (28 %)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36" name="Rectangle 5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1173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37" name="Rectangle 59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1173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0"/>
    </p:bldLst>
  </p:timing>
</p:sld>
</file>

<file path=ppt/theme/theme1.xml><?xml version="1.0" encoding="utf-8"?>
<a:theme xmlns:a="http://schemas.openxmlformats.org/drawingml/2006/main" name="ku_dk">
  <a:themeElements>
    <a:clrScheme name="ku_dk 1">
      <a:dk1>
        <a:srgbClr val="6E6E6E"/>
      </a:dk1>
      <a:lt1>
        <a:srgbClr val="FFFFFF"/>
      </a:lt1>
      <a:dk2>
        <a:srgbClr val="933027"/>
      </a:dk2>
      <a:lt2>
        <a:srgbClr val="6E6E6E"/>
      </a:lt2>
      <a:accent1>
        <a:srgbClr val="933027"/>
      </a:accent1>
      <a:accent2>
        <a:srgbClr val="B2523C"/>
      </a:accent2>
      <a:accent3>
        <a:srgbClr val="FFFFFF"/>
      </a:accent3>
      <a:accent4>
        <a:srgbClr val="5D5D5D"/>
      </a:accent4>
      <a:accent5>
        <a:srgbClr val="C8ADAC"/>
      </a:accent5>
      <a:accent6>
        <a:srgbClr val="A14935"/>
      </a:accent6>
      <a:hlink>
        <a:srgbClr val="C98872"/>
      </a:hlink>
      <a:folHlink>
        <a:srgbClr val="E3C3B6"/>
      </a:folHlink>
    </a:clrScheme>
    <a:fontScheme name="ku_d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u_dk 1">
        <a:dk1>
          <a:srgbClr val="6E6E6E"/>
        </a:dk1>
        <a:lt1>
          <a:srgbClr val="FFFFFF"/>
        </a:lt1>
        <a:dk2>
          <a:srgbClr val="933027"/>
        </a:dk2>
        <a:lt2>
          <a:srgbClr val="6E6E6E"/>
        </a:lt2>
        <a:accent1>
          <a:srgbClr val="933027"/>
        </a:accent1>
        <a:accent2>
          <a:srgbClr val="B2523C"/>
        </a:accent2>
        <a:accent3>
          <a:srgbClr val="FFFFFF"/>
        </a:accent3>
        <a:accent4>
          <a:srgbClr val="5D5D5D"/>
        </a:accent4>
        <a:accent5>
          <a:srgbClr val="C8ADAC"/>
        </a:accent5>
        <a:accent6>
          <a:srgbClr val="A14935"/>
        </a:accent6>
        <a:hlink>
          <a:srgbClr val="C98872"/>
        </a:hlink>
        <a:folHlink>
          <a:srgbClr val="E3C3B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18499</TotalTime>
  <Words>600</Words>
  <Application>Microsoft Office PowerPoint</Application>
  <PresentationFormat>On-screen Show (4:3)</PresentationFormat>
  <Paragraphs>174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ＭＳ Ｐゴシック</vt:lpstr>
      <vt:lpstr>Arial</vt:lpstr>
      <vt:lpstr>Lucida Console</vt:lpstr>
      <vt:lpstr>Myriad Pro</vt:lpstr>
      <vt:lpstr>Times New Roman</vt:lpstr>
      <vt:lpstr>Verdana</vt:lpstr>
      <vt:lpstr>Wingdings</vt:lpstr>
      <vt:lpstr>ku_dk</vt:lpstr>
      <vt:lpstr>Approaches for the Rapid Processing &amp; Annotation of Mass Spectrometry Data</vt:lpstr>
      <vt:lpstr>Eliminating time-consuming tedious work</vt:lpstr>
      <vt:lpstr>PowerPoint Presentation</vt:lpstr>
      <vt:lpstr>CAMERA annotation</vt:lpstr>
      <vt:lpstr>CAMERA annotation</vt:lpstr>
      <vt:lpstr>Adducts and fragments (negative mode)</vt:lpstr>
      <vt:lpstr>PowerPoint Presentation</vt:lpstr>
      <vt:lpstr>PowerPoint Presentation</vt:lpstr>
      <vt:lpstr>Feature selection (positive mode)</vt:lpstr>
      <vt:lpstr>PowerPoint Presentation</vt:lpstr>
      <vt:lpstr>PowerPoint Presentation</vt:lpstr>
      <vt:lpstr>MetFusion</vt:lpstr>
      <vt:lpstr>Results of MetFusion identification</vt:lpstr>
      <vt:lpstr>PowerPoint Presentation</vt:lpstr>
      <vt:lpstr>PowerPoint Presentation</vt:lpstr>
      <vt:lpstr>PowerPoint Presentation</vt:lpstr>
      <vt:lpstr>Retention time prediction from logD</vt:lpstr>
      <vt:lpstr>Retention time prediction from logD</vt:lpstr>
      <vt:lpstr>Final Sorted candidate list</vt:lpstr>
      <vt:lpstr>Future improvements</vt:lpstr>
      <vt:lpstr>Acknowledgements</vt:lpstr>
      <vt:lpstr>Thank you for your attention</vt:lpstr>
    </vt:vector>
  </TitlesOfParts>
  <Company>Københavns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install</dc:creator>
  <cp:lastModifiedBy>jan</cp:lastModifiedBy>
  <cp:revision>244</cp:revision>
  <dcterms:created xsi:type="dcterms:W3CDTF">2005-11-10T15:02:29Z</dcterms:created>
  <dcterms:modified xsi:type="dcterms:W3CDTF">2015-08-20T13:58:41Z</dcterms:modified>
</cp:coreProperties>
</file>