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9" r:id="rId7"/>
    <p:sldId id="268" r:id="rId8"/>
    <p:sldId id="271" r:id="rId9"/>
    <p:sldId id="272" r:id="rId10"/>
    <p:sldId id="273" r:id="rId11"/>
    <p:sldId id="270" r:id="rId12"/>
    <p:sldId id="274" r:id="rId13"/>
    <p:sldId id="275" r:id="rId14"/>
    <p:sldId id="276" r:id="rId15"/>
    <p:sldId id="277" r:id="rId16"/>
    <p:sldId id="278" r:id="rId17"/>
    <p:sldId id="261" r:id="rId18"/>
    <p:sldId id="262" r:id="rId19"/>
    <p:sldId id="263" r:id="rId20"/>
    <p:sldId id="264" r:id="rId21"/>
    <p:sldId id="265" r:id="rId22"/>
    <p:sldId id="266" r:id="rId23"/>
    <p:sldId id="279"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B715D3EA-DF64-4E46-8B26-B8D750B1477A}" type="datetimeFigureOut">
              <a:rPr lang="pt-BR" smtClean="0"/>
              <a:t>19/03/2020</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3A6BC0AE-9BB9-4A8D-A99E-B6C38FDFED14}" type="slidenum">
              <a:rPr lang="pt-BR" smtClean="0"/>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715D3EA-DF64-4E46-8B26-B8D750B1477A}" type="datetimeFigureOut">
              <a:rPr lang="pt-BR" smtClean="0"/>
              <a:t>19/03/2020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6BC0AE-9BB9-4A8D-A99E-B6C38FDFED14}"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715D3EA-DF64-4E46-8B26-B8D750B1477A}" type="datetimeFigureOut">
              <a:rPr lang="pt-BR" smtClean="0"/>
              <a:t>19/03/2020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6BC0AE-9BB9-4A8D-A99E-B6C38FDFED14}"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715D3EA-DF64-4E46-8B26-B8D750B1477A}" type="datetimeFigureOut">
              <a:rPr lang="pt-BR" smtClean="0"/>
              <a:t>19/03/2020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6BC0AE-9BB9-4A8D-A99E-B6C38FDFED14}" type="slidenum">
              <a:rPr lang="pt-BR" smtClean="0"/>
              <a:t>‹#›</a:t>
            </a:fld>
            <a:endParaRPr lang="pt-BR"/>
          </a:p>
        </p:txBody>
      </p:sp>
      <p:sp>
        <p:nvSpPr>
          <p:cNvPr id="7" name="Título 6"/>
          <p:cNvSpPr>
            <a:spLocks noGrp="1"/>
          </p:cNvSpPr>
          <p:nvPr>
            <p:ph type="title"/>
          </p:nvPr>
        </p:nvSpPr>
        <p:spPr/>
        <p:txBody>
          <a:bodyPr rtlCol="0"/>
          <a:lstStyle/>
          <a:p>
            <a:r>
              <a:rPr kumimoji="0" lang="pt-BR"/>
              <a:t>Clique para editar 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715D3EA-DF64-4E46-8B26-B8D750B1477A}" type="datetimeFigureOut">
              <a:rPr lang="pt-BR" smtClean="0"/>
              <a:t>19/03/2020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6BC0AE-9BB9-4A8D-A99E-B6C38FDFED14}" type="slidenum">
              <a:rPr lang="pt-BR" smtClean="0"/>
              <a:t>‹#›</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715D3EA-DF64-4E46-8B26-B8D750B1477A}" type="datetimeFigureOut">
              <a:rPr lang="pt-BR" smtClean="0"/>
              <a:t>19/03/2020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A6BC0AE-9BB9-4A8D-A99E-B6C38FDFED14}" type="slidenum">
              <a:rPr lang="pt-BR" smtClean="0"/>
              <a:t>‹#›</a:t>
            </a:fld>
            <a:endParaRPr lang="pt-BR"/>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715D3EA-DF64-4E46-8B26-B8D750B1477A}" type="datetimeFigureOut">
              <a:rPr lang="pt-BR" smtClean="0"/>
              <a:t>19/03/2020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A6BC0AE-9BB9-4A8D-A99E-B6C38FDFED14}" type="slidenum">
              <a:rPr lang="pt-BR" smtClean="0"/>
              <a:t>‹#›</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715D3EA-DF64-4E46-8B26-B8D750B1477A}" type="datetimeFigureOut">
              <a:rPr lang="pt-BR" smtClean="0"/>
              <a:t>19/03/2020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A6BC0AE-9BB9-4A8D-A99E-B6C38FDFED14}" type="slidenum">
              <a:rPr lang="pt-BR" smtClean="0"/>
              <a:t>‹#›</a:t>
            </a:fld>
            <a:endParaRPr lang="pt-BR"/>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715D3EA-DF64-4E46-8B26-B8D750B1477A}" type="datetimeFigureOut">
              <a:rPr lang="pt-BR" smtClean="0"/>
              <a:t>19/03/2020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A6BC0AE-9BB9-4A8D-A99E-B6C38FDFED14}"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B715D3EA-DF64-4E46-8B26-B8D750B1477A}" type="datetimeFigureOut">
              <a:rPr lang="pt-BR" smtClean="0"/>
              <a:t>19/03/2020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A6BC0AE-9BB9-4A8D-A99E-B6C38FDFED14}" type="slidenum">
              <a:rPr lang="pt-BR" smtClean="0"/>
              <a:t>‹#›</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715D3EA-DF64-4E46-8B26-B8D750B1477A}" type="datetimeFigureOut">
              <a:rPr lang="pt-BR" smtClean="0"/>
              <a:t>19/03/2020</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3A6BC0AE-9BB9-4A8D-A99E-B6C38FDFED14}" type="slidenum">
              <a:rPr lang="pt-BR" smtClean="0"/>
              <a:t>‹#›</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15D3EA-DF64-4E46-8B26-B8D750B1477A}" type="datetimeFigureOut">
              <a:rPr lang="pt-BR" smtClean="0"/>
              <a:t>19/03/2020</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6BC0AE-9BB9-4A8D-A99E-B6C38FDFED14}" type="slidenum">
              <a:rPr lang="pt-BR" smtClean="0"/>
              <a:t>‹#›</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CA" dirty="0"/>
              <a:t>Credit Card Fraud Identification Using ML</a:t>
            </a:r>
          </a:p>
        </p:txBody>
      </p:sp>
      <p:sp>
        <p:nvSpPr>
          <p:cNvPr id="3" name="Subtítulo 2"/>
          <p:cNvSpPr>
            <a:spLocks noGrp="1"/>
          </p:cNvSpPr>
          <p:nvPr>
            <p:ph type="subTitle" idx="1"/>
          </p:nvPr>
        </p:nvSpPr>
        <p:spPr/>
        <p:txBody>
          <a:bodyPr>
            <a:normAutofit fontScale="92500" lnSpcReduction="10000"/>
          </a:bodyPr>
          <a:lstStyle/>
          <a:p>
            <a:r>
              <a:rPr lang="en-CA" dirty="0"/>
              <a:t>Final Project – Group 1: Stan Taov, </a:t>
            </a:r>
            <a:r>
              <a:rPr lang="en-CA" dirty="0" err="1"/>
              <a:t>Manoj</a:t>
            </a:r>
            <a:r>
              <a:rPr lang="en-CA" dirty="0"/>
              <a:t> </a:t>
            </a:r>
            <a:r>
              <a:rPr lang="en-CA" dirty="0" err="1"/>
              <a:t>Soman</a:t>
            </a:r>
            <a:r>
              <a:rPr lang="en-CA" dirty="0"/>
              <a:t> Nair, Luiz Augusto de Carvalho</a:t>
            </a:r>
          </a:p>
          <a:p>
            <a:r>
              <a:rPr lang="en-CA" dirty="0"/>
              <a:t>Instructor: </a:t>
            </a:r>
            <a:r>
              <a:rPr lang="en-CA" dirty="0" err="1"/>
              <a:t>Hashmat</a:t>
            </a:r>
            <a:r>
              <a:rPr lang="en-CA" dirty="0"/>
              <a:t> </a:t>
            </a:r>
            <a:r>
              <a:rPr lang="en-CA" dirty="0" err="1"/>
              <a:t>Rohian</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661248"/>
            <a:ext cx="1562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074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endParaRPr lang="en-CA" sz="1500" dirty="0"/>
          </a:p>
          <a:p>
            <a:endParaRPr lang="en-CA" sz="1500" dirty="0"/>
          </a:p>
          <a:p>
            <a:r>
              <a:rPr lang="en-CA" sz="1500" dirty="0"/>
              <a:t>The dataset is dominated by one income group category (E - 90.64%). </a:t>
            </a:r>
          </a:p>
          <a:p>
            <a:endParaRPr lang="en-CA" sz="1600" dirty="0"/>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6" name="Picture 5" descr="A screenshot of a cell phone&#10;&#10;Description automatically generated">
            <a:extLst>
              <a:ext uri="{FF2B5EF4-FFF2-40B4-BE49-F238E27FC236}">
                <a16:creationId xmlns:a16="http://schemas.microsoft.com/office/drawing/2014/main" id="{DFD9094F-42D2-1E48-8CCD-DDC48E61E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96" y="908720"/>
            <a:ext cx="6324212" cy="4793472"/>
          </a:xfrm>
          <a:prstGeom prst="rect">
            <a:avLst/>
          </a:prstGeom>
        </p:spPr>
      </p:pic>
    </p:spTree>
    <p:extLst>
      <p:ext uri="{BB962C8B-B14F-4D97-AF65-F5344CB8AC3E}">
        <p14:creationId xmlns:p14="http://schemas.microsoft.com/office/powerpoint/2010/main" val="36869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CA" dirty="0">
                <a:effectLst/>
              </a:rPr>
              <a:t>Data Exploration </a:t>
            </a:r>
            <a:endParaRPr lang="en-CA" dirty="0"/>
          </a:p>
        </p:txBody>
      </p:sp>
      <p:pic>
        <p:nvPicPr>
          <p:cNvPr id="5" name="Picture 4" descr="A screenshot of a cell phone&#10;&#10;Description automatically generated">
            <a:extLst>
              <a:ext uri="{FF2B5EF4-FFF2-40B4-BE49-F238E27FC236}">
                <a16:creationId xmlns:a16="http://schemas.microsoft.com/office/drawing/2014/main" id="{3FEAA1A4-E546-5A41-BE1E-C2475176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124744"/>
            <a:ext cx="7056784" cy="4329781"/>
          </a:xfrm>
          <a:prstGeom prst="rect">
            <a:avLst/>
          </a:prstGeom>
        </p:spPr>
      </p:pic>
      <p:sp>
        <p:nvSpPr>
          <p:cNvPr id="9" name="TextBox 8">
            <a:extLst>
              <a:ext uri="{FF2B5EF4-FFF2-40B4-BE49-F238E27FC236}">
                <a16:creationId xmlns:a16="http://schemas.microsoft.com/office/drawing/2014/main" id="{45DAE1BC-0FB5-6245-B339-7C826197131E}"/>
              </a:ext>
            </a:extLst>
          </p:cNvPr>
          <p:cNvSpPr txBox="1"/>
          <p:nvPr/>
        </p:nvSpPr>
        <p:spPr>
          <a:xfrm>
            <a:off x="1363149" y="5454525"/>
            <a:ext cx="6954148" cy="1015663"/>
          </a:xfrm>
          <a:prstGeom prst="rect">
            <a:avLst/>
          </a:prstGeom>
          <a:noFill/>
        </p:spPr>
        <p:txBody>
          <a:bodyPr wrap="none" rtlCol="0">
            <a:spAutoFit/>
          </a:bodyPr>
          <a:lstStyle/>
          <a:p>
            <a:r>
              <a:rPr lang="en-CA" sz="1400" dirty="0"/>
              <a:t>The mean value of all transactions is $181 and mode is $35 while the largest </a:t>
            </a:r>
          </a:p>
          <a:p>
            <a:r>
              <a:rPr lang="en-CA" sz="1400" dirty="0"/>
              <a:t>transaction recorded in this data set amounts to $1500. There are a few </a:t>
            </a:r>
          </a:p>
          <a:p>
            <a:r>
              <a:rPr lang="en-CA" sz="1400" dirty="0"/>
              <a:t>transactions with close to zero amounts. </a:t>
            </a:r>
          </a:p>
          <a:p>
            <a:endParaRPr lang="en-US" dirty="0"/>
          </a:p>
        </p:txBody>
      </p:sp>
    </p:spTree>
    <p:extLst>
      <p:ext uri="{BB962C8B-B14F-4D97-AF65-F5344CB8AC3E}">
        <p14:creationId xmlns:p14="http://schemas.microsoft.com/office/powerpoint/2010/main" val="328818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endParaRPr lang="en-CA" sz="1500" dirty="0"/>
          </a:p>
          <a:p>
            <a:endParaRPr lang="en-CA" sz="1500" dirty="0"/>
          </a:p>
          <a:p>
            <a:pPr marL="109728" indent="0">
              <a:buNone/>
            </a:pPr>
            <a:endParaRPr lang="en-CA" sz="1600" dirty="0"/>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5" name="Picture 4" descr="A screenshot of a cell phone&#10;&#10;Description automatically generated">
            <a:extLst>
              <a:ext uri="{FF2B5EF4-FFF2-40B4-BE49-F238E27FC236}">
                <a16:creationId xmlns:a16="http://schemas.microsoft.com/office/drawing/2014/main" id="{30FBF61A-9967-9041-9333-D4F0C2822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43" y="876383"/>
            <a:ext cx="6654528" cy="4534739"/>
          </a:xfrm>
          <a:prstGeom prst="rect">
            <a:avLst/>
          </a:prstGeom>
        </p:spPr>
      </p:pic>
      <p:sp>
        <p:nvSpPr>
          <p:cNvPr id="7" name="TextBox 6">
            <a:extLst>
              <a:ext uri="{FF2B5EF4-FFF2-40B4-BE49-F238E27FC236}">
                <a16:creationId xmlns:a16="http://schemas.microsoft.com/office/drawing/2014/main" id="{10FCB384-968F-2E49-A54F-2DFEBCE596AA}"/>
              </a:ext>
            </a:extLst>
          </p:cNvPr>
          <p:cNvSpPr txBox="1"/>
          <p:nvPr/>
        </p:nvSpPr>
        <p:spPr>
          <a:xfrm>
            <a:off x="802840" y="5323096"/>
            <a:ext cx="7545655" cy="954107"/>
          </a:xfrm>
          <a:prstGeom prst="rect">
            <a:avLst/>
          </a:prstGeom>
          <a:noFill/>
        </p:spPr>
        <p:txBody>
          <a:bodyPr wrap="none" rtlCol="0">
            <a:spAutoFit/>
          </a:bodyPr>
          <a:lstStyle/>
          <a:p>
            <a:r>
              <a:rPr lang="en-CA" sz="1400" dirty="0"/>
              <a:t>It’s clear from this graph that most of fraud transactions occurred in lower rage, </a:t>
            </a:r>
          </a:p>
          <a:p>
            <a:r>
              <a:rPr lang="en-CA" sz="1400" dirty="0"/>
              <a:t>between $5 and $55 of the transaction value. </a:t>
            </a:r>
          </a:p>
          <a:p>
            <a:r>
              <a:rPr lang="en-CA" sz="1400" dirty="0"/>
              <a:t>However, we also see that other values of fraud transactions are evenly distributed. </a:t>
            </a:r>
          </a:p>
          <a:p>
            <a:endParaRPr lang="en-US" sz="1400" dirty="0"/>
          </a:p>
        </p:txBody>
      </p:sp>
    </p:spTree>
    <p:extLst>
      <p:ext uri="{BB962C8B-B14F-4D97-AF65-F5344CB8AC3E}">
        <p14:creationId xmlns:p14="http://schemas.microsoft.com/office/powerpoint/2010/main" val="269461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400" dirty="0"/>
          </a:p>
          <a:p>
            <a:endParaRPr lang="en-CA" sz="1400" dirty="0"/>
          </a:p>
          <a:p>
            <a:endParaRPr lang="en-CA" sz="1400" dirty="0"/>
          </a:p>
          <a:p>
            <a:pPr marL="109728" indent="0">
              <a:buNone/>
            </a:pPr>
            <a:r>
              <a:rPr lang="en-CA" sz="1400" dirty="0"/>
              <a:t>The type feature has almost uniform distribution. </a:t>
            </a:r>
          </a:p>
          <a:p>
            <a:pPr marL="109728" indent="0">
              <a:buNone/>
            </a:pPr>
            <a:r>
              <a:rPr lang="en-CA" sz="1400" dirty="0"/>
              <a:t> (0-recurrent, 1- goods, 2-services, 3-online goods or 4-online services) </a:t>
            </a:r>
          </a:p>
          <a:p>
            <a:pPr marL="109728" indent="0">
              <a:buNone/>
            </a:pPr>
            <a:endParaRPr lang="en-CA" sz="1500" dirty="0"/>
          </a:p>
          <a:p>
            <a:endParaRPr lang="en-CA" sz="1600" dirty="0"/>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5" name="Picture 4" descr="A screenshot of a cell phone&#10;&#10;Description automatically generated">
            <a:extLst>
              <a:ext uri="{FF2B5EF4-FFF2-40B4-BE49-F238E27FC236}">
                <a16:creationId xmlns:a16="http://schemas.microsoft.com/office/drawing/2014/main" id="{051451D0-ADCF-0647-9A3F-233C25921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41" y="1124744"/>
            <a:ext cx="6427517" cy="4312698"/>
          </a:xfrm>
          <a:prstGeom prst="rect">
            <a:avLst/>
          </a:prstGeom>
        </p:spPr>
      </p:pic>
    </p:spTree>
    <p:extLst>
      <p:ext uri="{BB962C8B-B14F-4D97-AF65-F5344CB8AC3E}">
        <p14:creationId xmlns:p14="http://schemas.microsoft.com/office/powerpoint/2010/main" val="168162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endParaRPr lang="en-CA" sz="1500" dirty="0"/>
          </a:p>
          <a:p>
            <a:pPr marL="109728" indent="0">
              <a:buNone/>
            </a:pPr>
            <a:r>
              <a:rPr lang="en-CA" sz="1500" dirty="0"/>
              <a:t>It seems the online services category (4) has the highest percentage of fraudulent transactions. </a:t>
            </a:r>
          </a:p>
          <a:p>
            <a:endParaRPr lang="en-CA" sz="1600" dirty="0"/>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9" name="Picture 8" descr="A screenshot of a cell phone&#10;&#10;Description automatically generated">
            <a:extLst>
              <a:ext uri="{FF2B5EF4-FFF2-40B4-BE49-F238E27FC236}">
                <a16:creationId xmlns:a16="http://schemas.microsoft.com/office/drawing/2014/main" id="{7B695332-46D0-D741-9C8A-512809149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052736"/>
            <a:ext cx="6219814" cy="4199443"/>
          </a:xfrm>
          <a:prstGeom prst="rect">
            <a:avLst/>
          </a:prstGeom>
        </p:spPr>
      </p:pic>
    </p:spTree>
    <p:extLst>
      <p:ext uri="{BB962C8B-B14F-4D97-AF65-F5344CB8AC3E}">
        <p14:creationId xmlns:p14="http://schemas.microsoft.com/office/powerpoint/2010/main" val="49844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endParaRPr lang="en-CA" sz="1500" dirty="0"/>
          </a:p>
          <a:p>
            <a:pPr marL="109728" indent="0">
              <a:buNone/>
            </a:pPr>
            <a:r>
              <a:rPr lang="en-CA" sz="1500" dirty="0"/>
              <a:t>The seller score feature has a uniform distribution as well. </a:t>
            </a:r>
          </a:p>
          <a:p>
            <a:pPr marL="109728" indent="0">
              <a:buNone/>
            </a:pPr>
            <a:endParaRPr lang="en-CA" sz="1600" dirty="0"/>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5" name="Picture 4" descr="A screenshot of a computer&#10;&#10;Description automatically generated">
            <a:extLst>
              <a:ext uri="{FF2B5EF4-FFF2-40B4-BE49-F238E27FC236}">
                <a16:creationId xmlns:a16="http://schemas.microsoft.com/office/drawing/2014/main" id="{1C6E9999-509D-F047-A982-547C98A2B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412776"/>
            <a:ext cx="6575326" cy="3781518"/>
          </a:xfrm>
          <a:prstGeom prst="rect">
            <a:avLst/>
          </a:prstGeom>
        </p:spPr>
      </p:pic>
    </p:spTree>
    <p:extLst>
      <p:ext uri="{BB962C8B-B14F-4D97-AF65-F5344CB8AC3E}">
        <p14:creationId xmlns:p14="http://schemas.microsoft.com/office/powerpoint/2010/main" val="105133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r>
              <a:rPr lang="en-CA" sz="1500" dirty="0"/>
              <a:t>Very interesting, only seven seller scores have fraudulent transactions and only two of the seven have a very high count of fraud transactions. </a:t>
            </a:r>
          </a:p>
          <a:p>
            <a:pPr lvl="0"/>
            <a:endParaRPr lang="pt-BR" dirty="0"/>
          </a:p>
          <a:p>
            <a:endParaRPr lang="pt-BR" dirty="0"/>
          </a:p>
        </p:txBody>
      </p:sp>
      <p:sp>
        <p:nvSpPr>
          <p:cNvPr id="3" name="Título 2"/>
          <p:cNvSpPr>
            <a:spLocks noGrp="1"/>
          </p:cNvSpPr>
          <p:nvPr>
            <p:ph type="title"/>
          </p:nvPr>
        </p:nvSpPr>
        <p:spPr>
          <a:xfrm>
            <a:off x="267802" y="122411"/>
            <a:ext cx="8229600" cy="1143000"/>
          </a:xfrm>
        </p:spPr>
        <p:txBody>
          <a:bodyPr/>
          <a:lstStyle/>
          <a:p>
            <a:r>
              <a:rPr lang="en-CA" dirty="0">
                <a:effectLst/>
              </a:rPr>
              <a:t>Data Exploration </a:t>
            </a:r>
            <a:endParaRPr lang="en-CA" dirty="0"/>
          </a:p>
        </p:txBody>
      </p:sp>
      <p:pic>
        <p:nvPicPr>
          <p:cNvPr id="8" name="Picture 7" descr="A picture containing drawing&#10;&#10;Description automatically generated">
            <a:extLst>
              <a:ext uri="{FF2B5EF4-FFF2-40B4-BE49-F238E27FC236}">
                <a16:creationId xmlns:a16="http://schemas.microsoft.com/office/drawing/2014/main" id="{668F63F6-F408-8F4A-B28C-73804C022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03" y="980728"/>
            <a:ext cx="6593598" cy="4462334"/>
          </a:xfrm>
          <a:prstGeom prst="rect">
            <a:avLst/>
          </a:prstGeom>
        </p:spPr>
      </p:pic>
    </p:spTree>
    <p:extLst>
      <p:ext uri="{BB962C8B-B14F-4D97-AF65-F5344CB8AC3E}">
        <p14:creationId xmlns:p14="http://schemas.microsoft.com/office/powerpoint/2010/main" val="392686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1409953"/>
            <a:ext cx="8229600" cy="4525963"/>
          </a:xfrm>
        </p:spPr>
        <p:txBody>
          <a:bodyPr>
            <a:normAutofit fontScale="92500" lnSpcReduction="10000"/>
          </a:bodyPr>
          <a:lstStyle/>
          <a:p>
            <a:pPr algn="just"/>
            <a:r>
              <a:rPr lang="en-CA" b="1" dirty="0"/>
              <a:t>We created three synthetic variables</a:t>
            </a:r>
            <a:r>
              <a:rPr lang="en-CA" dirty="0"/>
              <a:t>:</a:t>
            </a:r>
          </a:p>
          <a:p>
            <a:pPr algn="just"/>
            <a:endParaRPr lang="en-CA" dirty="0"/>
          </a:p>
          <a:p>
            <a:pPr algn="just"/>
            <a:r>
              <a:rPr lang="en-CA" b="1" dirty="0"/>
              <a:t>Dispersion: </a:t>
            </a:r>
            <a:r>
              <a:rPr lang="en-CA" dirty="0"/>
              <a:t>We calculated how far from the average the value of the transaction was in %</a:t>
            </a:r>
          </a:p>
          <a:p>
            <a:pPr algn="just"/>
            <a:endParaRPr lang="en-CA" dirty="0"/>
          </a:p>
          <a:p>
            <a:r>
              <a:rPr lang="en-CA" b="1" dirty="0"/>
              <a:t>Cluster % of frauds</a:t>
            </a:r>
            <a:r>
              <a:rPr lang="en-CA" dirty="0"/>
              <a:t>: We clustered the transactions by profile (six variables) using K-means and check the % of frauds in the cluster.</a:t>
            </a:r>
          </a:p>
          <a:p>
            <a:endParaRPr lang="en-CA" dirty="0"/>
          </a:p>
          <a:p>
            <a:r>
              <a:rPr lang="en-CA" b="1" dirty="0"/>
              <a:t>Linear regression</a:t>
            </a:r>
            <a:r>
              <a:rPr lang="en-CA" dirty="0"/>
              <a:t>: We identified the correlation between  eight variables and the frequency of frauds in %.</a:t>
            </a:r>
          </a:p>
          <a:p>
            <a:endParaRPr lang="pt-BR" dirty="0"/>
          </a:p>
        </p:txBody>
      </p:sp>
      <p:sp>
        <p:nvSpPr>
          <p:cNvPr id="3" name="Título 2"/>
          <p:cNvSpPr>
            <a:spLocks noGrp="1"/>
          </p:cNvSpPr>
          <p:nvPr>
            <p:ph type="title"/>
          </p:nvPr>
        </p:nvSpPr>
        <p:spPr/>
        <p:txBody>
          <a:bodyPr/>
          <a:lstStyle/>
          <a:p>
            <a:r>
              <a:rPr lang="pt-BR" dirty="0"/>
              <a:t>Data </a:t>
            </a:r>
            <a:r>
              <a:rPr lang="pt-BR" dirty="0" err="1"/>
              <a:t>Treatment</a:t>
            </a:r>
            <a:r>
              <a:rPr lang="pt-BR" dirty="0"/>
              <a:t> 1</a:t>
            </a:r>
          </a:p>
        </p:txBody>
      </p:sp>
    </p:spTree>
    <p:extLst>
      <p:ext uri="{BB962C8B-B14F-4D97-AF65-F5344CB8AC3E}">
        <p14:creationId xmlns:p14="http://schemas.microsoft.com/office/powerpoint/2010/main" val="275498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4784"/>
            <a:ext cx="7571184" cy="4522507"/>
          </a:xfrm>
        </p:spPr>
        <p:txBody>
          <a:bodyPr>
            <a:normAutofit/>
          </a:bodyPr>
          <a:lstStyle/>
          <a:p>
            <a:pPr algn="just"/>
            <a:r>
              <a:rPr lang="en-CA" dirty="0"/>
              <a:t>We cross-validation the data in order to get good test and training subsets.</a:t>
            </a:r>
          </a:p>
          <a:p>
            <a:pPr algn="just"/>
            <a:endParaRPr lang="en-CA" dirty="0"/>
          </a:p>
          <a:p>
            <a:pPr algn="just"/>
            <a:r>
              <a:rPr lang="en-CA" dirty="0"/>
              <a:t>We decoded the data (using one hot encoding) in order to be able to use some techniques like extended gradient boost.</a:t>
            </a:r>
          </a:p>
          <a:p>
            <a:pPr algn="just"/>
            <a:endParaRPr lang="en-CA" dirty="0"/>
          </a:p>
          <a:p>
            <a:pPr algn="just"/>
            <a:r>
              <a:rPr lang="en-CA" dirty="0"/>
              <a:t>We balanced the training database due the fact that the frauds were just 4% of the samples.</a:t>
            </a:r>
          </a:p>
        </p:txBody>
      </p:sp>
      <p:sp>
        <p:nvSpPr>
          <p:cNvPr id="3" name="Título 2"/>
          <p:cNvSpPr>
            <a:spLocks noGrp="1"/>
          </p:cNvSpPr>
          <p:nvPr>
            <p:ph type="title"/>
          </p:nvPr>
        </p:nvSpPr>
        <p:spPr/>
        <p:txBody>
          <a:bodyPr/>
          <a:lstStyle/>
          <a:p>
            <a:r>
              <a:rPr lang="pt-BR" dirty="0"/>
              <a:t>Data </a:t>
            </a:r>
            <a:r>
              <a:rPr lang="pt-BR" dirty="0" err="1"/>
              <a:t>Treatment</a:t>
            </a:r>
            <a:r>
              <a:rPr lang="pt-BR" dirty="0"/>
              <a:t> 2</a:t>
            </a:r>
          </a:p>
        </p:txBody>
      </p:sp>
    </p:spTree>
    <p:extLst>
      <p:ext uri="{BB962C8B-B14F-4D97-AF65-F5344CB8AC3E}">
        <p14:creationId xmlns:p14="http://schemas.microsoft.com/office/powerpoint/2010/main" val="193303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sz="2400" dirty="0"/>
              <a:t>We simulated a decision-tree without the synthetic variables.</a:t>
            </a:r>
          </a:p>
          <a:p>
            <a:pPr algn="just"/>
            <a:endParaRPr lang="en-CA" sz="2400" dirty="0"/>
          </a:p>
          <a:p>
            <a:pPr algn="just"/>
            <a:r>
              <a:rPr lang="en-CA" sz="2400" dirty="0"/>
              <a:t>We explored five models using balanced  and unbalanced training data creating ten scenarios:</a:t>
            </a:r>
          </a:p>
          <a:p>
            <a:pPr algn="just"/>
            <a:endParaRPr lang="en-CA" sz="2400" dirty="0"/>
          </a:p>
          <a:p>
            <a:pPr lvl="1" algn="just"/>
            <a:r>
              <a:rPr lang="en-CA" sz="2400" b="1" dirty="0"/>
              <a:t>Decision-tree </a:t>
            </a:r>
          </a:p>
          <a:p>
            <a:pPr lvl="1" algn="just"/>
            <a:r>
              <a:rPr lang="en-CA" sz="2400" b="1" dirty="0"/>
              <a:t>Random-Forest</a:t>
            </a:r>
          </a:p>
          <a:p>
            <a:pPr lvl="1" algn="just"/>
            <a:r>
              <a:rPr lang="en-CA" sz="2400" b="1" dirty="0"/>
              <a:t>Random Forest + Bagging</a:t>
            </a:r>
          </a:p>
          <a:p>
            <a:pPr lvl="1" algn="just"/>
            <a:r>
              <a:rPr lang="en-CA" sz="2400" b="1" dirty="0"/>
              <a:t>Support Vector Machine Classifier </a:t>
            </a:r>
          </a:p>
          <a:p>
            <a:pPr lvl="1" algn="just"/>
            <a:r>
              <a:rPr lang="en-CA" sz="2400" b="1" dirty="0" err="1"/>
              <a:t>XGBoost</a:t>
            </a:r>
            <a:endParaRPr lang="en-CA" sz="2400" b="1" dirty="0"/>
          </a:p>
          <a:p>
            <a:pPr algn="just"/>
            <a:endParaRPr lang="en-CA" dirty="0"/>
          </a:p>
        </p:txBody>
      </p:sp>
      <p:sp>
        <p:nvSpPr>
          <p:cNvPr id="3" name="Título 2"/>
          <p:cNvSpPr>
            <a:spLocks noGrp="1"/>
          </p:cNvSpPr>
          <p:nvPr>
            <p:ph type="title"/>
          </p:nvPr>
        </p:nvSpPr>
        <p:spPr/>
        <p:txBody>
          <a:bodyPr>
            <a:normAutofit/>
          </a:bodyPr>
          <a:lstStyle/>
          <a:p>
            <a:r>
              <a:rPr lang="en-CA" dirty="0"/>
              <a:t>Analytical Problem 1</a:t>
            </a:r>
          </a:p>
        </p:txBody>
      </p:sp>
    </p:spTree>
    <p:extLst>
      <p:ext uri="{BB962C8B-B14F-4D97-AF65-F5344CB8AC3E}">
        <p14:creationId xmlns:p14="http://schemas.microsoft.com/office/powerpoint/2010/main" val="228726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353317"/>
            <a:ext cx="8229600" cy="4525963"/>
          </a:xfrm>
        </p:spPr>
        <p:txBody>
          <a:bodyPr>
            <a:normAutofit lnSpcReduction="10000"/>
          </a:bodyPr>
          <a:lstStyle/>
          <a:p>
            <a:pPr algn="just"/>
            <a:r>
              <a:rPr lang="en-CA" dirty="0"/>
              <a:t>The current process can stop 50% of all fraudulent transactions (4%)  and has a false positive rate of 2%.</a:t>
            </a:r>
          </a:p>
          <a:p>
            <a:pPr marL="109728" indent="0" algn="just">
              <a:buNone/>
            </a:pPr>
            <a:endParaRPr lang="en-CA" dirty="0"/>
          </a:p>
          <a:p>
            <a:pPr algn="just"/>
            <a:r>
              <a:rPr lang="en-CA" dirty="0"/>
              <a:t>Frauds correspond to just 4% of all transactions but they answer for 8% of the total value.</a:t>
            </a:r>
          </a:p>
          <a:p>
            <a:pPr marL="109728" indent="0" algn="just">
              <a:buNone/>
            </a:pPr>
            <a:endParaRPr lang="pt-BR" dirty="0"/>
          </a:p>
          <a:p>
            <a:r>
              <a:rPr lang="en-CA" dirty="0"/>
              <a:t>Each 1% of fraud elimination corresponds to approximately R$ 16.000.000,00 /month (CAD 5.330.000,00).</a:t>
            </a:r>
            <a:endParaRPr lang="pt-BR" dirty="0"/>
          </a:p>
        </p:txBody>
      </p:sp>
      <p:sp>
        <p:nvSpPr>
          <p:cNvPr id="3" name="Título 2"/>
          <p:cNvSpPr>
            <a:spLocks noGrp="1"/>
          </p:cNvSpPr>
          <p:nvPr>
            <p:ph type="title"/>
          </p:nvPr>
        </p:nvSpPr>
        <p:spPr/>
        <p:txBody>
          <a:bodyPr/>
          <a:lstStyle/>
          <a:p>
            <a:r>
              <a:rPr lang="pt-BR" dirty="0"/>
              <a:t>The </a:t>
            </a:r>
            <a:r>
              <a:rPr lang="pt-BR" dirty="0" err="1"/>
              <a:t>Context</a:t>
            </a:r>
            <a:endParaRPr lang="pt-BR" dirty="0"/>
          </a:p>
        </p:txBody>
      </p:sp>
    </p:spTree>
    <p:extLst>
      <p:ext uri="{BB962C8B-B14F-4D97-AF65-F5344CB8AC3E}">
        <p14:creationId xmlns:p14="http://schemas.microsoft.com/office/powerpoint/2010/main" val="38524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CA" dirty="0"/>
              <a:t>Analytical Problem 2</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8070" y="1481138"/>
            <a:ext cx="3687860" cy="4525962"/>
          </a:xfrm>
          <a:prstGeom prst="rect">
            <a:avLst/>
          </a:prstGeom>
          <a:noFill/>
          <a:ln>
            <a:noFill/>
          </a:ln>
        </p:spPr>
      </p:pic>
    </p:spTree>
    <p:extLst>
      <p:ext uri="{BB962C8B-B14F-4D97-AF65-F5344CB8AC3E}">
        <p14:creationId xmlns:p14="http://schemas.microsoft.com/office/powerpoint/2010/main" val="137442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CA" dirty="0"/>
              <a:t>Conclusions 1</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264696" cy="3600400"/>
          </a:xfrm>
          <a:prstGeom prst="rect">
            <a:avLst/>
          </a:prstGeom>
          <a:noFill/>
          <a:ln>
            <a:noFill/>
          </a:ln>
        </p:spPr>
      </p:pic>
    </p:spTree>
    <p:extLst>
      <p:ext uri="{BB962C8B-B14F-4D97-AF65-F5344CB8AC3E}">
        <p14:creationId xmlns:p14="http://schemas.microsoft.com/office/powerpoint/2010/main" val="3799760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algn="just"/>
            <a:r>
              <a:rPr lang="en-CA" dirty="0"/>
              <a:t>The findings showed a theoretical potential improvement of 44,89 % over the current model.</a:t>
            </a:r>
          </a:p>
          <a:p>
            <a:pPr marL="109728" indent="0" algn="just">
              <a:buNone/>
            </a:pPr>
            <a:r>
              <a:rPr lang="en-CA" dirty="0"/>
              <a:t> </a:t>
            </a:r>
          </a:p>
          <a:p>
            <a:pPr algn="just"/>
            <a:r>
              <a:rPr lang="en-CA" dirty="0"/>
              <a:t>Theoretically every day the new model would be able to spot something around 5.936 additional frauds, totalizing a value around CAD 8.444.000 a month in terms of avoided frauds. </a:t>
            </a:r>
          </a:p>
          <a:p>
            <a:pPr algn="just"/>
            <a:endParaRPr lang="en-CA" dirty="0"/>
          </a:p>
          <a:p>
            <a:pPr algn="just"/>
            <a:r>
              <a:rPr lang="en-CA" dirty="0"/>
              <a:t>There is also the issue of the false positive that can lead to alienating clients, which due to our lack of understanding of the business is hard for us to define what would be acceptable. </a:t>
            </a:r>
            <a:endParaRPr lang="pt-BR" dirty="0"/>
          </a:p>
          <a:p>
            <a:endParaRPr lang="pt-BR" dirty="0"/>
          </a:p>
        </p:txBody>
      </p:sp>
      <p:sp>
        <p:nvSpPr>
          <p:cNvPr id="3" name="Título 2"/>
          <p:cNvSpPr>
            <a:spLocks noGrp="1"/>
          </p:cNvSpPr>
          <p:nvPr>
            <p:ph type="title"/>
          </p:nvPr>
        </p:nvSpPr>
        <p:spPr/>
        <p:txBody>
          <a:bodyPr/>
          <a:lstStyle/>
          <a:p>
            <a:r>
              <a:rPr lang="en-CA" dirty="0"/>
              <a:t>Conclusions 2</a:t>
            </a:r>
            <a:endParaRPr lang="pt-BR" dirty="0"/>
          </a:p>
        </p:txBody>
      </p:sp>
    </p:spTree>
    <p:extLst>
      <p:ext uri="{BB962C8B-B14F-4D97-AF65-F5344CB8AC3E}">
        <p14:creationId xmlns:p14="http://schemas.microsoft.com/office/powerpoint/2010/main" val="311975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38823" y="1539660"/>
            <a:ext cx="3106688" cy="4090459"/>
          </a:xfrm>
        </p:spPr>
        <p:txBody>
          <a:bodyPr>
            <a:normAutofit fontScale="55000" lnSpcReduction="20000"/>
          </a:bodyPr>
          <a:lstStyle/>
          <a:p>
            <a:r>
              <a:rPr lang="en-CA" dirty="0"/>
              <a:t>The end-user can select the following variables: age, sex, income, the score of the seller, transaction type and value of the transaction to predict fraudulent transactions</a:t>
            </a:r>
          </a:p>
          <a:p>
            <a:pPr marL="109728" indent="0" algn="just">
              <a:buNone/>
            </a:pPr>
            <a:r>
              <a:rPr lang="en-CA" dirty="0"/>
              <a:t> </a:t>
            </a:r>
          </a:p>
          <a:p>
            <a:r>
              <a:rPr lang="en-CA" dirty="0"/>
              <a:t>The output of the app shows a table with the prediction for each model. </a:t>
            </a:r>
          </a:p>
          <a:p>
            <a:pPr marL="109728" indent="0" algn="just">
              <a:buNone/>
            </a:pPr>
            <a:endParaRPr lang="en-CA" dirty="0"/>
          </a:p>
          <a:p>
            <a:r>
              <a:rPr lang="en-CA" dirty="0"/>
              <a:t>We believe that the current app can be further improved for example it can use a majority voting and shows only one output based on all models. </a:t>
            </a:r>
          </a:p>
          <a:p>
            <a:endParaRPr lang="pt-BR" dirty="0"/>
          </a:p>
        </p:txBody>
      </p:sp>
      <p:sp>
        <p:nvSpPr>
          <p:cNvPr id="3" name="Título 2"/>
          <p:cNvSpPr>
            <a:spLocks noGrp="1"/>
          </p:cNvSpPr>
          <p:nvPr>
            <p:ph type="title"/>
          </p:nvPr>
        </p:nvSpPr>
        <p:spPr/>
        <p:txBody>
          <a:bodyPr/>
          <a:lstStyle/>
          <a:p>
            <a:r>
              <a:rPr lang="en-CA" dirty="0"/>
              <a:t>Shiny App</a:t>
            </a:r>
            <a:endParaRPr lang="pt-BR" dirty="0"/>
          </a:p>
        </p:txBody>
      </p:sp>
      <p:pic>
        <p:nvPicPr>
          <p:cNvPr id="5" name="Picture 4" descr="A screenshot of a cell phone&#10;&#10;Description automatically generated">
            <a:extLst>
              <a:ext uri="{FF2B5EF4-FFF2-40B4-BE49-F238E27FC236}">
                <a16:creationId xmlns:a16="http://schemas.microsoft.com/office/drawing/2014/main" id="{EEEE26B4-0170-174F-BCAF-4EB2B758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280" y="1201769"/>
            <a:ext cx="5317479" cy="4454461"/>
          </a:xfrm>
          <a:prstGeom prst="rect">
            <a:avLst/>
          </a:prstGeom>
        </p:spPr>
      </p:pic>
    </p:spTree>
    <p:extLst>
      <p:ext uri="{BB962C8B-B14F-4D97-AF65-F5344CB8AC3E}">
        <p14:creationId xmlns:p14="http://schemas.microsoft.com/office/powerpoint/2010/main" val="181140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en-CA" sz="2000" dirty="0"/>
              <a:t>The mechanisms in place that detects potential fraudulent transactions, have two problems:</a:t>
            </a:r>
          </a:p>
          <a:p>
            <a:pPr marL="109728" indent="0" algn="just">
              <a:buNone/>
            </a:pPr>
            <a:r>
              <a:rPr lang="en-CA" sz="2000" dirty="0"/>
              <a:t> </a:t>
            </a:r>
            <a:endParaRPr lang="pt-BR" sz="2000" dirty="0"/>
          </a:p>
          <a:p>
            <a:pPr lvl="1" algn="just"/>
            <a:r>
              <a:rPr lang="en-CA" sz="2000" dirty="0"/>
              <a:t>Deploy semi-static rules what demand effort to adjust </a:t>
            </a:r>
            <a:endParaRPr lang="pt-BR" sz="2000" dirty="0"/>
          </a:p>
          <a:p>
            <a:pPr lvl="1" algn="just"/>
            <a:r>
              <a:rPr lang="en-CA" sz="2000" dirty="0"/>
              <a:t>Its is hard to have a middle term between being too stringent (blocking legit sales) or being too lose (high volume of fraud). </a:t>
            </a:r>
          </a:p>
          <a:p>
            <a:pPr lvl="1" algn="just"/>
            <a:endParaRPr lang="en-CA" sz="2000" dirty="0"/>
          </a:p>
          <a:p>
            <a:pPr algn="just"/>
            <a:r>
              <a:rPr lang="en-CA" sz="2000" b="1" dirty="0"/>
              <a:t>The objective </a:t>
            </a:r>
            <a:r>
              <a:rPr lang="en-CA" sz="2000" dirty="0"/>
              <a:t>is to create a model that would not only identify a high proportion of the frauds adapting automatically to changes in the patterns but also do that with a low false positive rate.</a:t>
            </a:r>
          </a:p>
        </p:txBody>
      </p:sp>
      <p:sp>
        <p:nvSpPr>
          <p:cNvPr id="3" name="Título 2"/>
          <p:cNvSpPr>
            <a:spLocks noGrp="1"/>
          </p:cNvSpPr>
          <p:nvPr>
            <p:ph type="title"/>
          </p:nvPr>
        </p:nvSpPr>
        <p:spPr/>
        <p:txBody>
          <a:bodyPr/>
          <a:lstStyle/>
          <a:p>
            <a:r>
              <a:rPr lang="pt-BR" dirty="0"/>
              <a:t>Business </a:t>
            </a:r>
            <a:r>
              <a:rPr lang="pt-BR" dirty="0" err="1"/>
              <a:t>Problem</a:t>
            </a:r>
            <a:r>
              <a:rPr lang="pt-BR" dirty="0"/>
              <a:t>/</a:t>
            </a:r>
            <a:r>
              <a:rPr lang="pt-BR" dirty="0" err="1"/>
              <a:t>Objective</a:t>
            </a:r>
            <a:endParaRPr lang="pt-BR" dirty="0"/>
          </a:p>
        </p:txBody>
      </p:sp>
    </p:spTree>
    <p:extLst>
      <p:ext uri="{BB962C8B-B14F-4D97-AF65-F5344CB8AC3E}">
        <p14:creationId xmlns:p14="http://schemas.microsoft.com/office/powerpoint/2010/main" val="216356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dirty="0"/>
              <a:t>We used a real anonymized and sanitized dataset representing a subset of the transactions that occurred during one day of September of 2019 in Brazil, totalling 290.398 transactions.</a:t>
            </a:r>
            <a:endParaRPr lang="pt-BR" dirty="0"/>
          </a:p>
          <a:p>
            <a:endParaRPr lang="pt-BR" dirty="0"/>
          </a:p>
        </p:txBody>
      </p:sp>
      <p:sp>
        <p:nvSpPr>
          <p:cNvPr id="3" name="Título 2"/>
          <p:cNvSpPr>
            <a:spLocks noGrp="1"/>
          </p:cNvSpPr>
          <p:nvPr>
            <p:ph type="title"/>
          </p:nvPr>
        </p:nvSpPr>
        <p:spPr/>
        <p:txBody>
          <a:bodyPr/>
          <a:lstStyle/>
          <a:p>
            <a:r>
              <a:rPr lang="pt-BR" dirty="0"/>
              <a:t>Data</a:t>
            </a:r>
          </a:p>
        </p:txBody>
      </p:sp>
    </p:spTree>
    <p:extLst>
      <p:ext uri="{BB962C8B-B14F-4D97-AF65-F5344CB8AC3E}">
        <p14:creationId xmlns:p14="http://schemas.microsoft.com/office/powerpoint/2010/main" val="285658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r>
              <a:rPr lang="en-CA" dirty="0"/>
              <a:t>Information regarding the clients:</a:t>
            </a:r>
            <a:endParaRPr lang="pt-BR" dirty="0"/>
          </a:p>
          <a:p>
            <a:pPr lvl="1"/>
            <a:r>
              <a:rPr lang="en-CA" dirty="0"/>
              <a:t>Age</a:t>
            </a:r>
            <a:endParaRPr lang="pt-BR" dirty="0"/>
          </a:p>
          <a:p>
            <a:pPr lvl="1"/>
            <a:r>
              <a:rPr lang="en-CA" dirty="0"/>
              <a:t>Sex</a:t>
            </a:r>
            <a:endParaRPr lang="pt-BR" dirty="0"/>
          </a:p>
          <a:p>
            <a:pPr lvl="1"/>
            <a:r>
              <a:rPr lang="en-CA" dirty="0"/>
              <a:t>Income</a:t>
            </a:r>
            <a:endParaRPr lang="pt-BR" dirty="0"/>
          </a:p>
          <a:p>
            <a:pPr lvl="1"/>
            <a:r>
              <a:rPr lang="en-CA" dirty="0"/>
              <a:t>Average expenditure  in recurrent  payments  per transaction </a:t>
            </a:r>
            <a:endParaRPr lang="pt-BR" dirty="0"/>
          </a:p>
          <a:p>
            <a:pPr lvl="1"/>
            <a:r>
              <a:rPr lang="en-CA" dirty="0"/>
              <a:t>Average expenditure  buying goods (Using the card directly) per transaction </a:t>
            </a:r>
            <a:endParaRPr lang="pt-BR" dirty="0"/>
          </a:p>
          <a:p>
            <a:pPr lvl="1"/>
            <a:r>
              <a:rPr lang="en-CA" dirty="0"/>
              <a:t>Average expenditure buying services (using the card directly) per transaction </a:t>
            </a:r>
            <a:endParaRPr lang="pt-BR" dirty="0"/>
          </a:p>
          <a:p>
            <a:pPr lvl="1"/>
            <a:r>
              <a:rPr lang="en-CA" dirty="0"/>
              <a:t>Average expenditure buying goods on-line per transaction</a:t>
            </a:r>
            <a:endParaRPr lang="pt-BR" dirty="0"/>
          </a:p>
          <a:p>
            <a:pPr lvl="1"/>
            <a:r>
              <a:rPr lang="en-CA" dirty="0"/>
              <a:t>Average expenditure buying services on-line per transaction</a:t>
            </a:r>
            <a:endParaRPr lang="pt-BR" dirty="0"/>
          </a:p>
          <a:p>
            <a:pPr marL="109728" indent="0">
              <a:buNone/>
            </a:pPr>
            <a:r>
              <a:rPr lang="en-CA" dirty="0"/>
              <a:t> </a:t>
            </a:r>
            <a:endParaRPr lang="pt-BR" dirty="0"/>
          </a:p>
          <a:p>
            <a:r>
              <a:rPr lang="en-CA" dirty="0"/>
              <a:t>Information about the seller:</a:t>
            </a:r>
            <a:endParaRPr lang="pt-BR" dirty="0"/>
          </a:p>
          <a:p>
            <a:r>
              <a:rPr lang="en-CA" dirty="0"/>
              <a:t> </a:t>
            </a:r>
            <a:endParaRPr lang="pt-BR" dirty="0"/>
          </a:p>
          <a:p>
            <a:pPr lvl="1"/>
            <a:r>
              <a:rPr lang="en-CA" dirty="0"/>
              <a:t>Score of the seller (Number 0 to 100) indicating the ranking of the seller regards frequency of frauds.</a:t>
            </a:r>
          </a:p>
          <a:p>
            <a:r>
              <a:rPr lang="en-CA" dirty="0"/>
              <a:t>Information about the transactions:</a:t>
            </a:r>
          </a:p>
          <a:p>
            <a:endParaRPr lang="pt-BR" dirty="0"/>
          </a:p>
          <a:p>
            <a:pPr lvl="1"/>
            <a:r>
              <a:rPr lang="en-CA" dirty="0"/>
              <a:t>Type: which one of the five categories it belongs (0-recurrent, 1- goods, 2-services, 3-online goods or 4-online services).</a:t>
            </a:r>
            <a:endParaRPr lang="pt-BR" dirty="0"/>
          </a:p>
          <a:p>
            <a:pPr lvl="1"/>
            <a:r>
              <a:rPr lang="en-CA" dirty="0"/>
              <a:t>Value of the transaction</a:t>
            </a:r>
            <a:endParaRPr lang="pt-BR" dirty="0"/>
          </a:p>
          <a:p>
            <a:pPr lvl="1"/>
            <a:r>
              <a:rPr lang="en-CA" dirty="0"/>
              <a:t>If the addresses of the seller and the buyer  are in the same city </a:t>
            </a:r>
            <a:endParaRPr lang="pt-BR" dirty="0"/>
          </a:p>
          <a:p>
            <a:pPr lvl="1"/>
            <a:r>
              <a:rPr lang="en-CA" dirty="0"/>
              <a:t>If the addresses of the seller and the buyer  are in the same country</a:t>
            </a:r>
            <a:endParaRPr lang="pt-BR" dirty="0"/>
          </a:p>
          <a:p>
            <a:pPr lvl="1"/>
            <a:r>
              <a:rPr lang="en-CA" dirty="0"/>
              <a:t>If the transaction was fraudulent or not (Y or N)</a:t>
            </a:r>
            <a:endParaRPr lang="pt-BR"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Data Dictionary</a:t>
            </a:r>
            <a:endParaRPr lang="pt-BR" dirty="0"/>
          </a:p>
        </p:txBody>
      </p:sp>
    </p:spTree>
    <p:extLst>
      <p:ext uri="{BB962C8B-B14F-4D97-AF65-F5344CB8AC3E}">
        <p14:creationId xmlns:p14="http://schemas.microsoft.com/office/powerpoint/2010/main" val="107908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r>
              <a:rPr lang="en-CA" dirty="0"/>
              <a:t>Correlations between features </a:t>
            </a: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pPr marL="109728" indent="0">
              <a:buNone/>
            </a:pPr>
            <a:r>
              <a:rPr lang="en-CA" sz="1600" dirty="0"/>
              <a:t>We can observe that most of the features in our dataset are not correlated or have weak correlations.</a:t>
            </a:r>
          </a:p>
          <a:p>
            <a:endParaRPr lang="en-CA" sz="1600"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Data Exploration </a:t>
            </a:r>
            <a:endParaRPr lang="en-CA" dirty="0"/>
          </a:p>
        </p:txBody>
      </p:sp>
      <p:pic>
        <p:nvPicPr>
          <p:cNvPr id="6" name="Picture 5" descr="A picture containing object, game&#10;&#10;Description automatically generated">
            <a:extLst>
              <a:ext uri="{FF2B5EF4-FFF2-40B4-BE49-F238E27FC236}">
                <a16:creationId xmlns:a16="http://schemas.microsoft.com/office/drawing/2014/main" id="{B48AA4B7-EDCD-F146-9F37-9276267E7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620598"/>
            <a:ext cx="4446889" cy="3616803"/>
          </a:xfrm>
          <a:prstGeom prst="rect">
            <a:avLst/>
          </a:prstGeom>
        </p:spPr>
      </p:pic>
    </p:spTree>
    <p:extLst>
      <p:ext uri="{BB962C8B-B14F-4D97-AF65-F5344CB8AC3E}">
        <p14:creationId xmlns:p14="http://schemas.microsoft.com/office/powerpoint/2010/main" val="253908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CA" sz="1500" dirty="0"/>
              <a:t>The data contains 14 variables with 290398 observations. </a:t>
            </a:r>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r>
              <a:rPr lang="en-CA" sz="1600" dirty="0"/>
              <a:t>We discovered that there are 4722 missing values in sex column. </a:t>
            </a:r>
          </a:p>
          <a:p>
            <a:endParaRPr lang="en-CA" sz="1500"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Data Exploration </a:t>
            </a:r>
            <a:endParaRPr lang="en-CA" dirty="0"/>
          </a:p>
        </p:txBody>
      </p:sp>
      <p:pic>
        <p:nvPicPr>
          <p:cNvPr id="5" name="Picture 4" descr="A screenshot of a cell phone&#10;&#10;Description automatically generated">
            <a:extLst>
              <a:ext uri="{FF2B5EF4-FFF2-40B4-BE49-F238E27FC236}">
                <a16:creationId xmlns:a16="http://schemas.microsoft.com/office/drawing/2014/main" id="{99A54FFF-4ED6-344D-84E4-7AB6192F0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993790"/>
            <a:ext cx="5472441" cy="3501037"/>
          </a:xfrm>
          <a:prstGeom prst="rect">
            <a:avLst/>
          </a:prstGeom>
        </p:spPr>
      </p:pic>
    </p:spTree>
    <p:extLst>
      <p:ext uri="{BB962C8B-B14F-4D97-AF65-F5344CB8AC3E}">
        <p14:creationId xmlns:p14="http://schemas.microsoft.com/office/powerpoint/2010/main" val="286291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r>
              <a:rPr lang="en-CA" sz="1600" dirty="0"/>
              <a:t>Most transactions were non-fraudulent and our data is quite imbalanced. In fact, 95.95% of the transactions in this data set were not fraudulent while only 4.05% were fraudulent. </a:t>
            </a:r>
          </a:p>
          <a:p>
            <a:endParaRPr lang="en-CA" sz="1600"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Data Exploration </a:t>
            </a:r>
            <a:endParaRPr lang="en-CA" dirty="0"/>
          </a:p>
        </p:txBody>
      </p:sp>
      <p:pic>
        <p:nvPicPr>
          <p:cNvPr id="6" name="Picture 5" descr="A screenshot of a cell phone&#10;&#10;Description automatically generated">
            <a:extLst>
              <a:ext uri="{FF2B5EF4-FFF2-40B4-BE49-F238E27FC236}">
                <a16:creationId xmlns:a16="http://schemas.microsoft.com/office/drawing/2014/main" id="{69C1AC0D-9672-6A4C-AB44-70D8A1CCF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026" y="1124744"/>
            <a:ext cx="6105948" cy="4062499"/>
          </a:xfrm>
          <a:prstGeom prst="rect">
            <a:avLst/>
          </a:prstGeom>
        </p:spPr>
      </p:pic>
    </p:spTree>
    <p:extLst>
      <p:ext uri="{BB962C8B-B14F-4D97-AF65-F5344CB8AC3E}">
        <p14:creationId xmlns:p14="http://schemas.microsoft.com/office/powerpoint/2010/main" val="118884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90934" y="1265411"/>
            <a:ext cx="8401546" cy="5115917"/>
          </a:xfrm>
        </p:spPr>
        <p:txBody>
          <a:bodyPr>
            <a:normAutofit/>
          </a:bodyPr>
          <a:lstStyle/>
          <a:p>
            <a:pPr marL="109728" indent="0">
              <a:buNone/>
            </a:pPr>
            <a:endParaRPr lang="en-CA" sz="16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500" dirty="0"/>
          </a:p>
          <a:p>
            <a:endParaRPr lang="en-CA" sz="1600" dirty="0"/>
          </a:p>
          <a:p>
            <a:endParaRPr lang="en-CA" sz="1500" dirty="0"/>
          </a:p>
          <a:p>
            <a:r>
              <a:rPr lang="en-CA" sz="1500" dirty="0"/>
              <a:t>Age distribution looks binomial, with two spikes in 30 and 65 year age groups. </a:t>
            </a:r>
          </a:p>
          <a:p>
            <a:endParaRPr lang="en-CA" sz="1600"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Data Exploration </a:t>
            </a:r>
            <a:endParaRPr lang="en-CA" dirty="0"/>
          </a:p>
        </p:txBody>
      </p:sp>
      <p:pic>
        <p:nvPicPr>
          <p:cNvPr id="5" name="Picture 4" descr="A screenshot of a cell phone&#10;&#10;Description automatically generated">
            <a:extLst>
              <a:ext uri="{FF2B5EF4-FFF2-40B4-BE49-F238E27FC236}">
                <a16:creationId xmlns:a16="http://schemas.microsoft.com/office/drawing/2014/main" id="{E7435343-EC8B-B943-A208-AE0734029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124744"/>
            <a:ext cx="5810451" cy="4054083"/>
          </a:xfrm>
          <a:prstGeom prst="rect">
            <a:avLst/>
          </a:prstGeom>
        </p:spPr>
      </p:pic>
    </p:spTree>
    <p:extLst>
      <p:ext uri="{BB962C8B-B14F-4D97-AF65-F5344CB8AC3E}">
        <p14:creationId xmlns:p14="http://schemas.microsoft.com/office/powerpoint/2010/main" val="3286834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329</TotalTime>
  <Words>986</Words>
  <Application>Microsoft Macintosh PowerPoint</Application>
  <PresentationFormat>On-screen Show (4:3)</PresentationFormat>
  <Paragraphs>265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Lucida Sans Unicode</vt:lpstr>
      <vt:lpstr>Verdana</vt:lpstr>
      <vt:lpstr>Wingdings 2</vt:lpstr>
      <vt:lpstr>Wingdings 3</vt:lpstr>
      <vt:lpstr>Concurso</vt:lpstr>
      <vt:lpstr>Credit Card Fraud Identification Using ML</vt:lpstr>
      <vt:lpstr>The Context</vt:lpstr>
      <vt:lpstr>Business Problem/Objective</vt:lpstr>
      <vt:lpstr>Data</vt:lpstr>
      <vt:lpstr>Data Dictionary</vt:lpstr>
      <vt:lpstr>Data Exploration </vt:lpstr>
      <vt:lpstr>Data Exploration </vt:lpstr>
      <vt:lpstr>Data Exploration </vt:lpstr>
      <vt:lpstr>Data Exploration </vt:lpstr>
      <vt:lpstr>Data Exploration </vt:lpstr>
      <vt:lpstr>Data Exploration </vt:lpstr>
      <vt:lpstr>Data Exploration </vt:lpstr>
      <vt:lpstr>Data Exploration </vt:lpstr>
      <vt:lpstr>Data Exploration </vt:lpstr>
      <vt:lpstr>Data Exploration </vt:lpstr>
      <vt:lpstr>Data Exploration </vt:lpstr>
      <vt:lpstr>Data Treatment 1</vt:lpstr>
      <vt:lpstr>Data Treatment 2</vt:lpstr>
      <vt:lpstr>Analytical Problem 1</vt:lpstr>
      <vt:lpstr>Analytical Problem 2</vt:lpstr>
      <vt:lpstr>Conclusions 1</vt:lpstr>
      <vt:lpstr>Conclusions 2</vt:lpstr>
      <vt:lpstr>Shiny App</vt:lpstr>
    </vt:vector>
  </TitlesOfParts>
  <Company>WANOPT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identification using AI/ML</dc:title>
  <dc:creator>Luiz Carvalho</dc:creator>
  <cp:lastModifiedBy>Stan Taov</cp:lastModifiedBy>
  <cp:revision>21</cp:revision>
  <dcterms:created xsi:type="dcterms:W3CDTF">2020-03-16T17:57:58Z</dcterms:created>
  <dcterms:modified xsi:type="dcterms:W3CDTF">2020-03-20T00:17:13Z</dcterms:modified>
</cp:coreProperties>
</file>