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7" r:id="rId30"/>
    <p:sldId id="286" r:id="rId31"/>
    <p:sldId id="283" r:id="rId32"/>
    <p:sldId id="285" r:id="rId33"/>
    <p:sldId id="284" r:id="rId34"/>
    <p:sldId id="288" r:id="rId35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4" autoAdjust="0"/>
    <p:restoredTop sz="94660"/>
  </p:normalViewPr>
  <p:slideViewPr>
    <p:cSldViewPr snapToGrid="0">
      <p:cViewPr>
        <p:scale>
          <a:sx n="125" d="100"/>
          <a:sy n="125" d="100"/>
        </p:scale>
        <p:origin x="122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0FCB03E-B574-48DB-9159-CE6A20A51A61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607A312-9E6D-42C9-B6C2-4FCC8F551272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B7101B1-49D1-4414-BE06-B87859314FE0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F0AC69A-5FF4-4800-ABA4-2B3F761D7031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083EEC3-320A-4900-8E99-E22B51C880A8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CH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75A4AC8-B763-4B6C-9E19-9F0AB7CA456F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751F926-6A05-424C-85CC-0A1381AD15FB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38BA164-F126-4A4F-A1C0-1691A2D57B1E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85B3B07-3311-4A7E-99D4-E2C24D84F0A5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CH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1DABD6A-C4E0-45CF-AF60-7DD13D2D8790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D14D56B-398D-420A-BF2E-A280277E7F9A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CH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465AD5A-CD79-4C27-8B35-E49433962193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04F7589-FE2E-4C99-9792-8BD8F9514627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2D9DD6-E518-415D-A27A-BA76D17D7586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50EDF99-5A68-4690-B8DC-AFDC667A8A15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75C9AE1-B53D-4804-86C3-79B5AC670991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1DFD1FF-17CA-489B-B1A3-75187C993207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E0284AA-B5D9-4B2B-9FA2-170A6FF9A213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0EDC4F6-6316-449A-BEB1-7C95C28C2611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B9D91DA-36DE-4E06-881C-F628C2C31140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CH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A1D964C-3B65-470A-80A7-8FD6A66FEC6B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A3ECFBE-E6DC-4B7E-9508-74C254693697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F39004F-816B-4892-8E81-B6A5C9D7EA32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F6E8CC-8DE4-4997-B95F-6DCD0B9B0B24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28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6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Straight Connector 31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Isosceles Triangle 2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Isosceles Triangle 3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Isosceles Triangle 18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fr-FR" sz="5400" b="0" strike="noStrike" spc="-1">
                <a:solidFill>
                  <a:srgbClr val="1CADE4"/>
                </a:solidFill>
                <a:latin typeface="Trebuchet MS"/>
              </a:rPr>
              <a:t>Modifiez le style du titre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dt" idx="1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fr-CH" sz="900" b="0" strike="noStrike" spc="-1">
                <a:solidFill>
                  <a:srgbClr val="8B8B8B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fr-CH" sz="900" b="0" strike="noStrike" spc="-1">
                <a:solidFill>
                  <a:srgbClr val="8B8B8B"/>
                </a:solidFill>
                <a:latin typeface="Trebuchet MS"/>
              </a:rPr>
              <a:t>&lt;date/heure&gt;</a:t>
            </a:r>
            <a:endParaRPr lang="fr-CH" sz="900" b="0" strike="noStrike" spc="-1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 idx="2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fr-CH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fr-CH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sldNum" idx="3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fr-CH" sz="900" b="0" strike="noStrike" spc="-1">
                <a:solidFill>
                  <a:srgbClr val="1CADE4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A076FF-EECD-4F99-B863-6A0C04DD28DA}" type="slidenum">
              <a:rPr lang="fr-CH" sz="900" b="0" strike="noStrike" spc="-1">
                <a:solidFill>
                  <a:srgbClr val="1CADE4"/>
                </a:solidFill>
                <a:latin typeface="Trebuchet MS"/>
              </a:rPr>
              <a:t>‹N°›</a:t>
            </a:fld>
            <a:endParaRPr lang="fr-CH" sz="900" b="0" strike="noStrike" spc="-1"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3600" b="0" strike="noStrike" spc="-1">
                <a:solidFill>
                  <a:srgbClr val="1CADE4"/>
                </a:solidFill>
                <a:latin typeface="Trebuchet MS"/>
              </a:rPr>
              <a:t>Modifiez le style du titre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FR" sz="1800" b="0" strike="noStrike" spc="-1">
                <a:solidFill>
                  <a:srgbClr val="404040"/>
                </a:solidFill>
                <a:latin typeface="Trebuchet MS"/>
              </a:rPr>
              <a:t>Modifier les styles du texte du masque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FR" sz="1600" b="0" strike="noStrike" spc="-1">
                <a:solidFill>
                  <a:srgbClr val="404040"/>
                </a:solidFill>
                <a:latin typeface="Trebuchet MS"/>
              </a:rPr>
              <a:t>Deuxième niveau</a:t>
            </a:r>
            <a:endParaRPr lang="en-US" sz="1600" b="0" strike="noStrike" spc="-1">
              <a:solidFill>
                <a:srgbClr val="404040"/>
              </a:solidFill>
              <a:latin typeface="Trebuchet MS"/>
            </a:endParaRPr>
          </a:p>
          <a:p>
            <a:pPr marL="1143000" lvl="2" indent="-22860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FR" sz="1400" b="0" strike="noStrike" spc="-1">
                <a:solidFill>
                  <a:srgbClr val="404040"/>
                </a:solidFill>
                <a:latin typeface="Trebuchet MS"/>
              </a:rPr>
              <a:t>Troisième niveau</a:t>
            </a:r>
            <a:endParaRPr lang="en-US" sz="1400" b="0" strike="noStrike" spc="-1">
              <a:solidFill>
                <a:srgbClr val="404040"/>
              </a:solidFill>
              <a:latin typeface="Trebuchet MS"/>
            </a:endParaRPr>
          </a:p>
          <a:p>
            <a:pPr marL="1600200" lvl="3" indent="-22860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FR" sz="1200" b="0" strike="noStrike" spc="-1">
                <a:solidFill>
                  <a:srgbClr val="404040"/>
                </a:solidFill>
                <a:latin typeface="Trebuchet MS"/>
              </a:rPr>
              <a:t>Quatrième niveau</a:t>
            </a:r>
            <a:endParaRPr lang="en-US" sz="1200" b="0" strike="noStrike" spc="-1">
              <a:solidFill>
                <a:srgbClr val="404040"/>
              </a:solidFill>
              <a:latin typeface="Trebuchet MS"/>
            </a:endParaRPr>
          </a:p>
          <a:p>
            <a:pPr marL="2057400" lvl="4" indent="-22860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FR" sz="1200" b="0" strike="noStrike" spc="-1">
                <a:solidFill>
                  <a:srgbClr val="404040"/>
                </a:solidFill>
                <a:latin typeface="Trebuchet MS"/>
              </a:rPr>
              <a:t>Cinquième niveau</a:t>
            </a:r>
            <a:endParaRPr lang="en-US" sz="12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 idx="4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fr-CH" sz="900" b="0" strike="noStrike" spc="-1">
                <a:solidFill>
                  <a:srgbClr val="8B8B8B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fr-CH" sz="900" b="0" strike="noStrike" spc="-1">
                <a:solidFill>
                  <a:srgbClr val="8B8B8B"/>
                </a:solidFill>
                <a:latin typeface="Trebuchet MS"/>
              </a:rPr>
              <a:t>&lt;date/heure&gt;</a:t>
            </a:r>
            <a:endParaRPr lang="fr-CH" sz="900" b="0" strike="noStrike" spc="-1"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 idx="5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fr-CH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fr-CH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sldNum" idx="6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fr-CH" sz="900" b="0" strike="noStrike" spc="-1">
                <a:solidFill>
                  <a:srgbClr val="1CADE4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F662B3-FB4B-450D-AB4C-D3644360EB13}" type="slidenum">
              <a:rPr lang="fr-CH" sz="900" b="0" strike="noStrike" spc="-1">
                <a:solidFill>
                  <a:srgbClr val="1CADE4"/>
                </a:solidFill>
                <a:latin typeface="Trebuchet MS"/>
              </a:rPr>
              <a:t>‹N°›</a:t>
            </a:fld>
            <a:endParaRPr lang="fr-CH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506960" y="178308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CH" sz="9600" b="0" strike="noStrike" spc="-1">
                <a:solidFill>
                  <a:srgbClr val="1CADE4"/>
                </a:solidFill>
                <a:latin typeface="Trebuchet MS"/>
              </a:rPr>
              <a:t>Imepro</a:t>
            </a:r>
            <a:endParaRPr lang="en-US" sz="9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CH" sz="2400" b="0" strike="noStrike" spc="-1" dirty="0">
                <a:solidFill>
                  <a:srgbClr val="808080"/>
                </a:solidFill>
                <a:latin typeface="Trebuchet MS"/>
              </a:rPr>
              <a:t>TPI par Gouvernon Stan en 2023</a:t>
            </a:r>
            <a:endParaRPr lang="fr-CH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CH" sz="2400" b="0" strike="noStrike" spc="-1" dirty="0">
                <a:solidFill>
                  <a:srgbClr val="808080"/>
                </a:solidFill>
                <a:latin typeface="Trebuchet MS"/>
              </a:rPr>
              <a:t>Supérieur : Jeanmaire Alain</a:t>
            </a:r>
            <a:endParaRPr lang="fr-CH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CH" sz="2400" b="0" strike="noStrike" spc="-1" dirty="0">
                <a:solidFill>
                  <a:srgbClr val="808080"/>
                </a:solidFill>
                <a:latin typeface="Trebuchet MS"/>
              </a:rPr>
              <a:t>Expert : Del Torchio Morgan</a:t>
            </a:r>
            <a:endParaRPr lang="fr-CH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CH" sz="2400" b="0" strike="noStrike" spc="-1" dirty="0">
                <a:solidFill>
                  <a:srgbClr val="808080"/>
                </a:solidFill>
                <a:latin typeface="Trebuchet MS"/>
              </a:rPr>
              <a:t>Expert : </a:t>
            </a:r>
            <a:r>
              <a:rPr lang="fr-CH" sz="2400" b="0" strike="noStrike" spc="-1" dirty="0" err="1">
                <a:solidFill>
                  <a:srgbClr val="808080"/>
                </a:solidFill>
                <a:latin typeface="Trebuchet MS"/>
              </a:rPr>
              <a:t>Rebetez</a:t>
            </a:r>
            <a:r>
              <a:rPr lang="fr-CH" sz="2400" b="0" strike="noStrike" spc="-1" dirty="0">
                <a:solidFill>
                  <a:srgbClr val="808080"/>
                </a:solidFill>
                <a:latin typeface="Trebuchet MS"/>
              </a:rPr>
              <a:t> Daniel</a:t>
            </a:r>
            <a:endParaRPr lang="fr-CH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 dirty="0">
                <a:solidFill>
                  <a:srgbClr val="1CADE4"/>
                </a:solidFill>
                <a:latin typeface="Trebuchet MS"/>
              </a:rPr>
              <a:t>Réception de messages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42" name="Image 3"/>
          <p:cNvPicPr/>
          <p:nvPr/>
        </p:nvPicPr>
        <p:blipFill>
          <a:blip r:embed="rId2"/>
          <a:stretch/>
        </p:blipFill>
        <p:spPr>
          <a:xfrm>
            <a:off x="5721419" y="1929960"/>
            <a:ext cx="2904105" cy="3094801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>
            <a:extLst>
              <a:ext uri="{FF2B5EF4-FFF2-40B4-BE49-F238E27FC236}">
                <a16:creationId xmlns:a16="http://schemas.microsoft.com/office/drawing/2014/main" id="{E37F954D-3CFB-F4D0-BB58-8DF3B3348D7A}"/>
              </a:ext>
            </a:extLst>
          </p:cNvPr>
          <p:cNvSpPr txBox="1">
            <a:spLocks/>
          </p:cNvSpPr>
          <p:nvPr/>
        </p:nvSpPr>
        <p:spPr>
          <a:xfrm>
            <a:off x="795307" y="1825560"/>
            <a:ext cx="26096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800" spc="-1" dirty="0">
                <a:solidFill>
                  <a:srgbClr val="404040"/>
                </a:solidFill>
                <a:latin typeface="Trebuchet MS"/>
              </a:rPr>
              <a:t>Du professeur</a:t>
            </a:r>
            <a:endParaRPr lang="en-US" sz="1800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800" spc="-1" dirty="0">
                <a:solidFill>
                  <a:srgbClr val="404040"/>
                </a:solidFill>
                <a:latin typeface="Trebuchet MS"/>
              </a:rPr>
              <a:t>Avec l’heure</a:t>
            </a:r>
            <a:endParaRPr lang="en-US" sz="1800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 dirty="0">
                <a:solidFill>
                  <a:srgbClr val="1CADE4"/>
                </a:solidFill>
                <a:latin typeface="Trebuchet MS"/>
              </a:rPr>
              <a:t>Blocage des applications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45" name="Image 3"/>
          <p:cNvPicPr/>
          <p:nvPr/>
        </p:nvPicPr>
        <p:blipFill>
          <a:blip r:embed="rId2"/>
          <a:stretch/>
        </p:blipFill>
        <p:spPr>
          <a:xfrm>
            <a:off x="539280" y="3475080"/>
            <a:ext cx="7752960" cy="2066400"/>
          </a:xfrm>
          <a:prstGeom prst="rect">
            <a:avLst/>
          </a:prstGeom>
          <a:ln w="0">
            <a:noFill/>
          </a:ln>
        </p:spPr>
      </p:pic>
      <p:pic>
        <p:nvPicPr>
          <p:cNvPr id="146" name="Image 4"/>
          <p:cNvPicPr/>
          <p:nvPr/>
        </p:nvPicPr>
        <p:blipFill>
          <a:blip r:embed="rId3"/>
          <a:stretch/>
        </p:blipFill>
        <p:spPr>
          <a:xfrm>
            <a:off x="838080" y="5780520"/>
            <a:ext cx="4123800" cy="418680"/>
          </a:xfrm>
          <a:prstGeom prst="rect">
            <a:avLst/>
          </a:prstGeom>
          <a:ln w="0">
            <a:noFill/>
          </a:ln>
        </p:spPr>
      </p:pic>
      <p:pic>
        <p:nvPicPr>
          <p:cNvPr id="147" name="Image 5"/>
          <p:cNvPicPr/>
          <p:nvPr/>
        </p:nvPicPr>
        <p:blipFill>
          <a:blip r:embed="rId4"/>
          <a:stretch/>
        </p:blipFill>
        <p:spPr>
          <a:xfrm>
            <a:off x="539280" y="1752120"/>
            <a:ext cx="5495400" cy="1418760"/>
          </a:xfrm>
          <a:prstGeom prst="rect">
            <a:avLst/>
          </a:prstGeom>
          <a:ln w="0">
            <a:noFill/>
          </a:ln>
        </p:spPr>
      </p:pic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272280" y="17521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Toutes les 3 secondes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spc="-1" dirty="0">
                <a:solidFill>
                  <a:srgbClr val="404040"/>
                </a:solidFill>
                <a:latin typeface="Trebuchet MS"/>
              </a:rPr>
              <a:t>Récupération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Filtrage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Réduction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 dirty="0">
                <a:solidFill>
                  <a:srgbClr val="1CADE4"/>
                </a:solidFill>
                <a:latin typeface="Trebuchet MS"/>
              </a:rPr>
              <a:t>Blocage du clavier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49" name="Espace réservé du contenu 8"/>
          <p:cNvPicPr/>
          <p:nvPr/>
        </p:nvPicPr>
        <p:blipFill>
          <a:blip r:embed="rId2"/>
          <a:stretch/>
        </p:blipFill>
        <p:spPr>
          <a:xfrm>
            <a:off x="4354276" y="4129523"/>
            <a:ext cx="4871097" cy="706428"/>
          </a:xfrm>
          <a:prstGeom prst="rect">
            <a:avLst/>
          </a:prstGeom>
          <a:ln w="0">
            <a:noFill/>
          </a:ln>
        </p:spPr>
      </p:pic>
      <p:pic>
        <p:nvPicPr>
          <p:cNvPr id="150" name="Image 9"/>
          <p:cNvPicPr/>
          <p:nvPr/>
        </p:nvPicPr>
        <p:blipFill>
          <a:blip r:embed="rId3"/>
          <a:stretch/>
        </p:blipFill>
        <p:spPr>
          <a:xfrm>
            <a:off x="4354277" y="1848239"/>
            <a:ext cx="4882317" cy="1943279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>
            <a:extLst>
              <a:ext uri="{FF2B5EF4-FFF2-40B4-BE49-F238E27FC236}">
                <a16:creationId xmlns:a16="http://schemas.microsoft.com/office/drawing/2014/main" id="{C60F8DA7-AA49-606F-2AAB-E1405E2B653B}"/>
              </a:ext>
            </a:extLst>
          </p:cNvPr>
          <p:cNvSpPr txBox="1">
            <a:spLocks/>
          </p:cNvSpPr>
          <p:nvPr/>
        </p:nvSpPr>
        <p:spPr>
          <a:xfrm>
            <a:off x="838080" y="1879920"/>
            <a:ext cx="3215446" cy="194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spc="-1" dirty="0">
                <a:solidFill>
                  <a:srgbClr val="404040"/>
                </a:solidFill>
                <a:latin typeface="Trebuchet MS"/>
              </a:rPr>
              <a:t>Début blocage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spc="-1" dirty="0">
                <a:solidFill>
                  <a:srgbClr val="404040"/>
                </a:solidFill>
                <a:latin typeface="Trebuchet MS"/>
              </a:rPr>
              <a:t>Choix des touches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spc="-1" dirty="0">
                <a:solidFill>
                  <a:srgbClr val="404040"/>
                </a:solidFill>
                <a:latin typeface="Trebuchet MS"/>
              </a:rPr>
              <a:t>Événement invoqué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spc="-1" dirty="0">
                <a:solidFill>
                  <a:srgbClr val="404040"/>
                </a:solidFill>
                <a:latin typeface="Trebuchet MS"/>
              </a:rPr>
              <a:t>Rien faire</a:t>
            </a:r>
            <a:endParaRPr lang="en-US" sz="2400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 dirty="0">
                <a:solidFill>
                  <a:srgbClr val="1CADE4"/>
                </a:solidFill>
                <a:latin typeface="Trebuchet MS"/>
              </a:rPr>
              <a:t>Blocage de la souris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Toutes les secondes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Rectangle de déplacement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Masquer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Gestionnaire de tâches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54" name="Image 3"/>
          <p:cNvPicPr/>
          <p:nvPr/>
        </p:nvPicPr>
        <p:blipFill>
          <a:blip r:embed="rId2"/>
          <a:stretch/>
        </p:blipFill>
        <p:spPr>
          <a:xfrm>
            <a:off x="5484831" y="2428491"/>
            <a:ext cx="3442344" cy="2001017"/>
          </a:xfrm>
          <a:prstGeom prst="rect">
            <a:avLst/>
          </a:prstGeom>
          <a:ln w="0">
            <a:noFill/>
          </a:ln>
        </p:spPr>
      </p:pic>
      <p:pic>
        <p:nvPicPr>
          <p:cNvPr id="155" name="Image 4"/>
          <p:cNvPicPr/>
          <p:nvPr/>
        </p:nvPicPr>
        <p:blipFill>
          <a:blip r:embed="rId3"/>
          <a:stretch/>
        </p:blipFill>
        <p:spPr>
          <a:xfrm>
            <a:off x="2169808" y="4879175"/>
            <a:ext cx="5412820" cy="1789601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Améliorations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Sélénium: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b="0" strike="noStrike" spc="-1" dirty="0">
                <a:solidFill>
                  <a:srgbClr val="404040"/>
                </a:solidFill>
                <a:latin typeface="Trebuchet MS"/>
              </a:rPr>
              <a:t>Extensions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b="0" strike="noStrike" spc="-1" dirty="0">
                <a:solidFill>
                  <a:srgbClr val="404040"/>
                </a:solidFill>
                <a:latin typeface="Trebuchet MS"/>
              </a:rPr>
              <a:t>Thèmes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b="0" strike="noStrike" spc="-1" dirty="0">
                <a:solidFill>
                  <a:srgbClr val="404040"/>
                </a:solidFill>
                <a:latin typeface="Trebuchet MS"/>
              </a:rPr>
              <a:t>Historique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b="0" strike="noStrike" spc="-1" dirty="0">
                <a:solidFill>
                  <a:srgbClr val="404040"/>
                </a:solidFill>
                <a:latin typeface="Trebuchet MS"/>
              </a:rPr>
              <a:t>Marque page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Interface: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spc="-1" dirty="0">
                <a:solidFill>
                  <a:srgbClr val="404040"/>
                </a:solidFill>
                <a:latin typeface="Trebuchet MS"/>
              </a:rPr>
              <a:t>I</a:t>
            </a:r>
            <a:r>
              <a:rPr lang="fr-FR" sz="2000" spc="-1" dirty="0" err="1">
                <a:solidFill>
                  <a:srgbClr val="404040"/>
                </a:solidFill>
                <a:latin typeface="Trebuchet MS"/>
              </a:rPr>
              <a:t>ntuitive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Application pour les professeurs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État de départ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Travail effectué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Améliorations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803AACB-EE18-39FD-D6C0-98C04E674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326" y="2009192"/>
            <a:ext cx="6109983" cy="3397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État de départ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Envoi de requêtes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Affichage des données client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7599B21-A802-7405-1147-6BF737B7F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346210"/>
            <a:ext cx="5404368" cy="3279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Travail effectué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Affichage en TreeView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Listes de configurations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Miniatures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Affichage individuel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Option de Stream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Filtrage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 dirty="0">
                <a:solidFill>
                  <a:srgbClr val="1CADE4"/>
                </a:solidFill>
                <a:latin typeface="Trebuchet MS"/>
              </a:rPr>
              <a:t>Affichage en TreeView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274182" y="1929958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Élève : Poste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b="0" strike="noStrike" spc="-1" dirty="0">
                <a:solidFill>
                  <a:srgbClr val="404040"/>
                </a:solidFill>
                <a:latin typeface="Trebuchet MS"/>
              </a:rPr>
              <a:t>Processus: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1143000" lvl="2" indent="-22860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800" b="0" strike="noStrike" spc="-1" dirty="0">
                <a:solidFill>
                  <a:srgbClr val="404040"/>
                </a:solidFill>
                <a:latin typeface="Trebuchet MS"/>
              </a:rPr>
              <a:t>Chrome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1143000" lvl="2" indent="-22860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800" b="0" strike="noStrike" spc="-1" dirty="0">
                <a:solidFill>
                  <a:srgbClr val="404040"/>
                </a:solidFill>
                <a:latin typeface="Trebuchet MS"/>
              </a:rPr>
              <a:t>Excel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b="0" strike="noStrike" spc="-1" dirty="0">
                <a:solidFill>
                  <a:srgbClr val="404040"/>
                </a:solidFill>
                <a:latin typeface="Trebuchet MS"/>
              </a:rPr>
              <a:t>Navigateurs: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1143000" lvl="2" indent="-22860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800" b="0" strike="noStrike" spc="-1" dirty="0">
                <a:solidFill>
                  <a:srgbClr val="404040"/>
                </a:solidFill>
                <a:latin typeface="Trebuchet MS"/>
              </a:rPr>
              <a:t>Firefox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1600200" lvl="3" indent="-22860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600" b="0" strike="noStrike" spc="-1" dirty="0">
                <a:solidFill>
                  <a:srgbClr val="404040"/>
                </a:solidFill>
                <a:latin typeface="Trebuchet MS"/>
              </a:rPr>
              <a:t>Url</a:t>
            </a:r>
            <a:endParaRPr lang="en-US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1600200" lvl="3" indent="-22860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600" b="0" strike="noStrike" spc="-1" dirty="0">
                <a:solidFill>
                  <a:srgbClr val="404040"/>
                </a:solidFill>
                <a:latin typeface="Trebuchet MS"/>
              </a:rPr>
              <a:t>Url</a:t>
            </a:r>
            <a:endParaRPr lang="en-US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1143000" lvl="2" indent="-22860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800" b="0" strike="noStrike" spc="-1" dirty="0">
                <a:solidFill>
                  <a:srgbClr val="404040"/>
                </a:solidFill>
                <a:latin typeface="Trebuchet MS"/>
              </a:rPr>
              <a:t>Chrome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1600200" lvl="3" indent="-22860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600" b="0" strike="noStrike" spc="-1" dirty="0">
                <a:solidFill>
                  <a:srgbClr val="404040"/>
                </a:solidFill>
                <a:latin typeface="Trebuchet MS"/>
              </a:rPr>
              <a:t>Url</a:t>
            </a:r>
            <a:endParaRPr lang="en-US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1600200" lvl="3" indent="-22860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600" b="0" strike="noStrike" spc="-1" dirty="0">
                <a:solidFill>
                  <a:srgbClr val="404040"/>
                </a:solidFill>
                <a:latin typeface="Trebuchet MS"/>
              </a:rPr>
              <a:t>Url</a:t>
            </a:r>
            <a:endParaRPr lang="en-US" sz="16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66" name="Image 3"/>
          <p:cNvPicPr/>
          <p:nvPr/>
        </p:nvPicPr>
        <p:blipFill>
          <a:blip r:embed="rId2"/>
          <a:stretch/>
        </p:blipFill>
        <p:spPr>
          <a:xfrm>
            <a:off x="5280709" y="1929959"/>
            <a:ext cx="3589913" cy="4273757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 dirty="0">
                <a:solidFill>
                  <a:srgbClr val="1CADE4"/>
                </a:solidFill>
                <a:latin typeface="Trebuchet MS"/>
              </a:rPr>
              <a:t>Miniatures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Zoom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Ajouter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Retirer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Déplacement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Sauvegarder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61D1B7-5E16-8ABF-6A73-A59017062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10" y="1431409"/>
            <a:ext cx="6558528" cy="364648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0EBBD41-3511-6CFA-E03A-DB579259A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710" y="2160720"/>
            <a:ext cx="6558528" cy="3646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re 1"/>
          <p:cNvSpPr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CH" sz="4400" b="0" strike="noStrike" spc="-1">
                <a:solidFill>
                  <a:srgbClr val="000000"/>
                </a:solidFill>
                <a:latin typeface="Trebuchet MS"/>
              </a:rPr>
              <a:t>Qui suis-je</a:t>
            </a:r>
            <a:endParaRPr lang="fr-CH" sz="4400" b="0" strike="noStrike" spc="-1"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/>
          </p:nvPr>
        </p:nvSpPr>
        <p:spPr>
          <a:xfrm>
            <a:off x="1141560" y="1833120"/>
            <a:ext cx="5257440" cy="2144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 panose="020B0603020202020204" pitchFamily="34" charset="0"/>
              </a:rPr>
              <a:t>Gouvernon Stan</a:t>
            </a:r>
            <a:endParaRPr lang="en-US" sz="2400" b="0" strike="noStrike" spc="-1" dirty="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19" name="Espace réservé du contenu 2"/>
          <p:cNvSpPr/>
          <p:nvPr/>
        </p:nvSpPr>
        <p:spPr>
          <a:xfrm>
            <a:off x="5875920" y="1833120"/>
            <a:ext cx="5257440" cy="21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CH" sz="2400" b="0" strike="noStrike" spc="-1" dirty="0">
                <a:solidFill>
                  <a:srgbClr val="000000"/>
                </a:solidFill>
                <a:latin typeface="Trebuchet MS" panose="020B0603020202020204" pitchFamily="34" charset="0"/>
              </a:rPr>
              <a:t>Informaticien</a:t>
            </a:r>
            <a:endParaRPr lang="fr-CH" sz="2400" b="0" strike="noStrike" spc="-1" dirty="0">
              <a:latin typeface="Trebuchet MS" panose="020B0603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CH" sz="2400" b="0" strike="noStrike" spc="-1" dirty="0">
                <a:solidFill>
                  <a:srgbClr val="000000"/>
                </a:solidFill>
                <a:latin typeface="Trebuchet MS" panose="020B0603020202020204" pitchFamily="34" charset="0"/>
              </a:rPr>
              <a:t>CFC en 3ans</a:t>
            </a:r>
            <a:endParaRPr lang="fr-CH" sz="2400" b="0" strike="noStrike" spc="-1" dirty="0">
              <a:latin typeface="Trebuchet MS" panose="020B0603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CH" sz="2400" b="0" strike="noStrike" spc="-1" dirty="0">
                <a:solidFill>
                  <a:srgbClr val="000000"/>
                </a:solidFill>
                <a:latin typeface="Trebuchet MS" panose="020B0603020202020204" pitchFamily="34" charset="0"/>
              </a:rPr>
              <a:t>Maturité intégrée</a:t>
            </a:r>
            <a:endParaRPr lang="fr-CH" sz="2400" b="0" strike="noStrike" spc="-1" dirty="0">
              <a:latin typeface="Trebuchet MS" panose="020B0603020202020204" pitchFamily="34" charset="0"/>
            </a:endParaRPr>
          </a:p>
        </p:txBody>
      </p:sp>
      <p:sp>
        <p:nvSpPr>
          <p:cNvPr id="120" name="Espace réservé du contenu 2"/>
          <p:cNvSpPr/>
          <p:nvPr/>
        </p:nvSpPr>
        <p:spPr>
          <a:xfrm>
            <a:off x="5875920" y="3978360"/>
            <a:ext cx="5257440" cy="21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CH" sz="2400" b="0" strike="noStrike" spc="-1" dirty="0">
                <a:solidFill>
                  <a:srgbClr val="000000"/>
                </a:solidFill>
                <a:latin typeface="Trebuchet MS" panose="020B0603020202020204" pitchFamily="34" charset="0"/>
              </a:rPr>
              <a:t>20 ans</a:t>
            </a:r>
            <a:endParaRPr lang="fr-CH" sz="2400" b="0" strike="noStrike" spc="-1" dirty="0">
              <a:latin typeface="Trebuchet MS" panose="020B0603020202020204" pitchFamily="34" charset="0"/>
            </a:endParaRPr>
          </a:p>
        </p:txBody>
      </p:sp>
      <p:sp>
        <p:nvSpPr>
          <p:cNvPr id="121" name="Espace réservé du contenu 2"/>
          <p:cNvSpPr/>
          <p:nvPr/>
        </p:nvSpPr>
        <p:spPr>
          <a:xfrm>
            <a:off x="1141560" y="3962520"/>
            <a:ext cx="5257440" cy="21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CH" sz="2400" b="0" strike="noStrike" spc="-1" dirty="0">
                <a:solidFill>
                  <a:srgbClr val="000000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t>Informatique</a:t>
            </a:r>
            <a:endParaRPr lang="fr-CH" sz="2400" b="0" strike="noStrike" spc="-1" dirty="0">
              <a:latin typeface="Trebuchet MS" panose="020B0603020202020204" pitchFamily="34" charset="0"/>
              <a:ea typeface="MS Gothic" panose="020B0609070205080204" pitchFamily="49" charset="-128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CH" sz="2400" b="0" strike="noStrike" spc="-1" dirty="0">
                <a:solidFill>
                  <a:srgbClr val="000000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t>Manga</a:t>
            </a:r>
            <a:endParaRPr lang="fr-CH" sz="2400" b="0" strike="noStrike" spc="-1" dirty="0">
              <a:latin typeface="Trebuchet MS" panose="020B0603020202020204" pitchFamily="34" charset="0"/>
              <a:ea typeface="MS Gothic" panose="020B0609070205080204" pitchFamily="49" charset="-128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CH" sz="2400" b="0" strike="noStrike" spc="-1" dirty="0">
                <a:solidFill>
                  <a:srgbClr val="000000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t>Tennis</a:t>
            </a:r>
            <a:endParaRPr lang="fr-CH" sz="2400" b="0" strike="noStrike" spc="-1" dirty="0">
              <a:latin typeface="Trebuchet MS" panose="020B0603020202020204" pitchFamily="34" charset="0"/>
              <a:ea typeface="MS Gothic" panose="020B0609070205080204" pitchFamily="49" charset="-128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CH" sz="2400" b="0" strike="noStrike" spc="-1" dirty="0">
                <a:solidFill>
                  <a:srgbClr val="000000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t>Jeux vidéo</a:t>
            </a:r>
            <a:endParaRPr lang="fr-CH" sz="2400" b="0" strike="noStrike" spc="-1" dirty="0"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Listes de configurations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Filtrage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b="0" strike="noStrike" spc="-1" dirty="0">
                <a:solidFill>
                  <a:srgbClr val="404040"/>
                </a:solidFill>
                <a:latin typeface="Trebuchet MS"/>
              </a:rPr>
              <a:t>Processus alertés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b="0" strike="noStrike" spc="-1" dirty="0">
                <a:solidFill>
                  <a:srgbClr val="404040"/>
                </a:solidFill>
                <a:latin typeface="Trebuchet MS"/>
              </a:rPr>
              <a:t>Processus ignorés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b="0" strike="noStrike" spc="-1" dirty="0">
                <a:solidFill>
                  <a:srgbClr val="404040"/>
                </a:solidFill>
                <a:latin typeface="Trebuchet MS"/>
              </a:rPr>
              <a:t>Url alertées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Blocage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b="0" strike="noStrike" spc="-1" dirty="0">
                <a:solidFill>
                  <a:srgbClr val="404040"/>
                </a:solidFill>
                <a:latin typeface="Trebuchet MS"/>
              </a:rPr>
              <a:t>Url autorisées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E978BA-4A1D-687C-88F9-72FE6655C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500" y="2243240"/>
            <a:ext cx="2048925" cy="1857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Filtrage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Processus/Url alerté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b="0" strike="noStrike" spc="-1" dirty="0">
                <a:solidFill>
                  <a:srgbClr val="404040"/>
                </a:solidFill>
                <a:latin typeface="Trebuchet MS"/>
              </a:rPr>
              <a:t>En rouge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Processus ignoré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b="0" strike="noStrike" spc="-1" dirty="0">
                <a:solidFill>
                  <a:srgbClr val="404040"/>
                </a:solidFill>
                <a:latin typeface="Trebuchet MS"/>
              </a:rPr>
              <a:t>Pas affiché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46803D-3E52-707D-DB85-C47495847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764" y="2138790"/>
            <a:ext cx="2419350" cy="1962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Option de Stream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77160" y="1693652"/>
            <a:ext cx="4024380" cy="4554867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spc="-1" dirty="0">
                <a:solidFill>
                  <a:srgbClr val="404040"/>
                </a:solidFill>
                <a:latin typeface="Trebuchet MS"/>
              </a:rPr>
              <a:t>Élèves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Priorité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b="0" strike="noStrike" spc="-1" dirty="0">
                <a:solidFill>
                  <a:srgbClr val="404040"/>
                </a:solidFill>
                <a:latin typeface="Trebuchet MS"/>
              </a:rPr>
              <a:t>Contrôle de l’élève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1143000" lvl="2" indent="-22860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800" b="0" strike="noStrike" spc="-1" dirty="0">
                <a:solidFill>
                  <a:srgbClr val="404040"/>
                </a:solidFill>
                <a:latin typeface="Trebuchet MS"/>
              </a:rPr>
              <a:t>Fenêtré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1143000" lvl="2" indent="-22860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800" b="0" strike="noStrike" spc="-1" dirty="0">
                <a:solidFill>
                  <a:srgbClr val="404040"/>
                </a:solidFill>
                <a:latin typeface="Trebuchet MS"/>
              </a:rPr>
              <a:t>Pleine écran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1143000" lvl="2" indent="-22860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800" b="0" strike="noStrike" spc="-1" dirty="0">
                <a:solidFill>
                  <a:srgbClr val="404040"/>
                </a:solidFill>
                <a:latin typeface="Trebuchet MS"/>
              </a:rPr>
              <a:t>TopMost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1143000" lvl="2" indent="-22860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800" b="0" strike="noStrike" spc="-1" dirty="0">
                <a:solidFill>
                  <a:srgbClr val="404040"/>
                </a:solidFill>
                <a:latin typeface="Trebuchet MS"/>
              </a:rPr>
              <a:t>Blocage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spc="-1" dirty="0">
                <a:solidFill>
                  <a:srgbClr val="404040"/>
                </a:solidFill>
                <a:latin typeface="Trebuchet MS"/>
              </a:rPr>
              <a:t>Focus</a:t>
            </a:r>
            <a:endParaRPr lang="en-US" sz="2400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spc="-1" dirty="0">
                <a:solidFill>
                  <a:srgbClr val="404040"/>
                </a:solidFill>
                <a:latin typeface="Trebuchet MS"/>
              </a:rPr>
              <a:t>Applications autorisées</a:t>
            </a:r>
            <a:endParaRPr lang="en-US" sz="2600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600" spc="-1" dirty="0">
                <a:solidFill>
                  <a:srgbClr val="404040"/>
                </a:solidFill>
                <a:latin typeface="Trebuchet MS"/>
              </a:rPr>
              <a:t> Écran</a:t>
            </a:r>
            <a:endParaRPr lang="fr-CH" sz="26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9D4D012-D4DF-B36E-2EC6-4598DEA10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673" y="2028910"/>
            <a:ext cx="3514725" cy="320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 dirty="0">
                <a:solidFill>
                  <a:srgbClr val="1CADE4"/>
                </a:solidFill>
                <a:latin typeface="Trebuchet MS"/>
              </a:rPr>
              <a:t>Affichage individuel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Capture d’écran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Urls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Processus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Envoi de message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Arrêt processus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Arrêt Élève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0E3C3F3-DE90-A48D-B2E8-608A6EEDE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670" y="2384240"/>
            <a:ext cx="5727257" cy="2941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Améliorations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Modification des listes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Meilleure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Communications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État de départ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Travail effectué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Améliorations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État de départ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Connexion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Données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Images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Stream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83F0BB6E-E7AF-A49A-C45F-D18526E46044}"/>
              </a:ext>
            </a:extLst>
          </p:cNvPr>
          <p:cNvSpPr txBox="1">
            <a:spLocks/>
          </p:cNvSpPr>
          <p:nvPr/>
        </p:nvSpPr>
        <p:spPr>
          <a:xfrm>
            <a:off x="583861" y="1856477"/>
            <a:ext cx="2448899" cy="932443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spc="-1" dirty="0">
                <a:solidFill>
                  <a:srgbClr val="404040"/>
                </a:solidFill>
                <a:latin typeface="Trebuchet MS"/>
              </a:rPr>
              <a:t>Demandes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spc="-1" dirty="0">
                <a:solidFill>
                  <a:srgbClr val="404040"/>
                </a:solidFill>
                <a:latin typeface="Trebuchet MS"/>
              </a:rPr>
              <a:t>Envoi de liste</a:t>
            </a:r>
            <a:endParaRPr lang="en-US" sz="2400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</a:pPr>
            <a:endParaRPr lang="en-US" sz="1800" spc="-1" dirty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 dirty="0">
                <a:solidFill>
                  <a:srgbClr val="1CADE4"/>
                </a:solidFill>
                <a:latin typeface="Trebuchet MS"/>
              </a:rPr>
              <a:t>Travail effectué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881017E-8FE2-7C40-1A1A-DD1C8870753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7160" y="2637360"/>
            <a:ext cx="6922440" cy="40046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2">
            <a:extLst>
              <a:ext uri="{FF2B5EF4-FFF2-40B4-BE49-F238E27FC236}">
                <a16:creationId xmlns:a16="http://schemas.microsoft.com/office/drawing/2014/main" id="{460AE9AF-44DF-2953-7236-39A6E168A279}"/>
              </a:ext>
            </a:extLst>
          </p:cNvPr>
          <p:cNvSpPr txBox="1">
            <a:spLocks/>
          </p:cNvSpPr>
          <p:nvPr/>
        </p:nvSpPr>
        <p:spPr>
          <a:xfrm>
            <a:off x="5333400" y="1930320"/>
            <a:ext cx="2103720" cy="17196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spc="-1" dirty="0">
                <a:solidFill>
                  <a:srgbClr val="404040"/>
                </a:solidFill>
                <a:latin typeface="Trebuchet MS"/>
              </a:rPr>
              <a:t>Réception</a:t>
            </a:r>
            <a:endParaRPr lang="en-US" sz="2000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spc="-1" dirty="0">
                <a:solidFill>
                  <a:srgbClr val="404040"/>
                </a:solidFill>
                <a:latin typeface="Trebuchet MS"/>
              </a:rPr>
              <a:t>String</a:t>
            </a:r>
            <a:endParaRPr lang="en-US" sz="2000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spc="-1" dirty="0">
                <a:solidFill>
                  <a:srgbClr val="404040"/>
                </a:solidFill>
                <a:latin typeface="Trebuchet MS"/>
              </a:rPr>
              <a:t>Commande</a:t>
            </a:r>
            <a:endParaRPr lang="en-US" sz="2000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spc="-1" dirty="0">
                <a:solidFill>
                  <a:srgbClr val="404040"/>
                </a:solidFill>
                <a:latin typeface="Trebuchet MS"/>
              </a:rPr>
              <a:t>Exécution</a:t>
            </a:r>
            <a:endParaRPr lang="en-US" sz="2000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spc="-1" dirty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0BF2BBC2-D501-ED66-5739-4387064ECFBD}"/>
              </a:ext>
            </a:extLst>
          </p:cNvPr>
          <p:cNvSpPr txBox="1">
            <a:spLocks/>
          </p:cNvSpPr>
          <p:nvPr/>
        </p:nvSpPr>
        <p:spPr>
          <a:xfrm>
            <a:off x="829560" y="7618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CH" sz="3600" spc="-1" dirty="0">
                <a:solidFill>
                  <a:srgbClr val="1CADE4"/>
                </a:solidFill>
                <a:latin typeface="Trebuchet MS"/>
              </a:rPr>
              <a:t>Demandes</a:t>
            </a:r>
            <a:endParaRPr lang="en-US" sz="3600" spc="-1" dirty="0">
              <a:solidFill>
                <a:srgbClr val="00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9526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2">
            <a:extLst>
              <a:ext uri="{FF2B5EF4-FFF2-40B4-BE49-F238E27FC236}">
                <a16:creationId xmlns:a16="http://schemas.microsoft.com/office/drawing/2014/main" id="{D4CE4647-C1C1-BBAE-C366-5AC85CB27DC5}"/>
              </a:ext>
            </a:extLst>
          </p:cNvPr>
          <p:cNvSpPr txBox="1">
            <a:spLocks/>
          </p:cNvSpPr>
          <p:nvPr/>
        </p:nvSpPr>
        <p:spPr>
          <a:xfrm>
            <a:off x="677160" y="2532300"/>
            <a:ext cx="2865472" cy="8967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FR" sz="2000" spc="-1" dirty="0">
                <a:solidFill>
                  <a:srgbClr val="404040"/>
                </a:solidFill>
                <a:latin typeface="Trebuchet MS"/>
              </a:rPr>
              <a:t>Urls autorisé</a:t>
            </a:r>
            <a:r>
              <a:rPr lang="fr-CH" sz="2000" spc="-1" dirty="0">
                <a:solidFill>
                  <a:srgbClr val="404040"/>
                </a:solidFill>
                <a:latin typeface="Trebuchet MS"/>
              </a:rPr>
              <a:t>es</a:t>
            </a:r>
            <a:endParaRPr lang="fr-FR" sz="2000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FR" sz="2000" spc="-1" dirty="0">
                <a:solidFill>
                  <a:srgbClr val="404040"/>
                </a:solidFill>
                <a:latin typeface="Trebuchet MS"/>
              </a:rPr>
              <a:t>Sélénium</a:t>
            </a:r>
            <a:endParaRPr lang="en-US" sz="2000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4315FB6-A82E-3B6C-384C-F337D5309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2752351"/>
            <a:ext cx="3117532" cy="1571578"/>
          </a:xfrm>
          <a:prstGeom prst="rect">
            <a:avLst/>
          </a:prstGeom>
        </p:spPr>
      </p:pic>
      <p:sp>
        <p:nvSpPr>
          <p:cNvPr id="9" name="PlaceHolder 1">
            <a:extLst>
              <a:ext uri="{FF2B5EF4-FFF2-40B4-BE49-F238E27FC236}">
                <a16:creationId xmlns:a16="http://schemas.microsoft.com/office/drawing/2014/main" id="{2B352CE7-3C67-7EC7-6CD1-BB3E7243EFA5}"/>
              </a:ext>
            </a:extLst>
          </p:cNvPr>
          <p:cNvSpPr txBox="1">
            <a:spLocks/>
          </p:cNvSpPr>
          <p:nvPr/>
        </p:nvSpPr>
        <p:spPr>
          <a:xfrm>
            <a:off x="829560" y="7618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CH" sz="3600" spc="-1" dirty="0">
                <a:solidFill>
                  <a:srgbClr val="1CADE4"/>
                </a:solidFill>
                <a:latin typeface="Trebuchet MS"/>
              </a:rPr>
              <a:t>Listes</a:t>
            </a:r>
            <a:endParaRPr lang="en-US" sz="3600" spc="-1" dirty="0">
              <a:solidFill>
                <a:srgbClr val="00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1724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Sommaire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5537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Situation de départ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Application pour les élèves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Application pour les professeurs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Communication entre applications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Conclusion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 dirty="0">
                <a:solidFill>
                  <a:srgbClr val="1CADE4"/>
                </a:solidFill>
                <a:latin typeface="Trebuchet MS"/>
              </a:rPr>
              <a:t>Améliorations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Stabilité du Stream</a:t>
            </a:r>
          </a:p>
          <a:p>
            <a:pPr marL="800280" lvl="1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spc="-1" dirty="0">
                <a:solidFill>
                  <a:srgbClr val="404040"/>
                </a:solidFill>
                <a:latin typeface="Trebuchet MS"/>
              </a:rPr>
              <a:t>Reliable UDP</a:t>
            </a:r>
          </a:p>
          <a:p>
            <a:pPr marL="1257480" lvl="2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600" spc="-1" dirty="0">
                <a:solidFill>
                  <a:srgbClr val="404040"/>
                </a:solidFill>
                <a:latin typeface="Trebuchet MS"/>
              </a:rPr>
              <a:t>Confirmation de réception</a:t>
            </a:r>
          </a:p>
          <a:p>
            <a:pPr marL="1257480" lvl="2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600" spc="-1" dirty="0">
                <a:solidFill>
                  <a:srgbClr val="404040"/>
                </a:solidFill>
                <a:latin typeface="Trebuchet MS"/>
              </a:rPr>
              <a:t>Entête aux paquets</a:t>
            </a:r>
          </a:p>
          <a:p>
            <a:pPr marL="800280" lvl="1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spc="-1" dirty="0">
                <a:solidFill>
                  <a:srgbClr val="404040"/>
                </a:solidFill>
                <a:latin typeface="Trebuchet MS"/>
              </a:rPr>
              <a:t>Vérification</a:t>
            </a:r>
          </a:p>
          <a:p>
            <a:pPr marL="1257480" lvl="2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600" spc="-1" dirty="0">
                <a:solidFill>
                  <a:srgbClr val="404040"/>
                </a:solidFill>
                <a:latin typeface="Trebuchet MS"/>
              </a:rPr>
              <a:t>SHA-256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spc="-1" dirty="0">
                <a:solidFill>
                  <a:srgbClr val="404040"/>
                </a:solidFill>
                <a:latin typeface="Trebuchet MS"/>
              </a:rPr>
              <a:t>Gestionnaire d’envoi</a:t>
            </a:r>
            <a:endParaRPr lang="fr-CH" sz="2000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9DD8-5A56-89EB-B104-E85B723E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E52A9-E69A-B124-3E85-DB22CD17858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7160" y="2450721"/>
            <a:ext cx="8596440" cy="1320480"/>
          </a:xfrm>
        </p:spPr>
        <p:txBody>
          <a:bodyPr/>
          <a:lstStyle/>
          <a:p>
            <a:r>
              <a:rPr lang="fr-CH" sz="2400" dirty="0"/>
              <a:t>Allumez vos écrans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0400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 dirty="0">
                <a:solidFill>
                  <a:srgbClr val="1CADE4"/>
                </a:solidFill>
                <a:latin typeface="Trebuchet MS"/>
              </a:rPr>
              <a:t>Conclusion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FR" sz="2400" spc="-1" dirty="0">
                <a:solidFill>
                  <a:srgbClr val="404040"/>
                </a:solidFill>
                <a:latin typeface="Trebuchet MS"/>
              </a:rPr>
              <a:t>Objectif atteint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FR" sz="2400" spc="-1" dirty="0">
                <a:solidFill>
                  <a:srgbClr val="404040"/>
                </a:solidFill>
                <a:latin typeface="Trebuchet MS"/>
              </a:rPr>
              <a:t>Satisfait du travail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FR" sz="2400" spc="-1" dirty="0">
                <a:solidFill>
                  <a:srgbClr val="404040"/>
                </a:solidFill>
                <a:latin typeface="Trebuchet MS"/>
              </a:rPr>
              <a:t>Gestion des problèmes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685411EE-376F-8313-3737-FACA10D38FFE}"/>
              </a:ext>
            </a:extLst>
          </p:cNvPr>
          <p:cNvSpPr txBox="1">
            <a:spLocks/>
          </p:cNvSpPr>
          <p:nvPr/>
        </p:nvSpPr>
        <p:spPr>
          <a:xfrm>
            <a:off x="4929120" y="276876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CH" sz="8800" spc="-1" dirty="0">
                <a:solidFill>
                  <a:srgbClr val="1CADE4"/>
                </a:solidFill>
                <a:latin typeface="Trebuchet MS"/>
              </a:rPr>
              <a:t>FIN</a:t>
            </a:r>
            <a:endParaRPr lang="en-US" sz="8800" spc="-1" dirty="0">
              <a:solidFill>
                <a:srgbClr val="00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4306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Situation de départ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Impero est installé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Les élèves auront des portables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FR" sz="2400" b="0" strike="noStrike" spc="-1" dirty="0">
                <a:solidFill>
                  <a:srgbClr val="404040"/>
                </a:solidFill>
                <a:latin typeface="Trebuchet MS"/>
              </a:rPr>
              <a:t>Alternative portable </a:t>
            </a:r>
            <a:r>
              <a:rPr lang="fr-FR" sz="2400" spc="-1" dirty="0">
                <a:solidFill>
                  <a:srgbClr val="404040"/>
                </a:solidFill>
                <a:latin typeface="Trebuchet MS"/>
              </a:rPr>
              <a:t>à</a:t>
            </a:r>
            <a:r>
              <a:rPr lang="fr-FR" sz="2400" b="0" strike="noStrike" spc="-1" dirty="0">
                <a:solidFill>
                  <a:srgbClr val="404040"/>
                </a:solidFill>
                <a:latin typeface="Trebuchet MS"/>
              </a:rPr>
              <a:t> Impero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Début des applications en spécialisation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Application pour les élèves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État de départ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Travail effectué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Améliorations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E6A4F3-732C-0258-774D-D6C2AF17B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917" y="2239347"/>
            <a:ext cx="6086731" cy="3063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État de départ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3981926" cy="2517027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Trouver les processus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Arrêter un processus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Capture d’écran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Récupération des titres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Réception du Stream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D74FC7A-A1A4-755E-9488-3979CB92C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486" y="1827010"/>
            <a:ext cx="3439232" cy="406060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5AA0C2D-30A7-9DB0-3FA4-CFE2E51E2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993" y="2382416"/>
            <a:ext cx="5242638" cy="2796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Travail effectué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Sauvegarde de l’IP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Navigateur intégré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Réception de messages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Blocage des applications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Blocage de l’utilisateur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Sauvegarde de l’IP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Démarrage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Modification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Arrêt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36" name="Image 5"/>
          <p:cNvPicPr/>
          <p:nvPr/>
        </p:nvPicPr>
        <p:blipFill>
          <a:blip r:embed="rId2"/>
          <a:stretch/>
        </p:blipFill>
        <p:spPr>
          <a:xfrm>
            <a:off x="677160" y="4100940"/>
            <a:ext cx="1999800" cy="1371240"/>
          </a:xfrm>
          <a:prstGeom prst="rect">
            <a:avLst/>
          </a:prstGeom>
          <a:ln w="0"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29727D2-5DE5-EB60-C12F-7B50BE867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143" y="1269720"/>
            <a:ext cx="1371600" cy="537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Navigateur intégré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Sélénium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b="0" strike="noStrike" spc="-1" dirty="0">
                <a:solidFill>
                  <a:srgbClr val="404040"/>
                </a:solidFill>
                <a:latin typeface="Trebuchet MS"/>
              </a:rPr>
              <a:t>Programmable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b="0" strike="noStrike" spc="-1" dirty="0">
                <a:solidFill>
                  <a:srgbClr val="404040"/>
                </a:solidFill>
                <a:latin typeface="Trebuchet MS"/>
              </a:rPr>
              <a:t>Récupération urls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b="0" strike="noStrike" spc="-1" dirty="0">
                <a:solidFill>
                  <a:srgbClr val="404040"/>
                </a:solidFill>
                <a:latin typeface="Trebuchet MS"/>
              </a:rPr>
              <a:t>Vérification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400BD5-7110-EC14-A2D1-F2DBB4BCE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59" y="4188712"/>
            <a:ext cx="3546087" cy="263659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6930723-4388-0203-760A-85C3CD429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119" y="1350989"/>
            <a:ext cx="5595791" cy="28377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</TotalTime>
  <Words>362</Words>
  <Application>Microsoft Office PowerPoint</Application>
  <PresentationFormat>Grand écran</PresentationFormat>
  <Paragraphs>177</Paragraphs>
  <Slides>33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33</vt:i4>
      </vt:variant>
    </vt:vector>
  </HeadingPairs>
  <TitlesOfParts>
    <vt:vector size="35" baseType="lpstr">
      <vt:lpstr>Office Theme</vt:lpstr>
      <vt:lpstr>Office Theme</vt:lpstr>
      <vt:lpstr>Imepro</vt:lpstr>
      <vt:lpstr>Présentation PowerPoint</vt:lpstr>
      <vt:lpstr>Sommaire</vt:lpstr>
      <vt:lpstr>Situation de départ</vt:lpstr>
      <vt:lpstr>Application pour les élèves</vt:lpstr>
      <vt:lpstr>État de départ</vt:lpstr>
      <vt:lpstr>Travail effectué</vt:lpstr>
      <vt:lpstr>Sauvegarde de l’IP</vt:lpstr>
      <vt:lpstr>Navigateur intégré</vt:lpstr>
      <vt:lpstr>Réception de messages</vt:lpstr>
      <vt:lpstr>Blocage des applications</vt:lpstr>
      <vt:lpstr>Blocage du clavier</vt:lpstr>
      <vt:lpstr>Blocage de la souris</vt:lpstr>
      <vt:lpstr>Améliorations</vt:lpstr>
      <vt:lpstr>Application pour les professeurs</vt:lpstr>
      <vt:lpstr>État de départ</vt:lpstr>
      <vt:lpstr>Travail effectué</vt:lpstr>
      <vt:lpstr>Affichage en TreeView</vt:lpstr>
      <vt:lpstr>Miniatures</vt:lpstr>
      <vt:lpstr>Listes de configurations</vt:lpstr>
      <vt:lpstr>Filtrage</vt:lpstr>
      <vt:lpstr>Option de Stream</vt:lpstr>
      <vt:lpstr>Affichage individuel</vt:lpstr>
      <vt:lpstr>Améliorations</vt:lpstr>
      <vt:lpstr>Communications</vt:lpstr>
      <vt:lpstr>État de départ</vt:lpstr>
      <vt:lpstr>Travail effectué</vt:lpstr>
      <vt:lpstr>Présentation PowerPoint</vt:lpstr>
      <vt:lpstr>Présentation PowerPoint</vt:lpstr>
      <vt:lpstr>Améliorations</vt:lpstr>
      <vt:lpstr>Démonstration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Imepro</dc:title>
  <dc:subject/>
  <dc:creator>Gouvernon Stan</dc:creator>
  <dc:description/>
  <cp:lastModifiedBy>Barras Marie-Ange</cp:lastModifiedBy>
  <cp:revision>29</cp:revision>
  <dcterms:created xsi:type="dcterms:W3CDTF">2023-06-05T08:47:38Z</dcterms:created>
  <dcterms:modified xsi:type="dcterms:W3CDTF">2023-06-06T09:51:13Z</dcterms:modified>
  <dc:language>fr-CH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29</vt:i4>
  </property>
</Properties>
</file>