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suman\Desktop\upgrad\Logistic%20Regression\Lead+Scoring+Case+Study\Lead%20Scoring%20Assignment\Leads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Lead Origin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univariate!$C$1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univariate!$A$2:$A$6</c:f>
              <c:strCache>
                <c:ptCount val="5"/>
                <c:pt idx="0">
                  <c:v>Landing Page Submission</c:v>
                </c:pt>
                <c:pt idx="1">
                  <c:v>API</c:v>
                </c:pt>
                <c:pt idx="2">
                  <c:v>Lead Add Form</c:v>
                </c:pt>
                <c:pt idx="3">
                  <c:v>Lead Import</c:v>
                </c:pt>
                <c:pt idx="4">
                  <c:v>Quick Add Form</c:v>
                </c:pt>
              </c:strCache>
            </c:strRef>
          </c:cat>
          <c:val>
            <c:numRef>
              <c:f>univariate!$C$2:$C$6</c:f>
              <c:numCache>
                <c:formatCode>0.00%</c:formatCode>
                <c:ptCount val="5"/>
                <c:pt idx="0">
                  <c:v>0.52878787878787881</c:v>
                </c:pt>
                <c:pt idx="1">
                  <c:v>0.38744588744588743</c:v>
                </c:pt>
                <c:pt idx="2">
                  <c:v>7.7705627705627708E-2</c:v>
                </c:pt>
                <c:pt idx="3">
                  <c:v>5.9523809523809521E-3</c:v>
                </c:pt>
                <c:pt idx="4">
                  <c:v>1.0822510822510823E-4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76-42DB-A554-BA561123153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14073264"/>
        <c:axId val="1414074512"/>
      </c:barChart>
      <c:catAx>
        <c:axId val="1414073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4074512"/>
        <c:crosses val="autoZero"/>
        <c:auto val="1"/>
        <c:lblAlgn val="ctr"/>
        <c:lblOffset val="100"/>
        <c:noMultiLvlLbl val="0"/>
      </c:catAx>
      <c:valAx>
        <c:axId val="141407451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41407326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What matters most to you in choosing a course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univariate!$C$2107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(univariate!$A$2108:$A$2109,univariate!$A$2111)</c:f>
              <c:strCache>
                <c:ptCount val="3"/>
                <c:pt idx="0">
                  <c:v>Other</c:v>
                </c:pt>
                <c:pt idx="1">
                  <c:v>Flexibility &amp; Convenience</c:v>
                </c:pt>
                <c:pt idx="2">
                  <c:v>Better Career Prospects</c:v>
                </c:pt>
              </c:strCache>
              <c:extLst/>
            </c:strRef>
          </c:cat>
          <c:val>
            <c:numRef>
              <c:f>(univariate!$C$2108:$C$2109,univariate!$C$2111)</c:f>
              <c:numCache>
                <c:formatCode>0.00%</c:formatCode>
                <c:ptCount val="3"/>
                <c:pt idx="0">
                  <c:v>1.0822510822510823E-4</c:v>
                </c:pt>
                <c:pt idx="1">
                  <c:v>2.1645021645021645E-4</c:v>
                </c:pt>
                <c:pt idx="2">
                  <c:v>0.70649350649350651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17A3-4C8D-A38D-29430FAA5E5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303984464"/>
        <c:axId val="1303981136"/>
      </c:barChart>
      <c:catAx>
        <c:axId val="1303984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3981136"/>
        <c:crosses val="autoZero"/>
        <c:auto val="1"/>
        <c:lblAlgn val="ctr"/>
        <c:lblOffset val="100"/>
        <c:noMultiLvlLbl val="0"/>
      </c:catAx>
      <c:valAx>
        <c:axId val="1303981136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crossAx val="1303984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Search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univariate!$C$2124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univariate!$A$2125:$A$2126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univariate!$C$2125:$C$2126</c:f>
              <c:numCache>
                <c:formatCode>0.00%</c:formatCode>
                <c:ptCount val="2"/>
                <c:pt idx="0">
                  <c:v>0.99848484848484853</c:v>
                </c:pt>
                <c:pt idx="1">
                  <c:v>1.5151515151515152E-3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EA-4709-BBC4-D06145C173A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19317120"/>
        <c:axId val="1519317952"/>
      </c:barChart>
      <c:catAx>
        <c:axId val="1519317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9317952"/>
        <c:crosses val="autoZero"/>
        <c:auto val="1"/>
        <c:lblAlgn val="ctr"/>
        <c:lblOffset val="100"/>
        <c:noMultiLvlLbl val="0"/>
      </c:catAx>
      <c:valAx>
        <c:axId val="151931795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519317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Magazine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univariate!$C$2138</c:f>
              <c:strCache>
                <c:ptCount val="1"/>
                <c:pt idx="0">
                  <c:v>percentge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univariate!$A$2139</c:f>
              <c:strCache>
                <c:ptCount val="1"/>
                <c:pt idx="0">
                  <c:v>No</c:v>
                </c:pt>
              </c:strCache>
            </c:strRef>
          </c:cat>
          <c:val>
            <c:numRef>
              <c:f>univariate!$C$2139</c:f>
              <c:numCache>
                <c:formatCode>0.0%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57-4AC5-B03B-C30D8527AC1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03611408"/>
        <c:axId val="1303614320"/>
      </c:barChart>
      <c:catAx>
        <c:axId val="1303611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3614320"/>
        <c:crosses val="autoZero"/>
        <c:auto val="1"/>
        <c:lblAlgn val="ctr"/>
        <c:lblOffset val="100"/>
        <c:noMultiLvlLbl val="0"/>
      </c:catAx>
      <c:valAx>
        <c:axId val="1303614320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1303611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Newspaper Article</a:t>
            </a:r>
          </a:p>
        </c:rich>
      </c:tx>
      <c:layout>
        <c:manualLayout>
          <c:xMode val="edge"/>
          <c:yMode val="edge"/>
          <c:x val="0.40088188976377948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153937007874017"/>
          <c:y val="0.16245370370370371"/>
          <c:w val="0.84068285214348204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univariate!$C$2146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univariate!$A$2147:$A$2148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univariate!$C$2147:$C$2148</c:f>
              <c:numCache>
                <c:formatCode>0.00%</c:formatCode>
                <c:ptCount val="2"/>
                <c:pt idx="0">
                  <c:v>0.99978354978354977</c:v>
                </c:pt>
                <c:pt idx="1">
                  <c:v>2.1645021645021645E-4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85-425C-9A31-E8834F084A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12264992"/>
        <c:axId val="2112268320"/>
      </c:barChart>
      <c:catAx>
        <c:axId val="2112264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268320"/>
        <c:crosses val="autoZero"/>
        <c:auto val="1"/>
        <c:lblAlgn val="ctr"/>
        <c:lblOffset val="100"/>
        <c:noMultiLvlLbl val="0"/>
      </c:catAx>
      <c:valAx>
        <c:axId val="2112268320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2112264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X Education Forums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univariate!$C$2157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univariate!$A$2158:$A$2159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univariate!$C$2158:$C$2159</c:f>
              <c:numCache>
                <c:formatCode>0.00%</c:formatCode>
                <c:ptCount val="2"/>
                <c:pt idx="0">
                  <c:v>0.99989177489177494</c:v>
                </c:pt>
                <c:pt idx="1">
                  <c:v>1.0822510822510823E-4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AE-4C0E-94A6-A6C6D0ECD26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83951936"/>
        <c:axId val="1583937376"/>
      </c:barChart>
      <c:catAx>
        <c:axId val="158395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3937376"/>
        <c:crosses val="autoZero"/>
        <c:auto val="1"/>
        <c:lblAlgn val="ctr"/>
        <c:lblOffset val="100"/>
        <c:noMultiLvlLbl val="0"/>
      </c:catAx>
      <c:valAx>
        <c:axId val="1583937376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5839519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Newspaper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univariate!$C$2166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univariate!$A$2167:$A$2168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univariate!$C$2167:$C$2168</c:f>
              <c:numCache>
                <c:formatCode>0.00%</c:formatCode>
                <c:ptCount val="2"/>
                <c:pt idx="0">
                  <c:v>0.99989177489177494</c:v>
                </c:pt>
                <c:pt idx="1">
                  <c:v>1.0822510822510823E-4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CC-41E2-975D-6EA11327F9A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31482512"/>
        <c:axId val="1631481264"/>
      </c:barChart>
      <c:catAx>
        <c:axId val="1631482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1481264"/>
        <c:crosses val="autoZero"/>
        <c:auto val="1"/>
        <c:lblAlgn val="ctr"/>
        <c:lblOffset val="100"/>
        <c:noMultiLvlLbl val="0"/>
      </c:catAx>
      <c:valAx>
        <c:axId val="1631481264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631482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Digital Advertisement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univariate!$C$2179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univariate!$A$2180:$A$2181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univariate!$C$2180:$C$2181</c:f>
              <c:numCache>
                <c:formatCode>0.00%</c:formatCode>
                <c:ptCount val="2"/>
                <c:pt idx="0">
                  <c:v>0.99956709956709955</c:v>
                </c:pt>
                <c:pt idx="1">
                  <c:v>4.329004329004329E-4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80-4918-8DBA-E6475455ADF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04189760"/>
        <c:axId val="1504190592"/>
      </c:barChart>
      <c:catAx>
        <c:axId val="1504189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4190592"/>
        <c:crosses val="autoZero"/>
        <c:auto val="1"/>
        <c:lblAlgn val="ctr"/>
        <c:lblOffset val="100"/>
        <c:noMultiLvlLbl val="0"/>
      </c:catAx>
      <c:valAx>
        <c:axId val="150419059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504189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Through Recommendations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univariate!$C$2189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univariate!$A$2190:$A$2191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univariate!$C$2190:$C$2191</c:f>
              <c:numCache>
                <c:formatCode>0.00%</c:formatCode>
                <c:ptCount val="2"/>
                <c:pt idx="0">
                  <c:v>0.99924242424242427</c:v>
                </c:pt>
                <c:pt idx="1">
                  <c:v>7.5757575757575758E-4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0B-4FF8-B720-3B95722DF0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82083584"/>
        <c:axId val="1482075264"/>
      </c:barChart>
      <c:catAx>
        <c:axId val="148208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075264"/>
        <c:crosses val="autoZero"/>
        <c:auto val="1"/>
        <c:lblAlgn val="ctr"/>
        <c:lblOffset val="100"/>
        <c:noMultiLvlLbl val="0"/>
      </c:catAx>
      <c:valAx>
        <c:axId val="1482075264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48208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Receive More Updates About Our Courses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univariate!$C$2200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univariate!$A$2201</c:f>
              <c:strCache>
                <c:ptCount val="1"/>
                <c:pt idx="0">
                  <c:v>No</c:v>
                </c:pt>
              </c:strCache>
            </c:strRef>
          </c:cat>
          <c:val>
            <c:numRef>
              <c:f>univariate!$C$2201</c:f>
              <c:numCache>
                <c:formatCode>0.00%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61-4529-8AA0-1B2907FF3FD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17963616"/>
        <c:axId val="1617964448"/>
      </c:barChart>
      <c:catAx>
        <c:axId val="1617963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7964448"/>
        <c:crosses val="autoZero"/>
        <c:auto val="1"/>
        <c:lblAlgn val="ctr"/>
        <c:lblOffset val="100"/>
        <c:noMultiLvlLbl val="0"/>
      </c:catAx>
      <c:valAx>
        <c:axId val="1617964448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617963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Tags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univariate!$C$2210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univariate!$A$2220:$A$2236</c:f>
              <c:strCache>
                <c:ptCount val="17"/>
                <c:pt idx="0">
                  <c:v>in touch with EINS</c:v>
                </c:pt>
                <c:pt idx="1">
                  <c:v>number not provided</c:v>
                </c:pt>
                <c:pt idx="2">
                  <c:v>opp hangup</c:v>
                </c:pt>
                <c:pt idx="3">
                  <c:v>wrong number given</c:v>
                </c:pt>
                <c:pt idx="4">
                  <c:v>Diploma holder (Not Eligible)</c:v>
                </c:pt>
                <c:pt idx="5">
                  <c:v>invalid number</c:v>
                </c:pt>
                <c:pt idx="6">
                  <c:v>Graduation in progress</c:v>
                </c:pt>
                <c:pt idx="7">
                  <c:v>Interested  in full time MBA</c:v>
                </c:pt>
                <c:pt idx="8">
                  <c:v>Not doing further education</c:v>
                </c:pt>
                <c:pt idx="9">
                  <c:v>Lost to EINS</c:v>
                </c:pt>
                <c:pt idx="10">
                  <c:v>Busy</c:v>
                </c:pt>
                <c:pt idx="11">
                  <c:v>switched off</c:v>
                </c:pt>
                <c:pt idx="12">
                  <c:v>Closed by Horizzon</c:v>
                </c:pt>
                <c:pt idx="13">
                  <c:v>Already a student</c:v>
                </c:pt>
                <c:pt idx="14">
                  <c:v>Interested in other courses</c:v>
                </c:pt>
                <c:pt idx="15">
                  <c:v>Ringing</c:v>
                </c:pt>
                <c:pt idx="16">
                  <c:v>Will revert after reading the email</c:v>
                </c:pt>
              </c:strCache>
              <c:extLst/>
            </c:strRef>
          </c:cat>
          <c:val>
            <c:numRef>
              <c:f>univariate!$C$2220:$C$2236</c:f>
              <c:numCache>
                <c:formatCode>0.00%</c:formatCode>
                <c:ptCount val="17"/>
                <c:pt idx="0">
                  <c:v>1.2987012987012987E-3</c:v>
                </c:pt>
                <c:pt idx="1">
                  <c:v>2.9220779220779222E-3</c:v>
                </c:pt>
                <c:pt idx="2">
                  <c:v>3.5714285714285713E-3</c:v>
                </c:pt>
                <c:pt idx="3">
                  <c:v>5.0865800865800863E-3</c:v>
                </c:pt>
                <c:pt idx="4">
                  <c:v>6.8181818181818179E-3</c:v>
                </c:pt>
                <c:pt idx="5">
                  <c:v>8.9826839826839828E-3</c:v>
                </c:pt>
                <c:pt idx="6">
                  <c:v>1.2012987012987014E-2</c:v>
                </c:pt>
                <c:pt idx="7">
                  <c:v>1.2662337662337663E-2</c:v>
                </c:pt>
                <c:pt idx="8">
                  <c:v>1.5692640692640692E-2</c:v>
                </c:pt>
                <c:pt idx="9">
                  <c:v>1.893939393939394E-2</c:v>
                </c:pt>
                <c:pt idx="10">
                  <c:v>2.012987012987013E-2</c:v>
                </c:pt>
                <c:pt idx="11">
                  <c:v>2.5974025974025976E-2</c:v>
                </c:pt>
                <c:pt idx="12">
                  <c:v>3.8744588744588741E-2</c:v>
                </c:pt>
                <c:pt idx="13">
                  <c:v>5.0324675324675328E-2</c:v>
                </c:pt>
                <c:pt idx="14">
                  <c:v>5.5519480519480517E-2</c:v>
                </c:pt>
                <c:pt idx="15">
                  <c:v>0.1301948051948052</c:v>
                </c:pt>
                <c:pt idx="16">
                  <c:v>0.22424242424242424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74C0-4CA2-A7E3-F5D1A8C7047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482079008"/>
        <c:axId val="1482088160"/>
      </c:barChart>
      <c:catAx>
        <c:axId val="1482079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088160"/>
        <c:crosses val="autoZero"/>
        <c:auto val="1"/>
        <c:lblAlgn val="ctr"/>
        <c:lblOffset val="100"/>
        <c:noMultiLvlLbl val="0"/>
      </c:catAx>
      <c:valAx>
        <c:axId val="1482088160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crossAx val="1482079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Lead</a:t>
            </a:r>
            <a:r>
              <a:rPr lang="en-US" baseline="0"/>
              <a:t> Source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univariate!$C$19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univariate!$A$29:$A$40</c:f>
              <c:strCache>
                <c:ptCount val="12"/>
                <c:pt idx="0">
                  <c:v>Social Media</c:v>
                </c:pt>
                <c:pt idx="1">
                  <c:v>Click2call</c:v>
                </c:pt>
                <c:pt idx="2">
                  <c:v>bing</c:v>
                </c:pt>
                <c:pt idx="3">
                  <c:v>(blank)</c:v>
                </c:pt>
                <c:pt idx="4">
                  <c:v>Facebook</c:v>
                </c:pt>
                <c:pt idx="5">
                  <c:v>Referral Sites</c:v>
                </c:pt>
                <c:pt idx="6">
                  <c:v>Welingak Website</c:v>
                </c:pt>
                <c:pt idx="7">
                  <c:v>Reference</c:v>
                </c:pt>
                <c:pt idx="8">
                  <c:v>Organic Search</c:v>
                </c:pt>
                <c:pt idx="9">
                  <c:v>Olark Chat</c:v>
                </c:pt>
                <c:pt idx="10">
                  <c:v>Direct Traffic</c:v>
                </c:pt>
                <c:pt idx="11">
                  <c:v>Google</c:v>
                </c:pt>
              </c:strCache>
              <c:extLst/>
            </c:strRef>
          </c:cat>
          <c:val>
            <c:numRef>
              <c:f>univariate!$C$29:$C$40</c:f>
              <c:numCache>
                <c:formatCode>0.00%</c:formatCode>
                <c:ptCount val="12"/>
                <c:pt idx="0">
                  <c:v>2.1645021645021645E-4</c:v>
                </c:pt>
                <c:pt idx="1">
                  <c:v>4.329004329004329E-4</c:v>
                </c:pt>
                <c:pt idx="2">
                  <c:v>6.4935064935064935E-4</c:v>
                </c:pt>
                <c:pt idx="3">
                  <c:v>3.8961038961038961E-3</c:v>
                </c:pt>
                <c:pt idx="4">
                  <c:v>5.9523809523809521E-3</c:v>
                </c:pt>
                <c:pt idx="5">
                  <c:v>1.3528138528138528E-2</c:v>
                </c:pt>
                <c:pt idx="6">
                  <c:v>1.5367965367965367E-2</c:v>
                </c:pt>
                <c:pt idx="7">
                  <c:v>5.7792207792207791E-2</c:v>
                </c:pt>
                <c:pt idx="8">
                  <c:v>0.12489177489177489</c:v>
                </c:pt>
                <c:pt idx="9">
                  <c:v>0.18993506493506493</c:v>
                </c:pt>
                <c:pt idx="10">
                  <c:v>0.27521645021645019</c:v>
                </c:pt>
                <c:pt idx="11">
                  <c:v>0.31093073593073595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3EC6-45AB-B3C3-E447E021AA1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514717280"/>
        <c:axId val="1514718528"/>
      </c:barChart>
      <c:catAx>
        <c:axId val="1514717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4718528"/>
        <c:crosses val="autoZero"/>
        <c:auto val="1"/>
        <c:lblAlgn val="ctr"/>
        <c:lblOffset val="100"/>
        <c:noMultiLvlLbl val="0"/>
      </c:catAx>
      <c:valAx>
        <c:axId val="1514718528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crossAx val="151471728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Lead Quality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402646544181978"/>
          <c:y val="0.17634259259259263"/>
          <c:w val="0.71077209098862637"/>
          <c:h val="0.7208876494604841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univariate!$C$2244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univariate!$A$2245:$A$2249</c:f>
              <c:strCache>
                <c:ptCount val="5"/>
                <c:pt idx="0">
                  <c:v>Low in Relevance</c:v>
                </c:pt>
                <c:pt idx="1">
                  <c:v>Worst</c:v>
                </c:pt>
                <c:pt idx="2">
                  <c:v>High in Relevance</c:v>
                </c:pt>
                <c:pt idx="3">
                  <c:v>Not Sure</c:v>
                </c:pt>
                <c:pt idx="4">
                  <c:v>Might be</c:v>
                </c:pt>
              </c:strCache>
              <c:extLst/>
            </c:strRef>
          </c:cat>
          <c:val>
            <c:numRef>
              <c:f>univariate!$C$2245:$C$2249</c:f>
              <c:numCache>
                <c:formatCode>0.00%</c:formatCode>
                <c:ptCount val="5"/>
                <c:pt idx="0">
                  <c:v>6.3095238095238093E-2</c:v>
                </c:pt>
                <c:pt idx="1">
                  <c:v>6.5043290043290042E-2</c:v>
                </c:pt>
                <c:pt idx="2">
                  <c:v>6.8939393939393939E-2</c:v>
                </c:pt>
                <c:pt idx="3">
                  <c:v>0.11818181818181818</c:v>
                </c:pt>
                <c:pt idx="4">
                  <c:v>0.16883116883116883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37F8-4217-97F1-6025083B942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02827488"/>
        <c:axId val="1102822080"/>
      </c:barChart>
      <c:catAx>
        <c:axId val="1102827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822080"/>
        <c:crosses val="autoZero"/>
        <c:auto val="1"/>
        <c:lblAlgn val="ctr"/>
        <c:lblOffset val="100"/>
        <c:noMultiLvlLbl val="0"/>
      </c:catAx>
      <c:valAx>
        <c:axId val="1102822080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crossAx val="1102827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Update me on Supply Chain Content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univariate!$C$2255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univariate!$A$2256</c:f>
              <c:strCache>
                <c:ptCount val="1"/>
                <c:pt idx="0">
                  <c:v>No</c:v>
                </c:pt>
              </c:strCache>
            </c:strRef>
          </c:cat>
          <c:val>
            <c:numRef>
              <c:f>univariate!$C$2256</c:f>
              <c:numCache>
                <c:formatCode>0%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F1-4A5C-8234-6B742D78452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49093008"/>
        <c:axId val="1549098416"/>
      </c:barChart>
      <c:catAx>
        <c:axId val="1549093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098416"/>
        <c:crosses val="autoZero"/>
        <c:auto val="1"/>
        <c:lblAlgn val="ctr"/>
        <c:lblOffset val="100"/>
        <c:noMultiLvlLbl val="0"/>
      </c:catAx>
      <c:valAx>
        <c:axId val="154909841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549093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Get updates on DM Content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univariate!$C$2269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univariate!$A$2270</c:f>
              <c:strCache>
                <c:ptCount val="1"/>
                <c:pt idx="0">
                  <c:v>No</c:v>
                </c:pt>
              </c:strCache>
            </c:strRef>
          </c:cat>
          <c:val>
            <c:numRef>
              <c:f>univariate!$C$2270</c:f>
              <c:numCache>
                <c:formatCode>0%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1E-4E8D-846E-EB88CDCA640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24772640"/>
        <c:axId val="1524783872"/>
      </c:barChart>
      <c:catAx>
        <c:axId val="1524772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4783872"/>
        <c:crosses val="autoZero"/>
        <c:auto val="1"/>
        <c:lblAlgn val="ctr"/>
        <c:lblOffset val="100"/>
        <c:noMultiLvlLbl val="0"/>
      </c:catAx>
      <c:valAx>
        <c:axId val="152478387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524772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Lead Profile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univariate!$C$2282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univariate!$A$2283:$A$2287</c:f>
              <c:strCache>
                <c:ptCount val="5"/>
                <c:pt idx="0">
                  <c:v>Dual Specialization Student</c:v>
                </c:pt>
                <c:pt idx="1">
                  <c:v>Lateral Student</c:v>
                </c:pt>
                <c:pt idx="2">
                  <c:v>Student of SomeSchool</c:v>
                </c:pt>
                <c:pt idx="3">
                  <c:v>Other Leads</c:v>
                </c:pt>
                <c:pt idx="4">
                  <c:v>Potential Lead</c:v>
                </c:pt>
              </c:strCache>
              <c:extLst/>
            </c:strRef>
          </c:cat>
          <c:val>
            <c:numRef>
              <c:f>univariate!$C$2283:$C$2287</c:f>
              <c:numCache>
                <c:formatCode>0.00%</c:formatCode>
                <c:ptCount val="5"/>
                <c:pt idx="0">
                  <c:v>2.1645021645021645E-3</c:v>
                </c:pt>
                <c:pt idx="1">
                  <c:v>2.5974025974025974E-3</c:v>
                </c:pt>
                <c:pt idx="2">
                  <c:v>2.6082251082251082E-2</c:v>
                </c:pt>
                <c:pt idx="3">
                  <c:v>5.2705627705627707E-2</c:v>
                </c:pt>
                <c:pt idx="4">
                  <c:v>0.17456709956709957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C548-49BF-BA5E-0C5504C4F3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24067456"/>
        <c:axId val="1724057888"/>
      </c:barChart>
      <c:catAx>
        <c:axId val="1724067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4057888"/>
        <c:crosses val="autoZero"/>
        <c:auto val="1"/>
        <c:lblAlgn val="ctr"/>
        <c:lblOffset val="100"/>
        <c:noMultiLvlLbl val="0"/>
      </c:catAx>
      <c:valAx>
        <c:axId val="1724057888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crossAx val="1724067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2756824146981628"/>
          <c:y val="0.17171296296296298"/>
          <c:w val="0.64465398075240599"/>
          <c:h val="0.7773611111111110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univariate!$C$2295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(univariate!$A$2296:$A$2300,univariate!$A$2303)</c:f>
              <c:strCache>
                <c:ptCount val="6"/>
                <c:pt idx="0">
                  <c:v>Tier II Cities</c:v>
                </c:pt>
                <c:pt idx="1">
                  <c:v>Other Metro Cities</c:v>
                </c:pt>
                <c:pt idx="2">
                  <c:v>Other Cities of Maharashtra</c:v>
                </c:pt>
                <c:pt idx="3">
                  <c:v>Other Cities</c:v>
                </c:pt>
                <c:pt idx="4">
                  <c:v>Thane &amp; Outskirts</c:v>
                </c:pt>
                <c:pt idx="5">
                  <c:v>Mumbai</c:v>
                </c:pt>
              </c:strCache>
              <c:extLst/>
            </c:strRef>
          </c:cat>
          <c:val>
            <c:numRef>
              <c:f>(univariate!$C$2296:$C$2300,univariate!$C$2303)</c:f>
              <c:numCache>
                <c:formatCode>0.00%</c:formatCode>
                <c:ptCount val="6"/>
                <c:pt idx="0">
                  <c:v>8.0086580086580084E-3</c:v>
                </c:pt>
                <c:pt idx="1">
                  <c:v>4.1125541125541128E-2</c:v>
                </c:pt>
                <c:pt idx="2">
                  <c:v>4.9458874458874459E-2</c:v>
                </c:pt>
                <c:pt idx="3">
                  <c:v>7.4242424242424249E-2</c:v>
                </c:pt>
                <c:pt idx="4">
                  <c:v>8.138528138528138E-2</c:v>
                </c:pt>
                <c:pt idx="5">
                  <c:v>0.34870129870129868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B0B-4A5D-BE43-30C8561564F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610180896"/>
        <c:axId val="1610195456"/>
      </c:barChart>
      <c:catAx>
        <c:axId val="1610180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0195456"/>
        <c:crosses val="autoZero"/>
        <c:auto val="1"/>
        <c:lblAlgn val="ctr"/>
        <c:lblOffset val="100"/>
        <c:noMultiLvlLbl val="0"/>
      </c:catAx>
      <c:valAx>
        <c:axId val="1610195456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crossAx val="1610180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 agree to pay the amount through cheque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univariate!$C$2308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univariate!$A$2309</c:f>
              <c:strCache>
                <c:ptCount val="1"/>
                <c:pt idx="0">
                  <c:v>No</c:v>
                </c:pt>
              </c:strCache>
            </c:strRef>
          </c:cat>
          <c:val>
            <c:numRef>
              <c:f>univariate!$C$2309</c:f>
              <c:numCache>
                <c:formatCode>0%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EE-4127-B24D-BF50B718FF9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82084416"/>
        <c:axId val="1482084832"/>
      </c:barChart>
      <c:catAx>
        <c:axId val="148208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084832"/>
        <c:crosses val="autoZero"/>
        <c:auto val="1"/>
        <c:lblAlgn val="ctr"/>
        <c:lblOffset val="100"/>
        <c:noMultiLvlLbl val="0"/>
      </c:catAx>
      <c:valAx>
        <c:axId val="14820848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482084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 free copy of Mastering The Interview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univariate!$C$2322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univariate!$A$2323:$A$2324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univariate!$C$2323:$C$2324</c:f>
              <c:numCache>
                <c:formatCode>0.00%</c:formatCode>
                <c:ptCount val="2"/>
                <c:pt idx="0">
                  <c:v>0.68744588744588742</c:v>
                </c:pt>
                <c:pt idx="1">
                  <c:v>0.31255411255411253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B3-47FC-8191-30A12805988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24770560"/>
        <c:axId val="1524783456"/>
      </c:barChart>
      <c:catAx>
        <c:axId val="1524770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4783456"/>
        <c:crosses val="autoZero"/>
        <c:auto val="1"/>
        <c:lblAlgn val="ctr"/>
        <c:lblOffset val="100"/>
        <c:noMultiLvlLbl val="0"/>
      </c:catAx>
      <c:valAx>
        <c:axId val="1524783456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524770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Lead</a:t>
            </a:r>
            <a:r>
              <a:rPr lang="en-US" baseline="0"/>
              <a:t> Origin vs Converted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'bivariate analysis'!$B$1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analysis'!$A$2:$A$6</c:f>
              <c:strCache>
                <c:ptCount val="5"/>
                <c:pt idx="0">
                  <c:v>Quick Add Form</c:v>
                </c:pt>
                <c:pt idx="1">
                  <c:v>Lead Import</c:v>
                </c:pt>
                <c:pt idx="2">
                  <c:v>Lead Add Form</c:v>
                </c:pt>
                <c:pt idx="3">
                  <c:v>API</c:v>
                </c:pt>
                <c:pt idx="4">
                  <c:v>Landing Page Submission</c:v>
                </c:pt>
              </c:strCache>
            </c:strRef>
          </c:cat>
          <c:val>
            <c:numRef>
              <c:f>'bivariate analysis'!$B$2:$B$6</c:f>
              <c:numCache>
                <c:formatCode>General</c:formatCode>
                <c:ptCount val="5"/>
                <c:pt idx="1">
                  <c:v>42</c:v>
                </c:pt>
                <c:pt idx="2">
                  <c:v>54</c:v>
                </c:pt>
                <c:pt idx="3">
                  <c:v>2465</c:v>
                </c:pt>
                <c:pt idx="4">
                  <c:v>3118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FD-46EC-B091-1AB5F785C65C}"/>
            </c:ext>
          </c:extLst>
        </c:ser>
        <c:ser>
          <c:idx val="1"/>
          <c:order val="1"/>
          <c:tx>
            <c:strRef>
              <c:f>'bivariate analysis'!$C$1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analysis'!$A$2:$A$6</c:f>
              <c:strCache>
                <c:ptCount val="5"/>
                <c:pt idx="0">
                  <c:v>Quick Add Form</c:v>
                </c:pt>
                <c:pt idx="1">
                  <c:v>Lead Import</c:v>
                </c:pt>
                <c:pt idx="2">
                  <c:v>Lead Add Form</c:v>
                </c:pt>
                <c:pt idx="3">
                  <c:v>API</c:v>
                </c:pt>
                <c:pt idx="4">
                  <c:v>Landing Page Submission</c:v>
                </c:pt>
              </c:strCache>
            </c:strRef>
          </c:cat>
          <c:val>
            <c:numRef>
              <c:f>'bivariate analysis'!$C$2:$C$6</c:f>
              <c:numCache>
                <c:formatCode>General</c:formatCode>
                <c:ptCount val="5"/>
                <c:pt idx="0">
                  <c:v>1</c:v>
                </c:pt>
                <c:pt idx="1">
                  <c:v>13</c:v>
                </c:pt>
                <c:pt idx="2">
                  <c:v>664</c:v>
                </c:pt>
                <c:pt idx="3">
                  <c:v>1115</c:v>
                </c:pt>
                <c:pt idx="4">
                  <c:v>1768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FD-46EC-B091-1AB5F785C65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524776384"/>
        <c:axId val="1524771808"/>
      </c:barChart>
      <c:catAx>
        <c:axId val="15247763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4771808"/>
        <c:crosses val="autoZero"/>
        <c:auto val="1"/>
        <c:lblAlgn val="ctr"/>
        <c:lblOffset val="100"/>
        <c:noMultiLvlLbl val="0"/>
      </c:catAx>
      <c:valAx>
        <c:axId val="15247718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24776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Lead</a:t>
            </a:r>
            <a:r>
              <a:rPr lang="en-US" baseline="0"/>
              <a:t> Source vs Converted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'bivariate analysis'!$B$20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('bivariate analysis'!$A$27,'bivariate analysis'!$A$29:$A$35)</c:f>
              <c:strCache>
                <c:ptCount val="8"/>
                <c:pt idx="0">
                  <c:v>Facebook</c:v>
                </c:pt>
                <c:pt idx="1">
                  <c:v>Welingak Website</c:v>
                </c:pt>
                <c:pt idx="2">
                  <c:v>Organic Search</c:v>
                </c:pt>
                <c:pt idx="3">
                  <c:v>Olark Chat</c:v>
                </c:pt>
                <c:pt idx="4">
                  <c:v>Reference</c:v>
                </c:pt>
                <c:pt idx="5">
                  <c:v>Direct Traffic</c:v>
                </c:pt>
                <c:pt idx="6">
                  <c:v>Google</c:v>
                </c:pt>
                <c:pt idx="7">
                  <c:v>blog</c:v>
                </c:pt>
              </c:strCache>
              <c:extLst/>
            </c:strRef>
          </c:cat>
          <c:val>
            <c:numRef>
              <c:f>('bivariate analysis'!$B$27,'bivariate analysis'!$B$29:$B$35)</c:f>
              <c:numCache>
                <c:formatCode>General</c:formatCode>
                <c:ptCount val="8"/>
                <c:pt idx="0">
                  <c:v>42</c:v>
                </c:pt>
                <c:pt idx="1">
                  <c:v>2</c:v>
                </c:pt>
                <c:pt idx="2">
                  <c:v>718</c:v>
                </c:pt>
                <c:pt idx="3">
                  <c:v>1307</c:v>
                </c:pt>
                <c:pt idx="4">
                  <c:v>44</c:v>
                </c:pt>
                <c:pt idx="5">
                  <c:v>1725</c:v>
                </c:pt>
                <c:pt idx="6">
                  <c:v>1726</c:v>
                </c:pt>
                <c:pt idx="7">
                  <c:v>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A3AD-417E-8E94-053A3EE50526}"/>
            </c:ext>
          </c:extLst>
        </c:ser>
        <c:ser>
          <c:idx val="1"/>
          <c:order val="1"/>
          <c:tx>
            <c:strRef>
              <c:f>'bivariate analysis'!$C$20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('bivariate analysis'!$A$27,'bivariate analysis'!$A$29:$A$35)</c:f>
              <c:strCache>
                <c:ptCount val="8"/>
                <c:pt idx="0">
                  <c:v>Facebook</c:v>
                </c:pt>
                <c:pt idx="1">
                  <c:v>Welingak Website</c:v>
                </c:pt>
                <c:pt idx="2">
                  <c:v>Organic Search</c:v>
                </c:pt>
                <c:pt idx="3">
                  <c:v>Olark Chat</c:v>
                </c:pt>
                <c:pt idx="4">
                  <c:v>Reference</c:v>
                </c:pt>
                <c:pt idx="5">
                  <c:v>Direct Traffic</c:v>
                </c:pt>
                <c:pt idx="6">
                  <c:v>Google</c:v>
                </c:pt>
                <c:pt idx="7">
                  <c:v>blog</c:v>
                </c:pt>
              </c:strCache>
              <c:extLst/>
            </c:strRef>
          </c:cat>
          <c:val>
            <c:numRef>
              <c:f>('bivariate analysis'!$C$27,'bivariate analysis'!$C$29:$C$35)</c:f>
              <c:numCache>
                <c:formatCode>General</c:formatCode>
                <c:ptCount val="8"/>
                <c:pt idx="0">
                  <c:v>13</c:v>
                </c:pt>
                <c:pt idx="1">
                  <c:v>140</c:v>
                </c:pt>
                <c:pt idx="2">
                  <c:v>436</c:v>
                </c:pt>
                <c:pt idx="3">
                  <c:v>448</c:v>
                </c:pt>
                <c:pt idx="4">
                  <c:v>490</c:v>
                </c:pt>
                <c:pt idx="5">
                  <c:v>818</c:v>
                </c:pt>
                <c:pt idx="6">
                  <c:v>1147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A3AD-417E-8E94-053A3EE5052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519319616"/>
        <c:axId val="1519320032"/>
      </c:barChart>
      <c:catAx>
        <c:axId val="1519319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9320032"/>
        <c:crosses val="autoZero"/>
        <c:auto val="1"/>
        <c:lblAlgn val="ctr"/>
        <c:lblOffset val="100"/>
        <c:noMultiLvlLbl val="0"/>
      </c:catAx>
      <c:valAx>
        <c:axId val="1519320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1931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Email vs Converted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'bivariate analysis'!$B$48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analysis'!$A$49:$A$50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'bivariate analysis'!$B$49:$B$50</c:f>
              <c:numCache>
                <c:formatCode>General</c:formatCode>
                <c:ptCount val="2"/>
                <c:pt idx="0">
                  <c:v>5063</c:v>
                </c:pt>
                <c:pt idx="1">
                  <c:v>616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E2-42AF-960C-3179A7A5DC40}"/>
            </c:ext>
          </c:extLst>
        </c:ser>
        <c:ser>
          <c:idx val="1"/>
          <c:order val="1"/>
          <c:tx>
            <c:strRef>
              <c:f>'bivariate analysis'!$C$48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analysis'!$A$49:$A$50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'bivariate analysis'!$C$49:$C$50</c:f>
              <c:numCache>
                <c:formatCode>General</c:formatCode>
                <c:ptCount val="2"/>
                <c:pt idx="0">
                  <c:v>3443</c:v>
                </c:pt>
                <c:pt idx="1">
                  <c:v>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E2-42AF-960C-3179A7A5DC4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19318368"/>
        <c:axId val="1519318784"/>
      </c:barChart>
      <c:catAx>
        <c:axId val="151931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9318784"/>
        <c:crosses val="autoZero"/>
        <c:auto val="1"/>
        <c:lblAlgn val="ctr"/>
        <c:lblOffset val="100"/>
        <c:noMultiLvlLbl val="0"/>
      </c:catAx>
      <c:valAx>
        <c:axId val="15193187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1931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Do Not</a:t>
            </a:r>
            <a:r>
              <a:rPr lang="en-US" baseline="0"/>
              <a:t> Email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univariate!$C$44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univariate!$A$45:$A$46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univariate!$C$45:$C$46</c:f>
              <c:numCache>
                <c:formatCode>0%</c:formatCode>
                <c:ptCount val="2"/>
                <c:pt idx="0">
                  <c:v>0.92056277056277058</c:v>
                </c:pt>
                <c:pt idx="1">
                  <c:v>7.9437229437229431E-2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8A-4C00-8BFC-6C5C73B8796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37653840"/>
        <c:axId val="1537657168"/>
      </c:barChart>
      <c:catAx>
        <c:axId val="1537653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7657168"/>
        <c:crosses val="autoZero"/>
        <c:auto val="1"/>
        <c:lblAlgn val="ctr"/>
        <c:lblOffset val="100"/>
        <c:noMultiLvlLbl val="0"/>
      </c:catAx>
      <c:valAx>
        <c:axId val="153765716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537653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Call</a:t>
            </a:r>
            <a:r>
              <a:rPr lang="en-US" baseline="0"/>
              <a:t> vs Converted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'bivariate analysis'!$A$63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analysis'!$B$62:$C$62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'bivariate analysis'!$B$63:$C$63</c:f>
              <c:numCache>
                <c:formatCode>General</c:formatCode>
                <c:ptCount val="2"/>
                <c:pt idx="0">
                  <c:v>5679</c:v>
                </c:pt>
                <c:pt idx="1">
                  <c:v>3559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6B-4163-99FC-05AD20753222}"/>
            </c:ext>
          </c:extLst>
        </c:ser>
        <c:ser>
          <c:idx val="1"/>
          <c:order val="1"/>
          <c:tx>
            <c:strRef>
              <c:f>'bivariate analysis'!$A$64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analysis'!$B$62:$C$62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'bivariate analysis'!$B$64:$C$64</c:f>
              <c:numCache>
                <c:formatCode>General</c:formatCode>
                <c:ptCount val="2"/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6B-4163-99FC-05AD2075322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26858096"/>
        <c:axId val="1526852688"/>
      </c:barChart>
      <c:catAx>
        <c:axId val="152685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6852688"/>
        <c:crosses val="autoZero"/>
        <c:auto val="1"/>
        <c:lblAlgn val="ctr"/>
        <c:lblOffset val="100"/>
        <c:noMultiLvlLbl val="0"/>
      </c:catAx>
      <c:valAx>
        <c:axId val="15268526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2685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Country vs Converted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'bivariate analysis'!$B$76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('bivariate analysis'!$A$91,'bivariate analysis'!$A$93:$A$96)</c:f>
              <c:strCache>
                <c:ptCount val="5"/>
                <c:pt idx="0">
                  <c:v>Saudi Arabia</c:v>
                </c:pt>
                <c:pt idx="1">
                  <c:v>Singapore</c:v>
                </c:pt>
                <c:pt idx="2">
                  <c:v>United States</c:v>
                </c:pt>
                <c:pt idx="3">
                  <c:v>United Arab Emirates</c:v>
                </c:pt>
                <c:pt idx="4">
                  <c:v>India</c:v>
                </c:pt>
              </c:strCache>
              <c:extLst/>
            </c:strRef>
          </c:cat>
          <c:val>
            <c:numRef>
              <c:f>('bivariate analysis'!$B$91,'bivariate analysis'!$B$93:$B$96)</c:f>
              <c:numCache>
                <c:formatCode>General</c:formatCode>
                <c:ptCount val="5"/>
                <c:pt idx="0">
                  <c:v>17</c:v>
                </c:pt>
                <c:pt idx="1">
                  <c:v>13</c:v>
                </c:pt>
                <c:pt idx="2">
                  <c:v>51</c:v>
                </c:pt>
                <c:pt idx="3">
                  <c:v>33</c:v>
                </c:pt>
                <c:pt idx="4">
                  <c:v>4091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2BE1-40A1-9646-D4F2D0CBFFDB}"/>
            </c:ext>
          </c:extLst>
        </c:ser>
        <c:ser>
          <c:idx val="1"/>
          <c:order val="1"/>
          <c:tx>
            <c:strRef>
              <c:f>'bivariate analysis'!$C$76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('bivariate analysis'!$A$91,'bivariate analysis'!$A$93:$A$96)</c:f>
              <c:strCache>
                <c:ptCount val="5"/>
                <c:pt idx="0">
                  <c:v>Saudi Arabia</c:v>
                </c:pt>
                <c:pt idx="1">
                  <c:v>Singapore</c:v>
                </c:pt>
                <c:pt idx="2">
                  <c:v>United States</c:v>
                </c:pt>
                <c:pt idx="3">
                  <c:v>United Arab Emirates</c:v>
                </c:pt>
                <c:pt idx="4">
                  <c:v>India</c:v>
                </c:pt>
              </c:strCache>
              <c:extLst/>
            </c:strRef>
          </c:cat>
          <c:val>
            <c:numRef>
              <c:f>('bivariate analysis'!$C$91,'bivariate analysis'!$C$93:$C$96)</c:f>
              <c:numCache>
                <c:formatCode>General</c:formatCode>
                <c:ptCount val="5"/>
                <c:pt idx="0">
                  <c:v>4</c:v>
                </c:pt>
                <c:pt idx="1">
                  <c:v>11</c:v>
                </c:pt>
                <c:pt idx="2">
                  <c:v>18</c:v>
                </c:pt>
                <c:pt idx="3">
                  <c:v>20</c:v>
                </c:pt>
                <c:pt idx="4">
                  <c:v>2401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2BE1-40A1-9646-D4F2D0CBFFD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550540352"/>
        <c:axId val="1550524960"/>
      </c:barChart>
      <c:catAx>
        <c:axId val="1550540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0524960"/>
        <c:crosses val="autoZero"/>
        <c:auto val="1"/>
        <c:lblAlgn val="ctr"/>
        <c:lblOffset val="100"/>
        <c:noMultiLvlLbl val="0"/>
      </c:catAx>
      <c:valAx>
        <c:axId val="15505249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50540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Specialization</a:t>
            </a:r>
            <a:r>
              <a:rPr lang="en-US" baseline="0"/>
              <a:t> vs Converted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'bivariate analysis'!$B$119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analysis'!$A$128:$A$137</c:f>
              <c:strCache>
                <c:ptCount val="10"/>
                <c:pt idx="0">
                  <c:v>Healthcare Management</c:v>
                </c:pt>
                <c:pt idx="1">
                  <c:v>Media and Advertising</c:v>
                </c:pt>
                <c:pt idx="2">
                  <c:v>IT Projects Management</c:v>
                </c:pt>
                <c:pt idx="3">
                  <c:v>Supply Chain Management</c:v>
                </c:pt>
                <c:pt idx="4">
                  <c:v>Banking, Investment And Insurance</c:v>
                </c:pt>
                <c:pt idx="5">
                  <c:v>Business Administration</c:v>
                </c:pt>
                <c:pt idx="6">
                  <c:v>Operations Management</c:v>
                </c:pt>
                <c:pt idx="7">
                  <c:v>Human Resource Management</c:v>
                </c:pt>
                <c:pt idx="8">
                  <c:v>Marketing Management</c:v>
                </c:pt>
                <c:pt idx="9">
                  <c:v>Finance Management</c:v>
                </c:pt>
              </c:strCache>
              <c:extLst/>
            </c:strRef>
          </c:cat>
          <c:val>
            <c:numRef>
              <c:f>'bivariate analysis'!$B$128:$B$137</c:f>
              <c:numCache>
                <c:formatCode>General</c:formatCode>
                <c:ptCount val="10"/>
                <c:pt idx="0">
                  <c:v>80</c:v>
                </c:pt>
                <c:pt idx="1">
                  <c:v>118</c:v>
                </c:pt>
                <c:pt idx="2">
                  <c:v>226</c:v>
                </c:pt>
                <c:pt idx="3">
                  <c:v>198</c:v>
                </c:pt>
                <c:pt idx="4">
                  <c:v>171</c:v>
                </c:pt>
                <c:pt idx="5">
                  <c:v>224</c:v>
                </c:pt>
                <c:pt idx="6">
                  <c:v>265</c:v>
                </c:pt>
                <c:pt idx="7">
                  <c:v>460</c:v>
                </c:pt>
                <c:pt idx="8">
                  <c:v>430</c:v>
                </c:pt>
                <c:pt idx="9">
                  <c:v>540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1124-41A0-A22A-A18FBD5B794D}"/>
            </c:ext>
          </c:extLst>
        </c:ser>
        <c:ser>
          <c:idx val="1"/>
          <c:order val="1"/>
          <c:tx>
            <c:strRef>
              <c:f>'bivariate analysis'!$C$119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analysis'!$A$128:$A$137</c:f>
              <c:strCache>
                <c:ptCount val="10"/>
                <c:pt idx="0">
                  <c:v>Healthcare Management</c:v>
                </c:pt>
                <c:pt idx="1">
                  <c:v>Media and Advertising</c:v>
                </c:pt>
                <c:pt idx="2">
                  <c:v>IT Projects Management</c:v>
                </c:pt>
                <c:pt idx="3">
                  <c:v>Supply Chain Management</c:v>
                </c:pt>
                <c:pt idx="4">
                  <c:v>Banking, Investment And Insurance</c:v>
                </c:pt>
                <c:pt idx="5">
                  <c:v>Business Administration</c:v>
                </c:pt>
                <c:pt idx="6">
                  <c:v>Operations Management</c:v>
                </c:pt>
                <c:pt idx="7">
                  <c:v>Human Resource Management</c:v>
                </c:pt>
                <c:pt idx="8">
                  <c:v>Marketing Management</c:v>
                </c:pt>
                <c:pt idx="9">
                  <c:v>Finance Management</c:v>
                </c:pt>
              </c:strCache>
              <c:extLst/>
            </c:strRef>
          </c:cat>
          <c:val>
            <c:numRef>
              <c:f>'bivariate analysis'!$C$128:$C$137</c:f>
              <c:numCache>
                <c:formatCode>General</c:formatCode>
                <c:ptCount val="10"/>
                <c:pt idx="0">
                  <c:v>79</c:v>
                </c:pt>
                <c:pt idx="1">
                  <c:v>85</c:v>
                </c:pt>
                <c:pt idx="2">
                  <c:v>140</c:v>
                </c:pt>
                <c:pt idx="3">
                  <c:v>151</c:v>
                </c:pt>
                <c:pt idx="4">
                  <c:v>167</c:v>
                </c:pt>
                <c:pt idx="5">
                  <c:v>179</c:v>
                </c:pt>
                <c:pt idx="6">
                  <c:v>238</c:v>
                </c:pt>
                <c:pt idx="7">
                  <c:v>388</c:v>
                </c:pt>
                <c:pt idx="8">
                  <c:v>408</c:v>
                </c:pt>
                <c:pt idx="9">
                  <c:v>436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1124-41A0-A22A-A18FBD5B79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303610992"/>
        <c:axId val="1303609328"/>
      </c:barChart>
      <c:catAx>
        <c:axId val="1303610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3609328"/>
        <c:crosses val="autoZero"/>
        <c:auto val="1"/>
        <c:lblAlgn val="ctr"/>
        <c:lblOffset val="100"/>
        <c:noMultiLvlLbl val="0"/>
      </c:catAx>
      <c:valAx>
        <c:axId val="13036093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0361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How did you hear</a:t>
            </a:r>
            <a:r>
              <a:rPr lang="en-US" baseline="0"/>
              <a:t> about us vs converted</a:t>
            </a:r>
            <a:endParaRPr lang="en-US"/>
          </a:p>
        </c:rich>
      </c:tx>
      <c:layout>
        <c:manualLayout>
          <c:xMode val="edge"/>
          <c:yMode val="edge"/>
          <c:x val="0.180236001749781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'bivariate analysis'!$B$153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analysis'!$A$156:$A$162</c:f>
              <c:strCache>
                <c:ptCount val="7"/>
                <c:pt idx="0">
                  <c:v>Social Media</c:v>
                </c:pt>
                <c:pt idx="1">
                  <c:v>Advertisements</c:v>
                </c:pt>
                <c:pt idx="2">
                  <c:v>Multiple Sources</c:v>
                </c:pt>
                <c:pt idx="3">
                  <c:v>Other</c:v>
                </c:pt>
                <c:pt idx="4">
                  <c:v>Student of SomeSchool</c:v>
                </c:pt>
                <c:pt idx="5">
                  <c:v>Word Of Mouth</c:v>
                </c:pt>
                <c:pt idx="6">
                  <c:v>Online Search</c:v>
                </c:pt>
              </c:strCache>
              <c:extLst/>
            </c:strRef>
          </c:cat>
          <c:val>
            <c:numRef>
              <c:f>'bivariate analysis'!$B$156:$B$162</c:f>
              <c:numCache>
                <c:formatCode>General</c:formatCode>
                <c:ptCount val="7"/>
                <c:pt idx="0">
                  <c:v>39</c:v>
                </c:pt>
                <c:pt idx="1">
                  <c:v>38</c:v>
                </c:pt>
                <c:pt idx="2">
                  <c:v>96</c:v>
                </c:pt>
                <c:pt idx="3">
                  <c:v>111</c:v>
                </c:pt>
                <c:pt idx="4">
                  <c:v>167</c:v>
                </c:pt>
                <c:pt idx="5">
                  <c:v>196</c:v>
                </c:pt>
                <c:pt idx="6">
                  <c:v>465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B1BB-4162-8579-5374D2D6492E}"/>
            </c:ext>
          </c:extLst>
        </c:ser>
        <c:ser>
          <c:idx val="1"/>
          <c:order val="1"/>
          <c:tx>
            <c:strRef>
              <c:f>'bivariate analysis'!$C$153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analysis'!$A$156:$A$162</c:f>
              <c:strCache>
                <c:ptCount val="7"/>
                <c:pt idx="0">
                  <c:v>Social Media</c:v>
                </c:pt>
                <c:pt idx="1">
                  <c:v>Advertisements</c:v>
                </c:pt>
                <c:pt idx="2">
                  <c:v>Multiple Sources</c:v>
                </c:pt>
                <c:pt idx="3">
                  <c:v>Other</c:v>
                </c:pt>
                <c:pt idx="4">
                  <c:v>Student of SomeSchool</c:v>
                </c:pt>
                <c:pt idx="5">
                  <c:v>Word Of Mouth</c:v>
                </c:pt>
                <c:pt idx="6">
                  <c:v>Online Search</c:v>
                </c:pt>
              </c:strCache>
              <c:extLst/>
            </c:strRef>
          </c:cat>
          <c:val>
            <c:numRef>
              <c:f>'bivariate analysis'!$C$156:$C$162</c:f>
              <c:numCache>
                <c:formatCode>General</c:formatCode>
                <c:ptCount val="7"/>
                <c:pt idx="0">
                  <c:v>28</c:v>
                </c:pt>
                <c:pt idx="1">
                  <c:v>32</c:v>
                </c:pt>
                <c:pt idx="2">
                  <c:v>56</c:v>
                </c:pt>
                <c:pt idx="3">
                  <c:v>75</c:v>
                </c:pt>
                <c:pt idx="4">
                  <c:v>143</c:v>
                </c:pt>
                <c:pt idx="5">
                  <c:v>152</c:v>
                </c:pt>
                <c:pt idx="6">
                  <c:v>343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B1BB-4162-8579-5374D2D649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523418768"/>
        <c:axId val="1523415440"/>
      </c:barChart>
      <c:catAx>
        <c:axId val="1523418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3415440"/>
        <c:crosses val="autoZero"/>
        <c:auto val="1"/>
        <c:lblAlgn val="ctr"/>
        <c:lblOffset val="100"/>
        <c:noMultiLvlLbl val="0"/>
      </c:catAx>
      <c:valAx>
        <c:axId val="15234154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23418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Occupation</a:t>
            </a:r>
            <a:r>
              <a:rPr lang="en-US" baseline="0"/>
              <a:t> vs Converted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'bivariate analysis'!$B$168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analysis'!$A$172:$A$174</c:f>
              <c:strCache>
                <c:ptCount val="3"/>
                <c:pt idx="0">
                  <c:v>Student</c:v>
                </c:pt>
                <c:pt idx="1">
                  <c:v>Working Professional</c:v>
                </c:pt>
                <c:pt idx="2">
                  <c:v>Unemployed</c:v>
                </c:pt>
              </c:strCache>
              <c:extLst/>
            </c:strRef>
          </c:cat>
          <c:val>
            <c:numRef>
              <c:f>'bivariate analysis'!$B$172:$B$174</c:f>
              <c:numCache>
                <c:formatCode>General</c:formatCode>
                <c:ptCount val="3"/>
                <c:pt idx="0">
                  <c:v>132</c:v>
                </c:pt>
                <c:pt idx="1">
                  <c:v>59</c:v>
                </c:pt>
                <c:pt idx="2">
                  <c:v>3159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065B-4D30-8FB2-6DD2ED853872}"/>
            </c:ext>
          </c:extLst>
        </c:ser>
        <c:ser>
          <c:idx val="1"/>
          <c:order val="1"/>
          <c:tx>
            <c:strRef>
              <c:f>'bivariate analysis'!$C$168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analysis'!$A$172:$A$174</c:f>
              <c:strCache>
                <c:ptCount val="3"/>
                <c:pt idx="0">
                  <c:v>Student</c:v>
                </c:pt>
                <c:pt idx="1">
                  <c:v>Working Professional</c:v>
                </c:pt>
                <c:pt idx="2">
                  <c:v>Unemployed</c:v>
                </c:pt>
              </c:strCache>
              <c:extLst/>
            </c:strRef>
          </c:cat>
          <c:val>
            <c:numRef>
              <c:f>'bivariate analysis'!$C$172:$C$174</c:f>
              <c:numCache>
                <c:formatCode>General</c:formatCode>
                <c:ptCount val="3"/>
                <c:pt idx="0">
                  <c:v>78</c:v>
                </c:pt>
                <c:pt idx="1">
                  <c:v>647</c:v>
                </c:pt>
                <c:pt idx="2">
                  <c:v>2441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065B-4D30-8FB2-6DD2ED8538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482075680"/>
        <c:axId val="1482086080"/>
      </c:barChart>
      <c:catAx>
        <c:axId val="1482075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086080"/>
        <c:crosses val="autoZero"/>
        <c:auto val="1"/>
        <c:lblAlgn val="ctr"/>
        <c:lblOffset val="100"/>
        <c:noMultiLvlLbl val="0"/>
      </c:catAx>
      <c:valAx>
        <c:axId val="14820860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82075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59883639545057"/>
          <c:y val="0.77835593467483233"/>
          <c:w val="0.14134383202099737"/>
          <c:h val="7.812554680664918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Purpose for choosing the course vs Converted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'bivariate analysis'!$B$182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analysis'!$A$184</c:f>
              <c:strCache>
                <c:ptCount val="1"/>
                <c:pt idx="0">
                  <c:v>Better Career Prospects</c:v>
                </c:pt>
              </c:strCache>
              <c:extLst/>
            </c:strRef>
          </c:cat>
          <c:val>
            <c:numRef>
              <c:f>'bivariate analysis'!$B$184</c:f>
              <c:numCache>
                <c:formatCode>General</c:formatCode>
                <c:ptCount val="1"/>
                <c:pt idx="0">
                  <c:v>3338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754B-4D7C-9854-255A9835362D}"/>
            </c:ext>
          </c:extLst>
        </c:ser>
        <c:ser>
          <c:idx val="1"/>
          <c:order val="1"/>
          <c:tx>
            <c:strRef>
              <c:f>'bivariate analysis'!$C$182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analysis'!$A$184</c:f>
              <c:strCache>
                <c:ptCount val="1"/>
                <c:pt idx="0">
                  <c:v>Better Career Prospects</c:v>
                </c:pt>
              </c:strCache>
              <c:extLst/>
            </c:strRef>
          </c:cat>
          <c:val>
            <c:numRef>
              <c:f>'bivariate analysis'!$C$184</c:f>
              <c:numCache>
                <c:formatCode>General</c:formatCode>
                <c:ptCount val="1"/>
                <c:pt idx="0">
                  <c:v>3190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754B-4D7C-9854-255A9835362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26853936"/>
        <c:axId val="1526853104"/>
      </c:barChart>
      <c:catAx>
        <c:axId val="1526853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6853104"/>
        <c:crosses val="autoZero"/>
        <c:auto val="1"/>
        <c:lblAlgn val="ctr"/>
        <c:lblOffset val="100"/>
        <c:noMultiLvlLbl val="0"/>
      </c:catAx>
      <c:valAx>
        <c:axId val="1526853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2685393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81543919510061258"/>
          <c:y val="0.38020778652668419"/>
          <c:w val="0.14134383202099737"/>
          <c:h val="7.812554680664918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Ad</a:t>
            </a:r>
            <a:r>
              <a:rPr lang="en-US" baseline="0"/>
              <a:t> in search vs Converted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'bivariate analysis'!$B$190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analysis'!$A$191:$A$192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'bivariate analysis'!$B$191:$B$192</c:f>
              <c:numCache>
                <c:formatCode>General</c:formatCode>
                <c:ptCount val="2"/>
                <c:pt idx="0">
                  <c:v>5670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9D-4198-9D15-22995064E8D4}"/>
            </c:ext>
          </c:extLst>
        </c:ser>
        <c:ser>
          <c:idx val="1"/>
          <c:order val="1"/>
          <c:tx>
            <c:strRef>
              <c:f>'bivariate analysis'!$C$190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analysis'!$A$191:$A$192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'bivariate analysis'!$C$191:$C$192</c:f>
              <c:numCache>
                <c:formatCode>General</c:formatCode>
                <c:ptCount val="2"/>
                <c:pt idx="0">
                  <c:v>3556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9D-4198-9D15-22995064E8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24783040"/>
        <c:axId val="1524775136"/>
      </c:barChart>
      <c:catAx>
        <c:axId val="1524783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4775136"/>
        <c:crosses val="autoZero"/>
        <c:auto val="1"/>
        <c:lblAlgn val="ctr"/>
        <c:lblOffset val="100"/>
        <c:noMultiLvlLbl val="0"/>
      </c:catAx>
      <c:valAx>
        <c:axId val="15247751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24783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2377252843394577"/>
          <c:y val="0.3292818606007582"/>
          <c:w val="0.14134383202099737"/>
          <c:h val="7.812554680664918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Ad in magazine</a:t>
            </a:r>
            <a:r>
              <a:rPr lang="en-US" baseline="0"/>
              <a:t> vs Converted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'bivariate analysis'!$B$203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analysis'!$A$204</c:f>
              <c:strCache>
                <c:ptCount val="1"/>
                <c:pt idx="0">
                  <c:v>No</c:v>
                </c:pt>
              </c:strCache>
              <c:extLst/>
            </c:strRef>
          </c:cat>
          <c:val>
            <c:numRef>
              <c:f>'bivariate analysis'!$B$204</c:f>
              <c:numCache>
                <c:formatCode>General</c:formatCode>
                <c:ptCount val="1"/>
                <c:pt idx="0">
                  <c:v>5679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E8FC-43AF-B9EF-EB4FFE23A31E}"/>
            </c:ext>
          </c:extLst>
        </c:ser>
        <c:ser>
          <c:idx val="1"/>
          <c:order val="1"/>
          <c:tx>
            <c:strRef>
              <c:f>'bivariate analysis'!$C$203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analysis'!$A$204</c:f>
              <c:strCache>
                <c:ptCount val="1"/>
                <c:pt idx="0">
                  <c:v>No</c:v>
                </c:pt>
              </c:strCache>
              <c:extLst/>
            </c:strRef>
          </c:cat>
          <c:val>
            <c:numRef>
              <c:f>'bivariate analysis'!$C$204</c:f>
              <c:numCache>
                <c:formatCode>General</c:formatCode>
                <c:ptCount val="1"/>
                <c:pt idx="0">
                  <c:v>3561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E8FC-43AF-B9EF-EB4FFE23A3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40781952"/>
        <c:axId val="1540776128"/>
      </c:barChart>
      <c:catAx>
        <c:axId val="1540781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0776128"/>
        <c:crosses val="autoZero"/>
        <c:auto val="1"/>
        <c:lblAlgn val="ctr"/>
        <c:lblOffset val="100"/>
        <c:noMultiLvlLbl val="0"/>
      </c:catAx>
      <c:valAx>
        <c:axId val="15407761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40781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Ad</a:t>
            </a:r>
            <a:r>
              <a:rPr lang="en-US" baseline="0"/>
              <a:t> in news article vs converted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'bivariate analysis'!$B$215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analysis'!$A$216:$A$217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'bivariate analysis'!$B$216:$B$217</c:f>
              <c:numCache>
                <c:formatCode>General</c:formatCode>
                <c:ptCount val="2"/>
                <c:pt idx="0">
                  <c:v>5678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2D-4076-B8A4-0E5B5701E02C}"/>
            </c:ext>
          </c:extLst>
        </c:ser>
        <c:ser>
          <c:idx val="1"/>
          <c:order val="1"/>
          <c:tx>
            <c:strRef>
              <c:f>'bivariate analysis'!$C$215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analysis'!$A$216:$A$217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'bivariate analysis'!$C$216:$C$217</c:f>
              <c:numCache>
                <c:formatCode>General</c:formatCode>
                <c:ptCount val="2"/>
                <c:pt idx="0">
                  <c:v>3560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2D-4076-B8A4-0E5B5701E02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77626064"/>
        <c:axId val="1477629392"/>
      </c:barChart>
      <c:catAx>
        <c:axId val="147762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7629392"/>
        <c:crosses val="autoZero"/>
        <c:auto val="1"/>
        <c:lblAlgn val="ctr"/>
        <c:lblOffset val="100"/>
        <c:noMultiLvlLbl val="0"/>
      </c:catAx>
      <c:valAx>
        <c:axId val="14776293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77626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0432808398950129"/>
          <c:y val="0.36631889763779518"/>
          <c:w val="0.14134383202099737"/>
          <c:h val="7.812554680664918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Ad</a:t>
            </a:r>
            <a:r>
              <a:rPr lang="en-US" baseline="0"/>
              <a:t> in X education forum vs Converted</a:t>
            </a:r>
            <a:endParaRPr lang="en-US"/>
          </a:p>
        </c:rich>
      </c:tx>
      <c:layout>
        <c:manualLayout>
          <c:xMode val="edge"/>
          <c:yMode val="edge"/>
          <c:x val="0.22675000000000001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'bivariate analysis'!$B$223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analysis'!$A$224:$A$225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'bivariate analysis'!$B$224:$B$225</c:f>
              <c:numCache>
                <c:formatCode>General</c:formatCode>
                <c:ptCount val="2"/>
                <c:pt idx="0">
                  <c:v>5678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5B-4DFC-B6F6-EFAB557212BC}"/>
            </c:ext>
          </c:extLst>
        </c:ser>
        <c:ser>
          <c:idx val="1"/>
          <c:order val="1"/>
          <c:tx>
            <c:strRef>
              <c:f>'bivariate analysis'!$C$223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analysis'!$A$224:$A$225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'bivariate analysis'!$C$224:$C$225</c:f>
              <c:numCache>
                <c:formatCode>General</c:formatCode>
                <c:ptCount val="2"/>
                <c:pt idx="0">
                  <c:v>3561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5B-4DFC-B6F6-EFAB557212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02818752"/>
        <c:axId val="1102837472"/>
      </c:barChart>
      <c:catAx>
        <c:axId val="1102818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837472"/>
        <c:crosses val="autoZero"/>
        <c:auto val="1"/>
        <c:lblAlgn val="ctr"/>
        <c:lblOffset val="100"/>
        <c:noMultiLvlLbl val="0"/>
      </c:catAx>
      <c:valAx>
        <c:axId val="11028374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02818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2655030621172365"/>
          <c:y val="0.28298556430446198"/>
          <c:w val="0.14134383202099737"/>
          <c:h val="7.812554680664918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Do</a:t>
            </a:r>
            <a:r>
              <a:rPr lang="en-US" baseline="0"/>
              <a:t> Not Call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univariate!$C$56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univariate!$A$57:$A$58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univariate!$C$57:$C$58</c:f>
              <c:numCache>
                <c:formatCode>0.00%</c:formatCode>
                <c:ptCount val="2"/>
                <c:pt idx="0">
                  <c:v>0.99978354978354977</c:v>
                </c:pt>
                <c:pt idx="1">
                  <c:v>2.1645021645021645E-4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F2-4202-A622-CA1B01E618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03615984"/>
        <c:axId val="1303610576"/>
      </c:barChart>
      <c:catAx>
        <c:axId val="130361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3610576"/>
        <c:crosses val="autoZero"/>
        <c:auto val="1"/>
        <c:lblAlgn val="ctr"/>
        <c:lblOffset val="100"/>
        <c:noMultiLvlLbl val="0"/>
      </c:catAx>
      <c:valAx>
        <c:axId val="1303610576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30361598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Ad</a:t>
            </a:r>
            <a:r>
              <a:rPr lang="en-US" baseline="0"/>
              <a:t> in newspapaer vs Converted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'bivariate analysis'!$B$238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analysis'!$A$239:$A$240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'bivariate analysis'!$B$239:$B$240</c:f>
              <c:numCache>
                <c:formatCode>General</c:formatCode>
                <c:ptCount val="2"/>
                <c:pt idx="0">
                  <c:v>5678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38-471F-97F5-379A399E27CA}"/>
            </c:ext>
          </c:extLst>
        </c:ser>
        <c:ser>
          <c:idx val="1"/>
          <c:order val="1"/>
          <c:tx>
            <c:strRef>
              <c:f>'bivariate analysis'!$C$238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analysis'!$A$239:$A$240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'bivariate analysis'!$C$239:$C$240</c:f>
              <c:numCache>
                <c:formatCode>General</c:formatCode>
                <c:ptCount val="2"/>
                <c:pt idx="0">
                  <c:v>3561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38-471F-97F5-379A399E27C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24774720"/>
        <c:axId val="1524775552"/>
      </c:barChart>
      <c:catAx>
        <c:axId val="152477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4775552"/>
        <c:crosses val="autoZero"/>
        <c:auto val="1"/>
        <c:lblAlgn val="ctr"/>
        <c:lblOffset val="100"/>
        <c:noMultiLvlLbl val="0"/>
      </c:catAx>
      <c:valAx>
        <c:axId val="15247755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24774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8488363954505702"/>
          <c:y val="0.25983741615631373"/>
          <c:w val="0.14134383202099737"/>
          <c:h val="7.812554680664918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Digital Advertisements vs Converted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'bivariate analysis'!$B$245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analysis'!$A$246:$A$247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'bivariate analysis'!$B$246:$B$247</c:f>
              <c:numCache>
                <c:formatCode>General</c:formatCode>
                <c:ptCount val="2"/>
                <c:pt idx="0">
                  <c:v>5676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06-4A27-B691-D35C0CCE61E6}"/>
            </c:ext>
          </c:extLst>
        </c:ser>
        <c:ser>
          <c:idx val="1"/>
          <c:order val="1"/>
          <c:tx>
            <c:strRef>
              <c:f>'bivariate analysis'!$C$245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analysis'!$A$246:$A$247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'bivariate analysis'!$C$246:$C$247</c:f>
              <c:numCache>
                <c:formatCode>General</c:formatCode>
                <c:ptCount val="2"/>
                <c:pt idx="0">
                  <c:v>3560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06-4A27-B691-D35C0CCE61E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26858512"/>
        <c:axId val="1526856432"/>
      </c:barChart>
      <c:catAx>
        <c:axId val="152685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6856432"/>
        <c:crosses val="autoZero"/>
        <c:auto val="1"/>
        <c:lblAlgn val="ctr"/>
        <c:lblOffset val="100"/>
        <c:noMultiLvlLbl val="0"/>
      </c:catAx>
      <c:valAx>
        <c:axId val="15268564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26858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8488363954505702"/>
          <c:y val="0.27835593467483227"/>
          <c:w val="0.14134383202099737"/>
          <c:h val="7.812554680664918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through</a:t>
            </a:r>
            <a:r>
              <a:rPr lang="en-US" baseline="0"/>
              <a:t> recommendations vs Converted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'bivariate analysis'!$B$252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analysis'!$A$253:$A$254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'bivariate analysis'!$B$253:$B$254</c:f>
              <c:numCache>
                <c:formatCode>General</c:formatCode>
                <c:ptCount val="2"/>
                <c:pt idx="0">
                  <c:v>5677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31-4017-B41E-37CA7381EC5F}"/>
            </c:ext>
          </c:extLst>
        </c:ser>
        <c:ser>
          <c:idx val="1"/>
          <c:order val="1"/>
          <c:tx>
            <c:strRef>
              <c:f>'bivariate analysis'!$C$252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analysis'!$A$253:$A$254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'bivariate analysis'!$C$253:$C$254</c:f>
              <c:numCache>
                <c:formatCode>General</c:formatCode>
                <c:ptCount val="2"/>
                <c:pt idx="0">
                  <c:v>3556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31-4017-B41E-37CA7381EC5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24773888"/>
        <c:axId val="1524776800"/>
      </c:barChart>
      <c:catAx>
        <c:axId val="152477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4776800"/>
        <c:crosses val="autoZero"/>
        <c:auto val="1"/>
        <c:lblAlgn val="ctr"/>
        <c:lblOffset val="100"/>
        <c:noMultiLvlLbl val="0"/>
      </c:catAx>
      <c:valAx>
        <c:axId val="15247768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24773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3488363954505698"/>
          <c:y val="0.33854111986001745"/>
          <c:w val="0.14134383202099737"/>
          <c:h val="7.812554680664918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Receive More Updates About Our Courses vs Converted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'bivariate analysis'!$B$265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analysis'!$A$266</c:f>
              <c:strCache>
                <c:ptCount val="1"/>
                <c:pt idx="0">
                  <c:v>No</c:v>
                </c:pt>
              </c:strCache>
              <c:extLst/>
            </c:strRef>
          </c:cat>
          <c:val>
            <c:numRef>
              <c:f>'bivariate analysis'!$B$266</c:f>
              <c:numCache>
                <c:formatCode>General</c:formatCode>
                <c:ptCount val="1"/>
                <c:pt idx="0">
                  <c:v>5679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FEEA-4A00-8985-65F024241B51}"/>
            </c:ext>
          </c:extLst>
        </c:ser>
        <c:ser>
          <c:idx val="1"/>
          <c:order val="1"/>
          <c:tx>
            <c:strRef>
              <c:f>'bivariate analysis'!$C$265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analysis'!$A$266</c:f>
              <c:strCache>
                <c:ptCount val="1"/>
                <c:pt idx="0">
                  <c:v>No</c:v>
                </c:pt>
              </c:strCache>
              <c:extLst/>
            </c:strRef>
          </c:cat>
          <c:val>
            <c:numRef>
              <c:f>'bivariate analysis'!$C$266</c:f>
              <c:numCache>
                <c:formatCode>General</c:formatCode>
                <c:ptCount val="1"/>
                <c:pt idx="0">
                  <c:v>3561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FEEA-4A00-8985-65F024241B5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24071200"/>
        <c:axId val="1724072032"/>
      </c:barChart>
      <c:catAx>
        <c:axId val="172407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4072032"/>
        <c:crosses val="autoZero"/>
        <c:auto val="1"/>
        <c:lblAlgn val="ctr"/>
        <c:lblOffset val="100"/>
        <c:noMultiLvlLbl val="0"/>
      </c:catAx>
      <c:valAx>
        <c:axId val="17240720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24071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4321697287839026"/>
          <c:y val="0.27372630504520262"/>
          <c:w val="0.14134383202099737"/>
          <c:h val="7.812554680664918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Tags</a:t>
            </a:r>
            <a:r>
              <a:rPr lang="en-US" baseline="0"/>
              <a:t> vs Converted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'bivariate analysis'!$B$274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analysis'!$A$289:$A$294</c:f>
              <c:strCache>
                <c:ptCount val="6"/>
                <c:pt idx="0">
                  <c:v>Graduation in progress</c:v>
                </c:pt>
                <c:pt idx="1">
                  <c:v>Interested in other courses</c:v>
                </c:pt>
                <c:pt idx="2">
                  <c:v>Ringing</c:v>
                </c:pt>
                <c:pt idx="3">
                  <c:v>Busy</c:v>
                </c:pt>
                <c:pt idx="4">
                  <c:v>Lost to EINS</c:v>
                </c:pt>
                <c:pt idx="5">
                  <c:v>Closed by Horizzon</c:v>
                </c:pt>
              </c:strCache>
              <c:extLst/>
            </c:strRef>
          </c:cat>
          <c:val>
            <c:numRef>
              <c:f>'bivariate analysis'!$B$290:$B$295</c:f>
              <c:numCache>
                <c:formatCode>General</c:formatCode>
                <c:ptCount val="6"/>
                <c:pt idx="0">
                  <c:v>500</c:v>
                </c:pt>
                <c:pt idx="1">
                  <c:v>1169</c:v>
                </c:pt>
                <c:pt idx="2">
                  <c:v>81</c:v>
                </c:pt>
                <c:pt idx="3">
                  <c:v>4</c:v>
                </c:pt>
                <c:pt idx="4">
                  <c:v>2</c:v>
                </c:pt>
                <c:pt idx="5">
                  <c:v>65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450F-4995-B0E9-F5A307E1B37A}"/>
            </c:ext>
          </c:extLst>
        </c:ser>
        <c:ser>
          <c:idx val="1"/>
          <c:order val="1"/>
          <c:tx>
            <c:strRef>
              <c:f>'bivariate analysis'!$C$274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analysis'!$A$289:$A$294</c:f>
              <c:strCache>
                <c:ptCount val="6"/>
                <c:pt idx="0">
                  <c:v>Graduation in progress</c:v>
                </c:pt>
                <c:pt idx="1">
                  <c:v>Interested in other courses</c:v>
                </c:pt>
                <c:pt idx="2">
                  <c:v>Ringing</c:v>
                </c:pt>
                <c:pt idx="3">
                  <c:v>Busy</c:v>
                </c:pt>
                <c:pt idx="4">
                  <c:v>Lost to EINS</c:v>
                </c:pt>
                <c:pt idx="5">
                  <c:v>Closed by Horizzon</c:v>
                </c:pt>
              </c:strCache>
              <c:extLst/>
            </c:strRef>
          </c:cat>
          <c:val>
            <c:numRef>
              <c:f>'bivariate analysis'!$C$290:$C$295</c:f>
              <c:numCache>
                <c:formatCode>General</c:formatCode>
                <c:ptCount val="6"/>
                <c:pt idx="0">
                  <c:v>13</c:v>
                </c:pt>
                <c:pt idx="1">
                  <c:v>34</c:v>
                </c:pt>
                <c:pt idx="2">
                  <c:v>105</c:v>
                </c:pt>
                <c:pt idx="3">
                  <c:v>171</c:v>
                </c:pt>
                <c:pt idx="4">
                  <c:v>356</c:v>
                </c:pt>
                <c:pt idx="5">
                  <c:v>2007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450F-4995-B0E9-F5A307E1B3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523417936"/>
        <c:axId val="1523425008"/>
      </c:barChart>
      <c:catAx>
        <c:axId val="1523417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3425008"/>
        <c:crosses val="autoZero"/>
        <c:auto val="1"/>
        <c:lblAlgn val="ctr"/>
        <c:lblOffset val="100"/>
        <c:noMultiLvlLbl val="0"/>
      </c:catAx>
      <c:valAx>
        <c:axId val="1523425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341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877341674625577"/>
          <c:y val="0.5805270901712235"/>
          <c:w val="0.13532867953978753"/>
          <c:h val="6.930233310158613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lead</a:t>
            </a:r>
            <a:r>
              <a:rPr lang="en-US" baseline="0"/>
              <a:t> Quality vs Converted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'bivariate analysis'!$B$307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analysis'!$A$308:$A$312</c:f>
              <c:strCache>
                <c:ptCount val="5"/>
                <c:pt idx="0">
                  <c:v>High in Relevance</c:v>
                </c:pt>
                <c:pt idx="1">
                  <c:v>Low in Relevance</c:v>
                </c:pt>
                <c:pt idx="2">
                  <c:v>Might be</c:v>
                </c:pt>
                <c:pt idx="3">
                  <c:v>Not Sure</c:v>
                </c:pt>
                <c:pt idx="4">
                  <c:v>Worst</c:v>
                </c:pt>
              </c:strCache>
              <c:extLst/>
            </c:strRef>
          </c:cat>
          <c:val>
            <c:numRef>
              <c:f>'bivariate analysis'!$B$308:$B$312</c:f>
              <c:numCache>
                <c:formatCode>General</c:formatCode>
                <c:ptCount val="5"/>
                <c:pt idx="0">
                  <c:v>589</c:v>
                </c:pt>
                <c:pt idx="1">
                  <c:v>826</c:v>
                </c:pt>
                <c:pt idx="2">
                  <c:v>106</c:v>
                </c:pt>
                <c:pt idx="3">
                  <c:v>34</c:v>
                </c:pt>
                <c:pt idx="4">
                  <c:v>381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0DA0-4FEF-9CF1-1C654F1BF017}"/>
            </c:ext>
          </c:extLst>
        </c:ser>
        <c:ser>
          <c:idx val="1"/>
          <c:order val="1"/>
          <c:tx>
            <c:strRef>
              <c:f>'bivariate analysis'!$C$307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analysis'!$A$308:$A$312</c:f>
              <c:strCache>
                <c:ptCount val="5"/>
                <c:pt idx="0">
                  <c:v>High in Relevance</c:v>
                </c:pt>
                <c:pt idx="1">
                  <c:v>Low in Relevance</c:v>
                </c:pt>
                <c:pt idx="2">
                  <c:v>Might be</c:v>
                </c:pt>
                <c:pt idx="3">
                  <c:v>Not Sure</c:v>
                </c:pt>
                <c:pt idx="4">
                  <c:v>Worst</c:v>
                </c:pt>
              </c:strCache>
              <c:extLst/>
            </c:strRef>
          </c:cat>
          <c:val>
            <c:numRef>
              <c:f>'bivariate analysis'!$C$308:$C$312</c:f>
              <c:numCache>
                <c:formatCode>General</c:formatCode>
                <c:ptCount val="5"/>
                <c:pt idx="0">
                  <c:v>12</c:v>
                </c:pt>
                <c:pt idx="1">
                  <c:v>266</c:v>
                </c:pt>
                <c:pt idx="2">
                  <c:v>477</c:v>
                </c:pt>
                <c:pt idx="3">
                  <c:v>603</c:v>
                </c:pt>
                <c:pt idx="4">
                  <c:v>1179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0DA0-4FEF-9CF1-1C654F1BF01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482090240"/>
        <c:axId val="1482077344"/>
      </c:barChart>
      <c:catAx>
        <c:axId val="1482090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077344"/>
        <c:crosses val="autoZero"/>
        <c:auto val="1"/>
        <c:lblAlgn val="ctr"/>
        <c:lblOffset val="100"/>
        <c:noMultiLvlLbl val="0"/>
      </c:catAx>
      <c:valAx>
        <c:axId val="1482077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82090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177003499562554"/>
          <c:y val="0.49594852726742489"/>
          <c:w val="0.14237707786526685"/>
          <c:h val="7.812554680664918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Update me on Supply Chain Content vs Converted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'bivariate analysis'!$B$324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analysis'!$A$325</c:f>
              <c:strCache>
                <c:ptCount val="1"/>
                <c:pt idx="0">
                  <c:v>No</c:v>
                </c:pt>
              </c:strCache>
              <c:extLst/>
            </c:strRef>
          </c:cat>
          <c:val>
            <c:numRef>
              <c:f>'bivariate analysis'!$B$325</c:f>
              <c:numCache>
                <c:formatCode>General</c:formatCode>
                <c:ptCount val="1"/>
                <c:pt idx="0">
                  <c:v>5679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F515-46ED-A7A9-533BE6C65310}"/>
            </c:ext>
          </c:extLst>
        </c:ser>
        <c:ser>
          <c:idx val="1"/>
          <c:order val="1"/>
          <c:tx>
            <c:strRef>
              <c:f>'bivariate analysis'!$C$324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analysis'!$A$325</c:f>
              <c:strCache>
                <c:ptCount val="1"/>
                <c:pt idx="0">
                  <c:v>No</c:v>
                </c:pt>
              </c:strCache>
              <c:extLst/>
            </c:strRef>
          </c:cat>
          <c:val>
            <c:numRef>
              <c:f>'bivariate analysis'!$C$325</c:f>
              <c:numCache>
                <c:formatCode>General</c:formatCode>
                <c:ptCount val="1"/>
                <c:pt idx="0">
                  <c:v>3561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F515-46ED-A7A9-533BE6C6531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84426768"/>
        <c:axId val="1584426352"/>
      </c:barChart>
      <c:catAx>
        <c:axId val="1584426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4426352"/>
        <c:crosses val="autoZero"/>
        <c:auto val="1"/>
        <c:lblAlgn val="ctr"/>
        <c:lblOffset val="100"/>
        <c:noMultiLvlLbl val="0"/>
      </c:catAx>
      <c:valAx>
        <c:axId val="15844263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84426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3714479440069991"/>
          <c:y val="0.21354111986001745"/>
          <c:w val="0.14237707786526685"/>
          <c:h val="7.812554680664918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Get updates on DM Content vs Converted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'bivariate analysis'!$B$339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analysis'!$A$340</c:f>
              <c:strCache>
                <c:ptCount val="1"/>
                <c:pt idx="0">
                  <c:v>No</c:v>
                </c:pt>
              </c:strCache>
              <c:extLst/>
            </c:strRef>
          </c:cat>
          <c:val>
            <c:numRef>
              <c:f>'bivariate analysis'!$B$340</c:f>
              <c:numCache>
                <c:formatCode>General</c:formatCode>
                <c:ptCount val="1"/>
                <c:pt idx="0">
                  <c:v>5679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485B-427C-8705-D448E9CB2DE3}"/>
            </c:ext>
          </c:extLst>
        </c:ser>
        <c:ser>
          <c:idx val="1"/>
          <c:order val="1"/>
          <c:tx>
            <c:strRef>
              <c:f>'bivariate analysis'!$C$339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analysis'!$A$340</c:f>
              <c:strCache>
                <c:ptCount val="1"/>
                <c:pt idx="0">
                  <c:v>No</c:v>
                </c:pt>
              </c:strCache>
              <c:extLst/>
            </c:strRef>
          </c:cat>
          <c:val>
            <c:numRef>
              <c:f>'bivariate analysis'!$C$340</c:f>
              <c:numCache>
                <c:formatCode>General</c:formatCode>
                <c:ptCount val="1"/>
                <c:pt idx="0">
                  <c:v>3561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485B-427C-8705-D448E9CB2D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24057056"/>
        <c:axId val="1724047904"/>
      </c:barChart>
      <c:catAx>
        <c:axId val="17240570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4047904"/>
        <c:crosses val="autoZero"/>
        <c:auto val="1"/>
        <c:lblAlgn val="ctr"/>
        <c:lblOffset val="100"/>
        <c:noMultiLvlLbl val="0"/>
      </c:catAx>
      <c:valAx>
        <c:axId val="17240479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724057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565892388451444"/>
          <c:y val="0.11631889763779524"/>
          <c:w val="0.14237707786526685"/>
          <c:h val="7.812554680664918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Lead Profile vs Converted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'bivariate analysis'!$B$355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analysis'!$A$356:$A$360</c:f>
              <c:strCache>
                <c:ptCount val="5"/>
                <c:pt idx="0">
                  <c:v>Student of SomeSchool</c:v>
                </c:pt>
                <c:pt idx="1">
                  <c:v>Dual Specialization Student</c:v>
                </c:pt>
                <c:pt idx="2">
                  <c:v>Lateral Student</c:v>
                </c:pt>
                <c:pt idx="3">
                  <c:v>Other Leads</c:v>
                </c:pt>
                <c:pt idx="4">
                  <c:v>Potential Lead</c:v>
                </c:pt>
              </c:strCache>
              <c:extLst/>
            </c:strRef>
          </c:cat>
          <c:val>
            <c:numRef>
              <c:f>'bivariate analysis'!$B$356:$B$360</c:f>
              <c:numCache>
                <c:formatCode>General</c:formatCode>
                <c:ptCount val="5"/>
                <c:pt idx="0">
                  <c:v>232</c:v>
                </c:pt>
                <c:pt idx="2">
                  <c:v>1</c:v>
                </c:pt>
                <c:pt idx="3">
                  <c:v>307</c:v>
                </c:pt>
                <c:pt idx="4">
                  <c:v>346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0C15-4266-8AB9-681E81156665}"/>
            </c:ext>
          </c:extLst>
        </c:ser>
        <c:ser>
          <c:idx val="1"/>
          <c:order val="1"/>
          <c:tx>
            <c:strRef>
              <c:f>'bivariate analysis'!$C$355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analysis'!$A$356:$A$360</c:f>
              <c:strCache>
                <c:ptCount val="5"/>
                <c:pt idx="0">
                  <c:v>Student of SomeSchool</c:v>
                </c:pt>
                <c:pt idx="1">
                  <c:v>Dual Specialization Student</c:v>
                </c:pt>
                <c:pt idx="2">
                  <c:v>Lateral Student</c:v>
                </c:pt>
                <c:pt idx="3">
                  <c:v>Other Leads</c:v>
                </c:pt>
                <c:pt idx="4">
                  <c:v>Potential Lead</c:v>
                </c:pt>
              </c:strCache>
              <c:extLst/>
            </c:strRef>
          </c:cat>
          <c:val>
            <c:numRef>
              <c:f>'bivariate analysis'!$C$356:$C$360</c:f>
              <c:numCache>
                <c:formatCode>General</c:formatCode>
                <c:ptCount val="5"/>
                <c:pt idx="0">
                  <c:v>9</c:v>
                </c:pt>
                <c:pt idx="1">
                  <c:v>20</c:v>
                </c:pt>
                <c:pt idx="2">
                  <c:v>23</c:v>
                </c:pt>
                <c:pt idx="3">
                  <c:v>180</c:v>
                </c:pt>
                <c:pt idx="4">
                  <c:v>1267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0C15-4266-8AB9-681E8115666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482077760"/>
        <c:axId val="1482092320"/>
      </c:barChart>
      <c:catAx>
        <c:axId val="1482077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092320"/>
        <c:crosses val="autoZero"/>
        <c:auto val="1"/>
        <c:lblAlgn val="ctr"/>
        <c:lblOffset val="100"/>
        <c:noMultiLvlLbl val="0"/>
      </c:catAx>
      <c:valAx>
        <c:axId val="14820923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82077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0103368328958879"/>
          <c:y val="0.62094852726742489"/>
          <c:w val="0.14237707786526685"/>
          <c:h val="7.812554680664918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City</a:t>
            </a:r>
            <a:r>
              <a:rPr lang="en-US" baseline="0"/>
              <a:t> vs Converted</a:t>
            </a:r>
            <a:endParaRPr lang="en-US"/>
          </a:p>
        </c:rich>
      </c:tx>
      <c:layout>
        <c:manualLayout>
          <c:xMode val="edge"/>
          <c:yMode val="edge"/>
          <c:x val="0.40949300087489071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3034601924759405"/>
          <c:y val="0.18097222222222226"/>
          <c:w val="0.61932064741907267"/>
          <c:h val="0.6149843248760571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'bivariate analysis'!$B$373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'bivariate analysis'!$A$374:$A$380</c15:sqref>
                  </c15:fullRef>
                </c:ext>
              </c:extLst>
              <c:f>('bivariate analysis'!$A$374:$A$377,'bivariate analysis'!$A$379:$A$380)</c:f>
              <c:strCache>
                <c:ptCount val="6"/>
                <c:pt idx="0">
                  <c:v>Mumbai</c:v>
                </c:pt>
                <c:pt idx="1">
                  <c:v>Other Cities</c:v>
                </c:pt>
                <c:pt idx="2">
                  <c:v>Other Cities of Maharashtra</c:v>
                </c:pt>
                <c:pt idx="3">
                  <c:v>Other Metro Cities</c:v>
                </c:pt>
                <c:pt idx="4">
                  <c:v>Thane &amp; Outskirts</c:v>
                </c:pt>
                <c:pt idx="5">
                  <c:v>Tier II Cities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'bivariate analysis'!$B$374:$B$380</c15:sqref>
                  </c15:fullRef>
                </c:ext>
              </c:extLst>
              <c:f>('bivariate analysis'!$B$374:$B$377,'bivariate analysis'!$B$379:$B$380)</c:f>
              <c:numCache>
                <c:formatCode>General</c:formatCode>
                <c:ptCount val="6"/>
                <c:pt idx="0">
                  <c:v>49</c:v>
                </c:pt>
                <c:pt idx="1">
                  <c:v>225</c:v>
                </c:pt>
                <c:pt idx="2">
                  <c:v>256</c:v>
                </c:pt>
                <c:pt idx="3">
                  <c:v>410</c:v>
                </c:pt>
                <c:pt idx="4">
                  <c:v>1146</c:v>
                </c:pt>
                <c:pt idx="5">
                  <c:v>1913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BC-48CF-A0EF-530204CEB133}"/>
            </c:ext>
          </c:extLst>
        </c:ser>
        <c:ser>
          <c:idx val="1"/>
          <c:order val="1"/>
          <c:tx>
            <c:strRef>
              <c:f>'bivariate analysis'!$C$373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'bivariate analysis'!$A$374:$A$380</c15:sqref>
                  </c15:fullRef>
                </c:ext>
              </c:extLst>
              <c:f>('bivariate analysis'!$A$374:$A$377,'bivariate analysis'!$A$379:$A$380)</c:f>
              <c:strCache>
                <c:ptCount val="6"/>
                <c:pt idx="0">
                  <c:v>Mumbai</c:v>
                </c:pt>
                <c:pt idx="1">
                  <c:v>Other Cities</c:v>
                </c:pt>
                <c:pt idx="2">
                  <c:v>Other Cities of Maharashtra</c:v>
                </c:pt>
                <c:pt idx="3">
                  <c:v>Other Metro Cities</c:v>
                </c:pt>
                <c:pt idx="4">
                  <c:v>Thane &amp; Outskirts</c:v>
                </c:pt>
                <c:pt idx="5">
                  <c:v>Tier II Cities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'bivariate analysis'!$C$374:$C$380</c15:sqref>
                  </c15:fullRef>
                </c:ext>
              </c:extLst>
              <c:f>('bivariate analysis'!$C$374:$C$377,'bivariate analysis'!$C$379:$C$380)</c:f>
              <c:numCache>
                <c:formatCode>General</c:formatCode>
                <c:ptCount val="6"/>
                <c:pt idx="0">
                  <c:v>25</c:v>
                </c:pt>
                <c:pt idx="1">
                  <c:v>155</c:v>
                </c:pt>
                <c:pt idx="2">
                  <c:v>201</c:v>
                </c:pt>
                <c:pt idx="3">
                  <c:v>276</c:v>
                </c:pt>
                <c:pt idx="4">
                  <c:v>1103</c:v>
                </c:pt>
                <c:pt idx="5">
                  <c:v>1309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BC-48CF-A0EF-530204CEB13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610196288"/>
        <c:axId val="1610193376"/>
      </c:barChart>
      <c:catAx>
        <c:axId val="1610196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0193376"/>
        <c:crosses val="autoZero"/>
        <c:auto val="1"/>
        <c:lblAlgn val="ctr"/>
        <c:lblOffset val="100"/>
        <c:noMultiLvlLbl val="0"/>
      </c:catAx>
      <c:valAx>
        <c:axId val="16101933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10196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73255905511811"/>
          <c:y val="0.6024300087489064"/>
          <c:w val="0.14237707786526685"/>
          <c:h val="6.1927038936646688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Converted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univariate!$C$69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univariate!$A$70:$A$71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univariate!$C$70:$C$71</c:f>
              <c:numCache>
                <c:formatCode>0%</c:formatCode>
                <c:ptCount val="2"/>
                <c:pt idx="0">
                  <c:v>0.61461038961038961</c:v>
                </c:pt>
                <c:pt idx="1">
                  <c:v>0.38538961038961039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9E-4F5C-BC9A-1CB0042E332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27631904"/>
        <c:axId val="2127630656"/>
      </c:barChart>
      <c:catAx>
        <c:axId val="2127631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7630656"/>
        <c:crosses val="autoZero"/>
        <c:auto val="1"/>
        <c:lblAlgn val="ctr"/>
        <c:lblOffset val="100"/>
        <c:noMultiLvlLbl val="0"/>
      </c:catAx>
      <c:valAx>
        <c:axId val="212763065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12763190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agree to pay the amount through cheque vs Converted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'bivariate analysis'!$B$391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analysis'!$A$392</c:f>
              <c:strCache>
                <c:ptCount val="1"/>
                <c:pt idx="0">
                  <c:v>No</c:v>
                </c:pt>
              </c:strCache>
              <c:extLst/>
            </c:strRef>
          </c:cat>
          <c:val>
            <c:numRef>
              <c:f>'bivariate analysis'!$B$392</c:f>
              <c:numCache>
                <c:formatCode>General</c:formatCode>
                <c:ptCount val="1"/>
                <c:pt idx="0">
                  <c:v>5679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5868-46C8-B385-9D608831F676}"/>
            </c:ext>
          </c:extLst>
        </c:ser>
        <c:ser>
          <c:idx val="1"/>
          <c:order val="1"/>
          <c:tx>
            <c:strRef>
              <c:f>'bivariate analysis'!$C$391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analysis'!$A$392</c:f>
              <c:strCache>
                <c:ptCount val="1"/>
                <c:pt idx="0">
                  <c:v>No</c:v>
                </c:pt>
              </c:strCache>
              <c:extLst/>
            </c:strRef>
          </c:cat>
          <c:val>
            <c:numRef>
              <c:f>'bivariate analysis'!$C$392</c:f>
              <c:numCache>
                <c:formatCode>General</c:formatCode>
                <c:ptCount val="1"/>
                <c:pt idx="0">
                  <c:v>3561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5868-46C8-B385-9D608831F6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82100640"/>
        <c:axId val="1482101056"/>
      </c:barChart>
      <c:catAx>
        <c:axId val="1482100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101056"/>
        <c:crosses val="autoZero"/>
        <c:auto val="1"/>
        <c:lblAlgn val="ctr"/>
        <c:lblOffset val="100"/>
        <c:noMultiLvlLbl val="0"/>
      </c:catAx>
      <c:valAx>
        <c:axId val="14821010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82100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8436701662292219"/>
          <c:y val="0.34780037911927675"/>
          <c:w val="0.14237707786526685"/>
          <c:h val="7.812554680664918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free copy of Mastering The Interview vs Converted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'bivariate analysis'!$B$412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analysis'!$A$413:$A$414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'bivariate analysis'!$B$413:$B$414</c:f>
              <c:numCache>
                <c:formatCode>General</c:formatCode>
                <c:ptCount val="2"/>
                <c:pt idx="0">
                  <c:v>3821</c:v>
                </c:pt>
                <c:pt idx="1">
                  <c:v>1858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F4-41F0-A504-9CC39DE3965C}"/>
            </c:ext>
          </c:extLst>
        </c:ser>
        <c:ser>
          <c:idx val="1"/>
          <c:order val="1"/>
          <c:tx>
            <c:strRef>
              <c:f>'bivariate analysis'!$C$412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analysis'!$A$413:$A$414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'bivariate analysis'!$C$413:$C$414</c:f>
              <c:numCache>
                <c:formatCode>General</c:formatCode>
                <c:ptCount val="2"/>
                <c:pt idx="0">
                  <c:v>2531</c:v>
                </c:pt>
                <c:pt idx="1">
                  <c:v>1030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F4-41F0-A504-9CC39DE3965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03615152"/>
        <c:axId val="1303611824"/>
      </c:barChart>
      <c:catAx>
        <c:axId val="130361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3611824"/>
        <c:crosses val="autoZero"/>
        <c:auto val="1"/>
        <c:lblAlgn val="ctr"/>
        <c:lblOffset val="100"/>
        <c:noMultiLvlLbl val="0"/>
      </c:catAx>
      <c:valAx>
        <c:axId val="1303611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03615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7881146106736654"/>
          <c:y val="0.20891149023038783"/>
          <c:w val="0.14237707786526685"/>
          <c:h val="7.812554680664918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Last Notable Activity vs Converted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'bivariate analysis'!$B$427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analysis'!$A$433:$A$441</c:f>
              <c:strCache>
                <c:ptCount val="9"/>
                <c:pt idx="0">
                  <c:v>Email Received</c:v>
                </c:pt>
                <c:pt idx="1">
                  <c:v>Form Submitted on Website</c:v>
                </c:pt>
                <c:pt idx="2">
                  <c:v>Had a Phone Conversation</c:v>
                </c:pt>
                <c:pt idx="3">
                  <c:v>Modified</c:v>
                </c:pt>
                <c:pt idx="4">
                  <c:v>Olark Chat Conversation</c:v>
                </c:pt>
                <c:pt idx="5">
                  <c:v>Page Visited on Website</c:v>
                </c:pt>
                <c:pt idx="6">
                  <c:v>Resubscribed to emails</c:v>
                </c:pt>
                <c:pt idx="7">
                  <c:v>SMS Sent</c:v>
                </c:pt>
                <c:pt idx="8">
                  <c:v>Unreachable</c:v>
                </c:pt>
              </c:strCache>
              <c:extLst/>
            </c:strRef>
          </c:cat>
          <c:val>
            <c:numRef>
              <c:f>'bivariate analysis'!$B$433:$B$441</c:f>
              <c:numCache>
                <c:formatCode>General</c:formatCode>
                <c:ptCount val="9"/>
                <c:pt idx="0">
                  <c:v>1</c:v>
                </c:pt>
                <c:pt idx="1">
                  <c:v>33</c:v>
                </c:pt>
                <c:pt idx="2">
                  <c:v>10</c:v>
                </c:pt>
                <c:pt idx="3">
                  <c:v>158</c:v>
                </c:pt>
                <c:pt idx="4">
                  <c:v>128</c:v>
                </c:pt>
                <c:pt idx="5">
                  <c:v>225</c:v>
                </c:pt>
                <c:pt idx="6">
                  <c:v>2624</c:v>
                </c:pt>
                <c:pt idx="7">
                  <c:v>1783</c:v>
                </c:pt>
                <c:pt idx="8">
                  <c:v>664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54B-43FD-A0AE-C42813C32C91}"/>
            </c:ext>
          </c:extLst>
        </c:ser>
        <c:ser>
          <c:idx val="1"/>
          <c:order val="1"/>
          <c:tx>
            <c:strRef>
              <c:f>'bivariate analysis'!$C$427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'bivariate analysis'!$A$433:$A$441</c:f>
              <c:strCache>
                <c:ptCount val="9"/>
                <c:pt idx="0">
                  <c:v>Email Received</c:v>
                </c:pt>
                <c:pt idx="1">
                  <c:v>Form Submitted on Website</c:v>
                </c:pt>
                <c:pt idx="2">
                  <c:v>Had a Phone Conversation</c:v>
                </c:pt>
                <c:pt idx="3">
                  <c:v>Modified</c:v>
                </c:pt>
                <c:pt idx="4">
                  <c:v>Olark Chat Conversation</c:v>
                </c:pt>
                <c:pt idx="5">
                  <c:v>Page Visited on Website</c:v>
                </c:pt>
                <c:pt idx="6">
                  <c:v>Resubscribed to emails</c:v>
                </c:pt>
                <c:pt idx="7">
                  <c:v>SMS Sent</c:v>
                </c:pt>
                <c:pt idx="8">
                  <c:v>Unreachable</c:v>
                </c:pt>
              </c:strCache>
              <c:extLst/>
            </c:strRef>
          </c:cat>
          <c:val>
            <c:numRef>
              <c:f>'bivariate analysis'!$C$433:$C$441</c:f>
              <c:numCache>
                <c:formatCode>General</c:formatCode>
                <c:ptCount val="9"/>
                <c:pt idx="0">
                  <c:v>13</c:v>
                </c:pt>
                <c:pt idx="1">
                  <c:v>14</c:v>
                </c:pt>
                <c:pt idx="2">
                  <c:v>22</c:v>
                </c:pt>
                <c:pt idx="3">
                  <c:v>25</c:v>
                </c:pt>
                <c:pt idx="4">
                  <c:v>45</c:v>
                </c:pt>
                <c:pt idx="5">
                  <c:v>93</c:v>
                </c:pt>
                <c:pt idx="6">
                  <c:v>783</c:v>
                </c:pt>
                <c:pt idx="7">
                  <c:v>1044</c:v>
                </c:pt>
                <c:pt idx="8">
                  <c:v>1508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54B-43FD-A0AE-C42813C32C9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477629808"/>
        <c:axId val="1477626480"/>
      </c:barChart>
      <c:catAx>
        <c:axId val="1477629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7626480"/>
        <c:crosses val="autoZero"/>
        <c:auto val="1"/>
        <c:lblAlgn val="ctr"/>
        <c:lblOffset val="100"/>
        <c:noMultiLvlLbl val="0"/>
      </c:catAx>
      <c:valAx>
        <c:axId val="14776264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77629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4054155970229749"/>
          <c:y val="0.72722291492305324"/>
          <c:w val="0.11234136554848452"/>
          <c:h val="7.32109245563393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univariate!$C$2005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(univariate!$A$2034:$A$2042,univariate!$A$2044)</c:f>
              <c:strCache>
                <c:ptCount val="10"/>
                <c:pt idx="0">
                  <c:v>Bahrain</c:v>
                </c:pt>
                <c:pt idx="1">
                  <c:v>Hong Kong</c:v>
                </c:pt>
                <c:pt idx="2">
                  <c:v>Qatar</c:v>
                </c:pt>
                <c:pt idx="3">
                  <c:v>Australia</c:v>
                </c:pt>
                <c:pt idx="4">
                  <c:v>United Kingdom</c:v>
                </c:pt>
                <c:pt idx="5">
                  <c:v>Saudi Arabia</c:v>
                </c:pt>
                <c:pt idx="6">
                  <c:v>Singapore</c:v>
                </c:pt>
                <c:pt idx="7">
                  <c:v>United Arab Emirates</c:v>
                </c:pt>
                <c:pt idx="8">
                  <c:v>United States</c:v>
                </c:pt>
                <c:pt idx="9">
                  <c:v>India</c:v>
                </c:pt>
              </c:strCache>
              <c:extLst/>
            </c:strRef>
          </c:cat>
          <c:val>
            <c:numRef>
              <c:f>(univariate!$C$2034:$C$2042,univariate!$C$2044)</c:f>
              <c:numCache>
                <c:formatCode>0.00%</c:formatCode>
                <c:ptCount val="10"/>
                <c:pt idx="0">
                  <c:v>7.5757575757575758E-4</c:v>
                </c:pt>
                <c:pt idx="1">
                  <c:v>7.5757575757575758E-4</c:v>
                </c:pt>
                <c:pt idx="2">
                  <c:v>1.0822510822510823E-3</c:v>
                </c:pt>
                <c:pt idx="3">
                  <c:v>1.406926406926407E-3</c:v>
                </c:pt>
                <c:pt idx="4">
                  <c:v>1.6233766233766235E-3</c:v>
                </c:pt>
                <c:pt idx="5">
                  <c:v>2.2727272727272726E-3</c:v>
                </c:pt>
                <c:pt idx="6">
                  <c:v>2.5974025974025974E-3</c:v>
                </c:pt>
                <c:pt idx="7">
                  <c:v>5.7359307359307358E-3</c:v>
                </c:pt>
                <c:pt idx="8">
                  <c:v>7.4675324675324674E-3</c:v>
                </c:pt>
                <c:pt idx="9">
                  <c:v>0.70259740259740255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4577-47D1-AF9E-84F0565780C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02820832"/>
        <c:axId val="1102825408"/>
      </c:barChart>
      <c:catAx>
        <c:axId val="11028208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825408"/>
        <c:crosses val="autoZero"/>
        <c:auto val="1"/>
        <c:lblAlgn val="ctr"/>
        <c:lblOffset val="100"/>
        <c:noMultiLvlLbl val="0"/>
      </c:catAx>
      <c:valAx>
        <c:axId val="1102825408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crossAx val="1102820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Specalization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univariate!$C$2049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univariate!$A$2050:$A$2067</c:f>
              <c:strCache>
                <c:ptCount val="18"/>
                <c:pt idx="0">
                  <c:v>Services Excellence</c:v>
                </c:pt>
                <c:pt idx="1">
                  <c:v>E-Business</c:v>
                </c:pt>
                <c:pt idx="2">
                  <c:v>Rural and Agribusiness</c:v>
                </c:pt>
                <c:pt idx="3">
                  <c:v>Retail Management</c:v>
                </c:pt>
                <c:pt idx="4">
                  <c:v>E-COMMERCE</c:v>
                </c:pt>
                <c:pt idx="5">
                  <c:v>Hospitality Management</c:v>
                </c:pt>
                <c:pt idx="6">
                  <c:v>Healthcare Management</c:v>
                </c:pt>
                <c:pt idx="7">
                  <c:v>International Business</c:v>
                </c:pt>
                <c:pt idx="8">
                  <c:v>Media and Advertising</c:v>
                </c:pt>
                <c:pt idx="9">
                  <c:v>Travel and Tourism</c:v>
                </c:pt>
                <c:pt idx="10">
                  <c:v>Banking, Investment And Insurance</c:v>
                </c:pt>
                <c:pt idx="11">
                  <c:v>Supply Chain Management</c:v>
                </c:pt>
                <c:pt idx="12">
                  <c:v>IT Projects Management</c:v>
                </c:pt>
                <c:pt idx="13">
                  <c:v>Business Administration</c:v>
                </c:pt>
                <c:pt idx="14">
                  <c:v>Operations Management</c:v>
                </c:pt>
                <c:pt idx="15">
                  <c:v>Marketing Management</c:v>
                </c:pt>
                <c:pt idx="16">
                  <c:v>Human Resource Management</c:v>
                </c:pt>
                <c:pt idx="17">
                  <c:v>Finance Management</c:v>
                </c:pt>
              </c:strCache>
              <c:extLst/>
            </c:strRef>
          </c:cat>
          <c:val>
            <c:numRef>
              <c:f>univariate!$C$2050:$C$2067</c:f>
              <c:numCache>
                <c:formatCode>0.00%</c:formatCode>
                <c:ptCount val="18"/>
                <c:pt idx="0">
                  <c:v>4.329004329004329E-3</c:v>
                </c:pt>
                <c:pt idx="1">
                  <c:v>6.1688311688311692E-3</c:v>
                </c:pt>
                <c:pt idx="2">
                  <c:v>7.9004329004329008E-3</c:v>
                </c:pt>
                <c:pt idx="3">
                  <c:v>1.0822510822510822E-2</c:v>
                </c:pt>
                <c:pt idx="4">
                  <c:v>1.2121212121212121E-2</c:v>
                </c:pt>
                <c:pt idx="5">
                  <c:v>1.2337662337662338E-2</c:v>
                </c:pt>
                <c:pt idx="6">
                  <c:v>1.7207792207792207E-2</c:v>
                </c:pt>
                <c:pt idx="7">
                  <c:v>1.9264069264069265E-2</c:v>
                </c:pt>
                <c:pt idx="8">
                  <c:v>2.1969696969696969E-2</c:v>
                </c:pt>
                <c:pt idx="9">
                  <c:v>2.1969696969696969E-2</c:v>
                </c:pt>
                <c:pt idx="10">
                  <c:v>3.6580086580086581E-2</c:v>
                </c:pt>
                <c:pt idx="11">
                  <c:v>3.7770562770562774E-2</c:v>
                </c:pt>
                <c:pt idx="12">
                  <c:v>3.961038961038961E-2</c:v>
                </c:pt>
                <c:pt idx="13">
                  <c:v>4.3614718614718613E-2</c:v>
                </c:pt>
                <c:pt idx="14">
                  <c:v>5.4437229437229437E-2</c:v>
                </c:pt>
                <c:pt idx="15">
                  <c:v>9.0692640692640686E-2</c:v>
                </c:pt>
                <c:pt idx="16">
                  <c:v>9.1774891774891773E-2</c:v>
                </c:pt>
                <c:pt idx="17">
                  <c:v>0.10562770562770563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A0BA-4A6F-A2DA-4E7198B6B92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7744256"/>
        <c:axId val="27743840"/>
      </c:barChart>
      <c:catAx>
        <c:axId val="27744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743840"/>
        <c:crosses val="autoZero"/>
        <c:auto val="1"/>
        <c:lblAlgn val="ctr"/>
        <c:lblOffset val="100"/>
        <c:noMultiLvlLbl val="0"/>
      </c:catAx>
      <c:valAx>
        <c:axId val="27743840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crossAx val="2774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How did you hear about X Education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univariate!$C$2075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univariate!$A$2076:$A$2084</c:f>
              <c:strCache>
                <c:ptCount val="9"/>
                <c:pt idx="0">
                  <c:v>SMS</c:v>
                </c:pt>
                <c:pt idx="1">
                  <c:v>Email</c:v>
                </c:pt>
                <c:pt idx="2">
                  <c:v>Social Media</c:v>
                </c:pt>
                <c:pt idx="3">
                  <c:v>Advertisements</c:v>
                </c:pt>
                <c:pt idx="4">
                  <c:v>Multiple Sources</c:v>
                </c:pt>
                <c:pt idx="5">
                  <c:v>Other</c:v>
                </c:pt>
                <c:pt idx="6">
                  <c:v>Student of SomeSchool</c:v>
                </c:pt>
                <c:pt idx="7">
                  <c:v>Word Of Mouth</c:v>
                </c:pt>
                <c:pt idx="8">
                  <c:v>Online Search</c:v>
                </c:pt>
              </c:strCache>
              <c:extLst/>
            </c:strRef>
          </c:cat>
          <c:val>
            <c:numRef>
              <c:f>univariate!$C$2076:$C$2084</c:f>
              <c:numCache>
                <c:formatCode>0.00%</c:formatCode>
                <c:ptCount val="9"/>
                <c:pt idx="0">
                  <c:v>2.4891774891774893E-3</c:v>
                </c:pt>
                <c:pt idx="1">
                  <c:v>2.8138528138528141E-3</c:v>
                </c:pt>
                <c:pt idx="2">
                  <c:v>7.2510822510822512E-3</c:v>
                </c:pt>
                <c:pt idx="3">
                  <c:v>7.575757575757576E-3</c:v>
                </c:pt>
                <c:pt idx="4">
                  <c:v>1.6450216450216451E-2</c:v>
                </c:pt>
                <c:pt idx="5">
                  <c:v>2.012987012987013E-2</c:v>
                </c:pt>
                <c:pt idx="6">
                  <c:v>3.3549783549783552E-2</c:v>
                </c:pt>
                <c:pt idx="7">
                  <c:v>3.7662337662337661E-2</c:v>
                </c:pt>
                <c:pt idx="8">
                  <c:v>8.7445887445887452E-2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398-4D78-AF01-0952BAE6572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550525376"/>
        <c:axId val="1550539936"/>
      </c:barChart>
      <c:catAx>
        <c:axId val="15505253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0539936"/>
        <c:crosses val="autoZero"/>
        <c:auto val="1"/>
        <c:lblAlgn val="ctr"/>
        <c:lblOffset val="100"/>
        <c:noMultiLvlLbl val="0"/>
      </c:catAx>
      <c:valAx>
        <c:axId val="1550539936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crossAx val="1550525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What is your current occupation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6956846702755908"/>
          <c:y val="0.17171296296296298"/>
          <c:w val="0.59527528297244092"/>
          <c:h val="0.7773611111111110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univariate!$C$2091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(univariate!$A$2092:$A$2096,univariate!$A$2098)</c:f>
              <c:strCache>
                <c:ptCount val="6"/>
                <c:pt idx="0">
                  <c:v>Businessman</c:v>
                </c:pt>
                <c:pt idx="1">
                  <c:v>Housewife</c:v>
                </c:pt>
                <c:pt idx="2">
                  <c:v>Other</c:v>
                </c:pt>
                <c:pt idx="3">
                  <c:v>Student</c:v>
                </c:pt>
                <c:pt idx="4">
                  <c:v>Working Professional</c:v>
                </c:pt>
                <c:pt idx="5">
                  <c:v>Unemployed</c:v>
                </c:pt>
              </c:strCache>
              <c:extLst/>
            </c:strRef>
          </c:cat>
          <c:val>
            <c:numRef>
              <c:f>(univariate!$C$2092:$C$2096,univariate!$C$2098)</c:f>
              <c:numCache>
                <c:formatCode>0.00%</c:formatCode>
                <c:ptCount val="6"/>
                <c:pt idx="0">
                  <c:v>8.658008658008658E-4</c:v>
                </c:pt>
                <c:pt idx="1">
                  <c:v>1.0822510822510823E-3</c:v>
                </c:pt>
                <c:pt idx="2">
                  <c:v>1.7316017316017316E-3</c:v>
                </c:pt>
                <c:pt idx="3">
                  <c:v>2.2727272727272728E-2</c:v>
                </c:pt>
                <c:pt idx="4">
                  <c:v>7.6406926406926409E-2</c:v>
                </c:pt>
                <c:pt idx="5">
                  <c:v>0.60606060606060608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FCAD-4345-B72F-6540337B76B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550533696"/>
        <c:axId val="1550531200"/>
      </c:barChart>
      <c:catAx>
        <c:axId val="1550533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0531200"/>
        <c:crosses val="autoZero"/>
        <c:auto val="1"/>
        <c:lblAlgn val="ctr"/>
        <c:lblOffset val="100"/>
        <c:noMultiLvlLbl val="0"/>
      </c:catAx>
      <c:valAx>
        <c:axId val="1550531200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crossAx val="1550533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0AE3-094B-4220-9E02-5C45292FF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630FB-820C-41D3-AC3B-591073F26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58834-B00E-471A-92D7-77437E4E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6D8A-74B5-4363-8922-F03E5655FA71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D3F16-CA3E-43FB-9A24-DC92E1F12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47A83-7230-4D37-BB83-42D8A1AE7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7304-5915-4630-8630-F92B34645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2573-8469-4A0F-9CAA-590C03A4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F1575-C5BD-41C5-A1B0-AB33A9A24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A370D-00CA-4E08-8FAF-069ABC90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6D8A-74B5-4363-8922-F03E5655FA71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23AD9-838D-4179-A1AC-1ADC967F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CE4D7-18A1-4B63-BEBD-0C46692F1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7304-5915-4630-8630-F92B34645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1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AB20D-7901-4156-9709-1DC04642D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098B9-7824-432C-92C2-564FB150E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FE2E7-5BE2-489B-AAEA-B020C5A7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6D8A-74B5-4363-8922-F03E5655FA71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F2182-E8A4-4B54-BFC8-602C9E65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53C0B-8ED3-41EC-8224-56A38AFFE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7304-5915-4630-8630-F92B34645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F432A-E0A2-48C7-AF9C-C0CF6AF4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B1F66-AC06-4C41-B6E6-7D52348DF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2B45D-A501-42A4-91A5-763C1372E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6D8A-74B5-4363-8922-F03E5655FA71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6054A-0E4C-49D9-9FD0-4B3F7264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6A46-3FB4-41DD-A7E8-FC21DD0E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7304-5915-4630-8630-F92B34645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2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33F8-127A-4276-8055-142DE085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E39D2-A0F0-4736-B704-E6BE06627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A9A7F-D82D-4EC2-8A99-96E033393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6D8A-74B5-4363-8922-F03E5655FA71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3DD17-484E-4342-AABC-E3887E17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FDC5A-40F1-4365-A86C-A2CB3C75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7304-5915-4630-8630-F92B34645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0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7DEA-F8B7-4047-B313-7A590CD3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10027-4533-4613-ADA6-285AF58CB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411EE-F2A9-49DD-9A43-2F08276C2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E3FF3-562A-4241-A385-41FB958AB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6D8A-74B5-4363-8922-F03E5655FA71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2F42F-5B51-4CB7-A418-4A7891AD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8A48B-1910-482E-A7F9-69C88AB3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7304-5915-4630-8630-F92B34645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8922-AD69-4A66-9105-34EA0A757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8AEA7-5AAE-4546-B7B5-14144F111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63AA1-BFF9-4B4B-8779-1D7AF2109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48FAE-71C3-458A-99FC-EE00EAE18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3AB72-7905-4B22-A339-06E6030E9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83FB6-0A89-41EF-A47F-CE5A4DB6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6D8A-74B5-4363-8922-F03E5655FA71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F0B137-9636-467B-9A9B-53AA5A3D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638A01-3154-4A12-8F95-DC24CD7C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7304-5915-4630-8630-F92B34645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3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3A32-F107-471D-B2FA-43D3C853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817F7-7186-4EE8-ABE7-A631B9B3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6D8A-74B5-4363-8922-F03E5655FA71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C22D7-E381-4AC3-B45D-12FE9599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9EF74-B7E5-4978-AE5F-A75B475E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7304-5915-4630-8630-F92B34645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576E6-EF44-4A92-B3FD-09425DEA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6D8A-74B5-4363-8922-F03E5655FA71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970EA7-E954-40AC-ADC7-071D888D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C109A-CE37-4136-BB39-0CCD640E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7304-5915-4630-8630-F92B34645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4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2CB6-7B28-488F-8E89-A506A25E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B6E3F-BDA4-43F0-A057-82278D605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07EB6-A75A-4B18-A86A-231C252F3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E42E1-1F11-4D42-B506-1CE225B3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6D8A-74B5-4363-8922-F03E5655FA71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26450-A1C7-450C-B824-55B4279E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F824A-1FCA-4AE7-97C8-787D0611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7304-5915-4630-8630-F92B34645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3EDF-5696-4152-AB73-D6EA75AA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2749BB-ABFB-45BD-859C-91CA7C108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C9AC4-5B89-4C63-B064-C4B8611AC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2C149-B500-4D39-9A09-0B983248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6D8A-74B5-4363-8922-F03E5655FA71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8A274-5752-4EBA-A638-959208D7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729B6-35A8-4D10-89CF-0830FDDF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7304-5915-4630-8630-F92B34645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0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95C44-ADB5-4D43-B161-B41817363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8730F-EAD8-4641-AB5D-598B666DA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8411B-6838-4048-AC8D-DD58BC2E6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D6D8A-74B5-4363-8922-F03E5655FA71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3317D-ADEF-4B01-AF8A-BD2CB37BE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E41AF-C252-48C6-9D1C-88A2F4BFD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E7304-5915-4630-8630-F92B34645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3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1F02-5E39-4DE9-B16A-AA54EEA5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899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UNIVARIATE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863850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6C0A-1704-4054-A8A0-F1B99A78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8328F-8148-42C2-B82D-0EBFB6CF38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60% of the prospects are unemployed.</a:t>
            </a:r>
            <a:br>
              <a:rPr lang="en-US" sz="2000" dirty="0"/>
            </a:br>
            <a:r>
              <a:rPr lang="en-US" sz="2000" dirty="0"/>
              <a:t>8% are working professionals and 3% are students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D4C512-F17C-4B33-8A1B-2A45248C9AF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11919798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9636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4D98-0C0B-4544-8D7E-8A8F6922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EB0A6-A880-4ADD-ADCE-9AEDC5E603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Most of the prospects chose the course for better career prospects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442CDD6-0E3F-4B77-BEF9-E79F5B866DE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85315983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658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B7E8-B706-4DB1-BFDD-6A162E50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5546B-8BBC-49A6-B58E-A62DD5038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52337" y="1690688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Only 0.15% saw the ad during search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2C6B7D4-AEAD-4F8C-B71A-CCA80834A4C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794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E8F9A-C8D2-49BF-A450-E2D3FDE6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B7488-3A8F-4292-ACCC-390B5D98C1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None of the prospects saw any ad in magazines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6F30F1C-6955-4338-ADA4-F47342652CD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902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2174B-4638-4BB3-A632-402BED9D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28C4F-2E87-4196-A8FE-65C019076F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Only 0.02% saw the ad in newspaper article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FB7BD80-A5B4-4A63-8F36-4D18B5416F52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7535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7402-239A-4ECA-B400-F4FE368F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7E955-9C40-4B07-9489-4E39AE56C2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Just 0.01% saw the ad on the forum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446A713-35F2-4A82-833C-35DF9037B8B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2632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2AC543-FDDB-4A08-B06C-F6643875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2A361-7036-4472-835C-D1D31429CD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Again </a:t>
            </a:r>
            <a:r>
              <a:rPr lang="en-US" dirty="0" err="1"/>
              <a:t>ony</a:t>
            </a:r>
            <a:r>
              <a:rPr lang="en-US" dirty="0"/>
              <a:t> 0.01% saw as in newspaper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252A6C8-CFDB-4289-B5BD-128608708D7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3273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46B9-E160-443A-8B6F-E25A2B81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B960A-27AB-4E3A-981D-B8F15701F8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0.04% of the prospects saw the as in digital </a:t>
            </a:r>
            <a:r>
              <a:rPr lang="en-US" sz="2000" dirty="0" err="1"/>
              <a:t>advertiesments</a:t>
            </a:r>
            <a:r>
              <a:rPr lang="en-US" sz="2000" dirty="0"/>
              <a:t>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8A78E5-7E58-4E3D-8155-61432C386582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752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04A7-4068-454B-B360-AD7DD962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54AF8-E85F-4CC1-B461-AD144571B6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0.04% of the prospects came in through recommendations.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69FCFF3-DE89-4130-BB6A-734E9A9D5AB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7896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887D-D673-41E1-85CC-798B4D1E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BF196-8859-443E-8987-4A24A6412A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None of the prospects wanted to receive further updates about the courses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320B5E9-FC13-4BE6-ADF7-5B175A5D115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549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2D316-0E5E-41D0-B8A7-F4B21A4BE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4395" y="1253331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Most of the lead originated from</a:t>
            </a:r>
            <a:br>
              <a:rPr lang="en-US" sz="2000" dirty="0"/>
            </a:br>
            <a:r>
              <a:rPr lang="en-US" sz="2000" dirty="0"/>
              <a:t>Landing Page Submissions (53%) followed by API(39%) and Lead Add Form(8%).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3E4D10E-F9DC-4ADD-AEA9-0A5B8F3E666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64055165"/>
              </p:ext>
            </p:extLst>
          </p:nvPr>
        </p:nvGraphicFramePr>
        <p:xfrm>
          <a:off x="756007" y="1435207"/>
          <a:ext cx="4946150" cy="4451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6518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B79D-19B5-416D-8646-FE5D4E676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935AE-A878-4E35-AD36-370265CD12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75559F1-6DDE-4745-ACF5-36F5D0D67B6E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9498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EB45-C3FE-457D-99D8-9FBAB9E4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48511-0C34-413B-AA88-C4F24F1A76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16% of the leads quality is a might be</a:t>
            </a:r>
            <a:br>
              <a:rPr lang="en-US" sz="2000" dirty="0"/>
            </a:br>
            <a:r>
              <a:rPr lang="en-US" sz="2000" dirty="0"/>
              <a:t>11% leads are not sure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09872D1-1668-49D0-AE54-5770B6A9F1C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9491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5965-EF29-4930-97D8-9234D81A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ED3F1-DE84-4EE8-A71F-D5392B76B3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None of the leads want any updates in supply chain content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DF1368-5125-4858-BE35-484C5A2E1649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3225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7A65-66EC-409C-8AA7-F8F8159E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2ABA9-E6BF-431A-85EA-2056B0C9FF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None of the leads want any updates regarding the digital marketing content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30FF180-08DD-494E-9DFA-DA07A0735A46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7276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FECF-4758-4A55-8029-FEEF3E01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4BB61-B87D-44CE-9E68-C72EDA703C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just 17% of the total leads are potential leads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AFC224D-FFEA-461C-B81F-6987D7E9E170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0182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D1AF-9452-4ABC-9842-9A11F7A2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CAA8E-31CE-4ACA-98BF-9DBDEB504F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Most leads generated are from </a:t>
            </a:r>
            <a:r>
              <a:rPr lang="en-US" sz="2000" dirty="0" err="1"/>
              <a:t>mumbai</a:t>
            </a:r>
            <a:endParaRPr lang="en-US" sz="20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03D4472-7636-4194-B06B-9196E60F242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19921108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1790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E5D1D-7962-4C95-AA05-6D9183FC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EB7E9-3B99-4622-82F6-4CA2D532E5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None of the leads opted to pay through cheque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65DD952-7B5B-49A7-A4A1-A53EBAE50A82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1535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EC01-7D8A-4555-9E0B-55C9FF56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60733-7A3D-45BF-A5DB-6029A7A1B2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Only 69% opted for a free copy for mastering interview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D76F81-A663-433F-AD80-D56EBE8EE86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0266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93F28D-3D55-48F6-8F34-E501C428F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957" y="210343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749012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7FC0CA-0F09-40D1-B0CF-AC51C51D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F6869E-1382-40C4-B15B-210DEFD3FA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Most of the leads that converted originated from Landing page submissions followed by API and lead add forms. 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632CF4B-A002-45FD-9B38-563FDF500EE0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383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4B986-3336-498F-A89F-50A6366F04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Google, direct traffic, </a:t>
            </a:r>
            <a:r>
              <a:rPr lang="en-US" sz="2000" dirty="0" err="1"/>
              <a:t>clark</a:t>
            </a:r>
            <a:r>
              <a:rPr lang="en-US" sz="2000" dirty="0"/>
              <a:t> chat, organic search are the top sources for the leads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CF9F2C7-BE1B-4047-BA21-75957A32C7F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914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47F6-671B-4156-96CF-090F3EAE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A7C32-D4BB-48B2-9FFD-411EFA451E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Most of the leads that got converted were sourced from google, direct traffic, reference, </a:t>
            </a:r>
            <a:r>
              <a:rPr lang="en-US" sz="2000" dirty="0" err="1"/>
              <a:t>clark</a:t>
            </a:r>
            <a:r>
              <a:rPr lang="en-US" sz="2000" dirty="0"/>
              <a:t> chat and organic search.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7620C9C-4BF0-40C8-B322-14634C15FB1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17305407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9359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CCA9-3F58-4F80-B974-EABDEE95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9A857-2920-4A49-B87C-271D11A5A8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Most leads that got converted opted no for email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6F2A8B4-CBA4-443C-BB99-C95E1FE28D4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4415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D540-0E51-44AA-9850-C3BC74D8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30C2D-4618-4785-8CFD-3035CEAEE3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Only 2 of the total converted opted yes for call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D0544C4-D12E-4FEE-8792-E2E799908F06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1167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AB967-84D4-4C81-A74E-8A195F24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3795D-A9F3-4EB3-BDDA-E1FDB035CF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Most of the leads converted came from </a:t>
            </a:r>
            <a:r>
              <a:rPr lang="en-US" sz="2000" dirty="0" err="1"/>
              <a:t>india</a:t>
            </a:r>
            <a:r>
              <a:rPr lang="en-US" sz="2000" dirty="0"/>
              <a:t>,  UAE, US, Singapore and Saudi Arabia.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0E66949-F93A-4766-87AA-78B81BB96FD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23159810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060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D1D7-D0EE-4F34-82F1-5B67B653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28B11-A7FF-46A8-8827-F0B9A49E1F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Most of the leads converted specialize in finance, marketing, HR, </a:t>
            </a:r>
            <a:r>
              <a:rPr lang="en-US" sz="2000" dirty="0" err="1"/>
              <a:t>Operatoins</a:t>
            </a:r>
            <a:r>
              <a:rPr lang="en-US" sz="2000" dirty="0"/>
              <a:t>, Business Administrations, Banking and investment, Supply chain.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CFAB20E-9C5C-49AA-A6CA-7B397BB55B98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3165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8565-968D-432E-B1A6-DBDB23DE7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AD35C-4525-4C64-BD7B-D70EC4050D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Most of the leads converted heard about x education from online search, word of mouth, students.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B1022E6-D96F-4ADA-ABDE-C68D07BE6B0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1202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A34F-FCB7-4824-A0FC-A68582A3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195B4-9591-417E-B5E4-9291510273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Most of the leads converted are unemployed, working professionals or students.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5F89182-DE82-4436-B117-D510CCE5F12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767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1159-7186-4340-9C4E-BFCD7225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5CD54-E3D3-4168-B79E-03EFF88D7B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Most of the leads converted took up the course for better career prospects.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89427A3-6592-4CAB-8629-8A9BA1FAA828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1660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B9DA5-2356-4244-B0C4-BB625607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0DB81-4DE2-4283-9204-9FC5A42A1B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Most of the leads that got converted did not see the ad in any search.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D3879A0-107E-496E-AF0F-64E425427D98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14454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38EE-1903-4F3C-8EC8-4D1CE1E4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9D25D-2FC9-4C36-9EE9-D3CCC3EFBA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Most of the leads that got converted didn’t see ad in any magazine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170DC94-99A7-411C-9353-2312014605F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71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62B5-A8A5-4D1B-AFC2-8EFCD428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21E71-B0CC-4ADF-BAEA-88F3162E5E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92% of the prospects opted no for email, only 8% opted for email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28A423-A5FF-4AED-8C06-82FAB046D66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88475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6C93-006C-47B1-A2F4-064A9D158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0DEEC-5EAA-4E33-A641-D50C052C4A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Most of the leads that got converted didn’t see ad in any news article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8497608-9BAA-4DBB-8099-A85668717B00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4331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CAE2-27D7-4476-AE88-DC6ECB67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B6E65-409B-4A90-9DB7-B1596335B2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of the leads that got converted didn’t see the ad in the x education forum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8BD8871-0EB4-4FB1-9A0D-020C821594F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16456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C179-FBB8-4E5D-A8D6-F471EC83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FF5E3-B412-46F3-BF7F-1979FD67BA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the leads that got converted didn’t see ad in the newspaper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CDADF5F-D0EE-472A-B91C-A81A09DC954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18832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3FC3-84BF-4C73-9F26-DF80D939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36D48-51A7-4DCA-B992-6FA8305947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Most of the leads that converted didn’t see any digital advertisements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6F8A921-DD5C-41AB-BC5D-73FC5960DF2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87544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45AD-F89B-401F-AFA5-1CAD4C3E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0EC33-E850-4424-A9F9-78A1F64E83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Only 5 of the 3561 leads that got converted came through recommendation.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A9CB8C6-0F7C-4B92-A2E6-97B6CC0C445B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2134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5624-345B-4C87-BFDE-E88D4C97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6E0A2-1B03-481F-A0EF-89FF9A8257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the leads that converted didn’t opt to receive updates on further courses.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0E3DB07-B5DB-40E7-A8D3-BF68B4823EEB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65564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5967-678D-484E-88A4-7E48AF51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F832F-2EC4-4FC7-9568-7F906C885C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Most of the leads that got converted are tagged with – closed to horizon, Lost to EINS, Busy or ringing.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07FA0B5-1CDC-4431-9F61-7277E7344A4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30674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6E20-82B6-471F-948D-22C060AE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BDEF9-10B4-425C-9C42-3A8AFC0C3C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Most if the leads that got converted have the lead quality of worst, not sure, might be, low in relevance which is very interesting.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81A154B-62F5-4C8D-B147-7CEFDA15AFE8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96019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EF48-E2A7-4618-BBC8-A9BBEDA2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4F016-1CCB-4881-9237-0DD0928E6E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the leads that got converted didn’t want any updates on supply chain content.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A4DF3E8-F764-4064-BFE1-2A675BBE740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99232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A690-AD06-47ED-BE57-82B6B51C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7B6AF-A9FB-454D-B0F7-A2600C54DB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the leads that got converted didn’t want to get updates on digital marketing content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72E2D0D-6505-4B79-8A7E-B235A6A4CAD0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32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656F6-0280-4F12-BDC0-F8790C0C7E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99% of the prospects opted out of getting a callback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8508D0-6E78-47E5-BECB-2C638F392D1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09989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3F8F-A48D-4541-9FD8-1938F7F5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50164-A7BF-43BD-ACEC-6F36A8C395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Most of the leads that got converted came from the lead profile category potential lead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A9DCDE2-5DF4-46AD-BFAF-9FF56D988673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95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C25E-025D-43B8-BAC3-4EF81741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92452-82D8-40E8-80D8-5D2181493D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Even though 34% leads are coming from Mumbai and 0.8% leads from tier II cities majority the actual leads that get converted are from tier II cities, followed by thane &amp; outskirts.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55067D-0400-44ED-98F5-FED0BFA4D6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42539633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4703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53C4-F7AC-411B-A815-1C9038B0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14CE8-BC60-4A9B-97FB-4061EDFE94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the leads that got converted didn’t agree to pay in Cheque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39876E5-785F-4F3A-8DDA-93C4E5FCB8D7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01418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A5D6F-CCE4-40F3-AD78-191EB318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1C758-00B6-4AA9-8999-6DE9B6E945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Only 1030 out of 3561 conversions opted for a free copy to master interviews.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C485002-0076-4E35-AF41-9DD8AB65986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07175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345E-4B09-490D-80A5-7AA189AE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E0A32-F8CC-44A3-82BD-AF4CD23040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Last notable activity of the leads that got converted were unreachable, </a:t>
            </a:r>
            <a:r>
              <a:rPr lang="en-US" sz="2000" dirty="0" err="1"/>
              <a:t>sms</a:t>
            </a:r>
            <a:r>
              <a:rPr lang="en-US" sz="2000" dirty="0"/>
              <a:t> sent, resubscribed to emails.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EA37733-1D50-4BAE-8299-4797E0483059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643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49755-1804-4644-B2A2-0BF8F95AD6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Only 39% of the leads got converted, hence the current conversion rate is 39%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893F088-2FC7-491E-8B08-012BADE33AB8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533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5A12-07F7-4360-BF6B-FA82BF54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0C6DE-576C-4F89-A2A0-F9DA4302E8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70% of the leads come from </a:t>
            </a:r>
            <a:r>
              <a:rPr lang="en-US" sz="2000" dirty="0" err="1"/>
              <a:t>india</a:t>
            </a:r>
            <a:endParaRPr lang="en-US" sz="20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BF6512-60C3-4872-9531-49658835CFC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59987045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794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EA30-9DB3-4049-AA3D-FB0B9329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BC228-64FC-4F44-B041-86FE40572D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Finance, HR. Marketing, Operation and Business administration are the top5 specializations of the prospects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0E41FF-7394-407B-AD55-33D2B1BAB4D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376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B0A0-60D5-4FB4-951B-5FF7986F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90435-CBA8-4B4F-A584-362249AF8B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Most of the prospects got to know about the organization from online search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87F6D94-07D8-4CA1-A210-C4D7F80E3BE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0437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4230</TotalTime>
  <Words>966</Words>
  <Application>Microsoft Office PowerPoint</Application>
  <PresentationFormat>Widescreen</PresentationFormat>
  <Paragraphs>105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UNIVARIATE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BIVARIATE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Stany Sumanth</dc:creator>
  <cp:lastModifiedBy>Stany Sumanth</cp:lastModifiedBy>
  <cp:revision>20</cp:revision>
  <dcterms:created xsi:type="dcterms:W3CDTF">2022-06-21T07:23:11Z</dcterms:created>
  <dcterms:modified xsi:type="dcterms:W3CDTF">2022-06-24T05:54:01Z</dcterms:modified>
</cp:coreProperties>
</file>