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Statistical Analysis of Titanic Passenger Survival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Science Final Exam - Part A</a:t>
            </a:r>
          </a:p>
          <a:p>
            <a:r>
              <a:t>Your Name</a:t>
            </a:r>
          </a:p>
          <a:p>
            <a:r>
              <a:t>Course: Data Science 101</a:t>
            </a:r>
          </a:p>
          <a:p>
            <a:r>
              <a:t>Date: August 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Contingency Table:</a:t>
            </a:r>
          </a:p>
          <a:p>
            <a:r>
              <a:t>                 Died    Survived</a:t>
            </a:r>
          </a:p>
          <a:p>
            <a:r>
              <a:t>Female:         36        116</a:t>
            </a:r>
          </a:p>
          <a:p>
            <a:r>
              <a:t>Male:           207       40</a:t>
            </a:r>
          </a:p>
          <a:p/>
          <a:p>
            <a:r>
              <a:t>Test Statistics:</a:t>
            </a:r>
          </a:p>
          <a:p>
            <a:r>
              <a:t>• Chi-square: 140.324</a:t>
            </a:r>
          </a:p>
          <a:p>
            <a:r>
              <a:t>• Degrees of freedom: 1</a:t>
            </a:r>
          </a:p>
          <a:p>
            <a:r>
              <a:t>• P-value: 2.26e-32</a:t>
            </a:r>
          </a:p>
          <a:p>
            <a:r>
              <a:t>• Effect size (Cramér's V): 0.593 (Large)</a:t>
            </a:r>
          </a:p>
          <a:p>
            <a:r>
              <a:t>• Sample size: 399 passengers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Quality Issues Addressed:</a:t>
            </a:r>
          </a:p>
          <a:p>
            <a:r>
              <a:t>• Missing Age values (78 passengers)</a:t>
            </a:r>
          </a:p>
          <a:p>
            <a:r>
              <a:t>• Missing Cabin data (77% of records)</a:t>
            </a:r>
          </a:p>
          <a:p>
            <a:r>
              <a:t>• Zero fare entries (5 corrected)</a:t>
            </a:r>
          </a:p>
          <a:p>
            <a:r>
              <a:t>• Missing Embarked values (1 filled)</a:t>
            </a:r>
          </a:p>
          <a:p/>
          <a:p>
            <a:r>
              <a:t>Study Limitations:</a:t>
            </a:r>
          </a:p>
          <a:p>
            <a:r>
              <a:t>• Historical data from single disaster</a:t>
            </a:r>
          </a:p>
          <a:p>
            <a:r>
              <a:t>• Other factors not considered (class, age, location)</a:t>
            </a:r>
          </a:p>
          <a:p>
            <a:r>
              <a:t>• Survivorship bias in data collection</a:t>
            </a:r>
          </a:p>
          <a:p/>
          <a:p>
            <a:r>
              <a:t>Despite limitations, gender effect remains highly significant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Questions?</a:t>
            </a:r>
          </a:p>
          <a:p/>
          <a:p>
            <a:r>
              <a:t>Data Science Final Exam - Part A</a:t>
            </a:r>
          </a:p>
          <a:p>
            <a:r>
              <a:t>Statistical Analysis of Titanic Survival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Historical Context: The Titanic disaster of 1912</a:t>
            </a:r>
          </a:p>
          <a:p>
            <a:r>
              <a:t>• Business Question: Did passenger demographics affect survival rates?</a:t>
            </a:r>
          </a:p>
          <a:p>
            <a:r>
              <a:t>• Focus: Analyzing survival rates by gender</a:t>
            </a:r>
          </a:p>
          <a:p>
            <a:r>
              <a:t>• Goal: Determine if there's a statistically significant difference in survival rates between male and female passengers</a:t>
            </a:r>
          </a:p>
          <a:p>
            <a:r>
              <a:t>• Application: Understanding historical passenger safety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trainv1.csv (Titanic passenger data)</a:t>
            </a:r>
          </a:p>
          <a:p/>
          <a:p>
            <a:r>
              <a:t>Key Variables:</a:t>
            </a:r>
          </a:p>
          <a:p>
            <a:r>
              <a:t>• Sex: Passenger gender (male/female)</a:t>
            </a:r>
          </a:p>
          <a:p>
            <a:r>
              <a:t>• Survived: 0 = No, 1 = Yes</a:t>
            </a:r>
          </a:p>
          <a:p/>
          <a:p>
            <a:r>
              <a:t>Cleaning Steps Performed:</a:t>
            </a:r>
          </a:p>
          <a:p>
            <a:r>
              <a:t>• Converted Age and Fare to numeric types</a:t>
            </a:r>
          </a:p>
          <a:p>
            <a:r>
              <a:t>• Handled 1 missing Embarked values (filled with mode: S)</a:t>
            </a:r>
          </a:p>
          <a:p>
            <a:r>
              <a:t>• Addressed 5 zero fare values (imputed with class median)</a:t>
            </a:r>
          </a:p>
          <a:p>
            <a:r>
              <a:t>• Created derived features (FamilySize, Title)</a:t>
            </a:r>
          </a:p>
          <a:p>
            <a:r>
              <a:t>• Total records: 399 passengers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Hypotheses:</a:t>
            </a:r>
          </a:p>
          <a:p/>
          <a:p>
            <a:r>
              <a:t>Null Hypothesis (H₀):</a:t>
            </a:r>
          </a:p>
          <a:p>
            <a:r>
              <a:t>There is no difference in survival rates between male and female passengers</a:t>
            </a:r>
          </a:p>
          <a:p/>
          <a:p>
            <a:r>
              <a:t>Alternative Hypothesis (H₁):</a:t>
            </a:r>
          </a:p>
          <a:p>
            <a:r>
              <a:t>There is a significant difference in survival rates between male and female passengers</a:t>
            </a:r>
          </a:p>
          <a:p/>
          <a:p>
            <a:r>
              <a:t>Significance Level: α = 0.05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Selection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Selected Test: Chi-square Test of Independence</a:t>
            </a:r>
          </a:p>
          <a:p/>
          <a:p>
            <a:r>
              <a:t>Justification:</a:t>
            </a:r>
          </a:p>
          <a:p>
            <a:r>
              <a:t>• Testing relationship between two categorical variables</a:t>
            </a:r>
          </a:p>
          <a:p>
            <a:r>
              <a:t>• Sex: Binary categorical (male/female)</a:t>
            </a:r>
          </a:p>
          <a:p>
            <a:r>
              <a:t>• Survived: Binary categorical (0/1)</a:t>
            </a:r>
          </a:p>
          <a:p>
            <a:r>
              <a:t>• Sample size adequate (n = 399)</a:t>
            </a:r>
          </a:p>
          <a:p>
            <a:r>
              <a:t>• Expected frequencies &gt; 5 in all cells</a:t>
            </a:r>
          </a:p>
          <a:p/>
          <a:p>
            <a:r>
              <a:t>Alternative: Could use two-proportion z-test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Computation &amp;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urier New"/>
              </a:defRPr>
            </a:pPr>
            <a:r>
              <a:t># Create contingency table</a:t>
            </a:r>
          </a:p>
          <a:p>
            <a:pPr>
              <a:defRPr sz="1100">
                <a:latin typeface="Courier New"/>
              </a:defRPr>
            </a:pPr>
            <a:r>
              <a:t>contingency_table = pd.crosstab(df['Sex'], df['Survived'])</a:t>
            </a:r>
          </a:p>
          <a:p>
            <a:pPr>
              <a:defRPr sz="1100">
                <a:latin typeface="Courier New"/>
              </a:defRPr>
            </a:pPr>
          </a:p>
          <a:p>
            <a:pPr>
              <a:defRPr sz="1100">
                <a:latin typeface="Courier New"/>
              </a:defRPr>
            </a:pPr>
            <a:r>
              <a:t># Calculate survival rates</a:t>
            </a:r>
          </a:p>
          <a:p>
            <a:pPr>
              <a:defRPr sz="1100">
                <a:latin typeface="Courier New"/>
              </a:defRPr>
            </a:pPr>
            <a:r>
              <a:t>survival_rates = df.groupby('Sex')['Survived'].mean()</a:t>
            </a:r>
          </a:p>
          <a:p>
            <a:pPr>
              <a:defRPr sz="1100">
                <a:latin typeface="Courier New"/>
              </a:defRPr>
            </a:pPr>
          </a:p>
          <a:p>
            <a:pPr>
              <a:defRPr sz="1100">
                <a:latin typeface="Courier New"/>
              </a:defRPr>
            </a:pPr>
            <a:r>
              <a:t># Perform chi-square test</a:t>
            </a:r>
          </a:p>
          <a:p>
            <a:pPr>
              <a:defRPr sz="1100">
                <a:latin typeface="Courier New"/>
              </a:defRPr>
            </a:pPr>
            <a:r>
              <a:t>chi2, p_value, dof, expected = stats.chi2_contingency(contingency_table)</a:t>
            </a:r>
          </a:p>
          <a:p>
            <a:pPr>
              <a:defRPr sz="1100">
                <a:latin typeface="Courier New"/>
              </a:defRPr>
            </a:pPr>
          </a:p>
          <a:p>
            <a:pPr>
              <a:defRPr sz="1100">
                <a:latin typeface="Courier New"/>
              </a:defRPr>
            </a:pPr>
            <a:r>
              <a:t># Results:</a:t>
            </a:r>
          </a:p>
          <a:p>
            <a:pPr>
              <a:defRPr sz="1100">
                <a:latin typeface="Courier New"/>
              </a:defRPr>
            </a:pPr>
            <a:r>
              <a:t># Chi-square statistic: 140.324</a:t>
            </a:r>
          </a:p>
          <a:p>
            <a:pPr>
              <a:defRPr sz="1100">
                <a:latin typeface="Courier New"/>
              </a:defRPr>
            </a:pPr>
            <a:r>
              <a:t># P-value: 2.262e-32</a:t>
            </a:r>
          </a:p>
          <a:p>
            <a:pPr>
              <a:defRPr sz="1100">
                <a:latin typeface="Courier New"/>
              </a:defRPr>
            </a:pPr>
            <a:r>
              <a:t># Female survival rate: 76.3%</a:t>
            </a:r>
          </a:p>
          <a:p>
            <a:pPr>
              <a:defRPr sz="1100">
                <a:latin typeface="Courier New"/>
              </a:defRPr>
            </a:pPr>
            <a:r>
              <a:t># Male survival rate: 16.2%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Results:</a:t>
            </a:r>
          </a:p>
          <a:p>
            <a:r>
              <a:t>• Chi-square statistic: χ² = 140.324</a:t>
            </a:r>
          </a:p>
          <a:p>
            <a:r>
              <a:t>• P-value: 2.262e-32</a:t>
            </a:r>
          </a:p>
          <a:p>
            <a:r>
              <a:t>• P-value &lt; α (0.05)</a:t>
            </a:r>
          </a:p>
          <a:p/>
          <a:p>
            <a:r>
              <a:t>Decision: REJECT the null hypothesis</a:t>
            </a:r>
          </a:p>
          <a:p/>
          <a:p>
            <a:r>
              <a:t>Business Interpretation:</a:t>
            </a:r>
          </a:p>
          <a:p>
            <a:r>
              <a:t>• Strong evidence of gender-based survival differences</a:t>
            </a:r>
          </a:p>
          <a:p>
            <a:r>
              <a:t>• Female passengers had significantly higher survival rates</a:t>
            </a:r>
          </a:p>
          <a:p>
            <a:r>
              <a:t>• Effect size (Cramér's V = 0.593): Large effect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Survival Rate Visualization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3229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• Female passengers were 4.7x more likely to survive than male passengers</a:t>
            </a:r>
          </a:p>
          <a:p>
            <a:r>
              <a:t>• This difference is statistically significant (p &lt; 0.001)</a:t>
            </a:r>
          </a:p>
          <a:p>
            <a:r>
              <a:t>• Consistent with historical accounts of 'women and children first' policy</a:t>
            </a:r>
          </a:p>
          <a:p/>
          <a:p>
            <a:r>
              <a:t>Business Implications:</a:t>
            </a:r>
          </a:p>
          <a:p>
            <a:r>
              <a:t>• Safety protocols had clear gender-based priorities</a:t>
            </a:r>
          </a:p>
          <a:p>
            <a:r>
              <a:t>• Important historical lesson for modern safety planning</a:t>
            </a:r>
          </a:p>
          <a:p>
            <a:r>
              <a:t>• Demonstrates need for equitable emergency procedures</a:t>
            </a:r>
          </a:p>
          <a:p/>
          <a:p>
            <a:r>
              <a:t>Recommendation:</a:t>
            </a:r>
          </a:p>
          <a:p>
            <a:r>
              <a:t>Modern cruise lines should ensure safety protocols that protect all passengers equally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