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3" r:id="rId4"/>
    <p:sldId id="439" r:id="rId5"/>
    <p:sldId id="414" r:id="rId6"/>
    <p:sldId id="412" r:id="rId7"/>
    <p:sldId id="436" r:id="rId8"/>
    <p:sldId id="441" r:id="rId9"/>
    <p:sldId id="442" r:id="rId10"/>
    <p:sldId id="440" r:id="rId11"/>
    <p:sldId id="443" r:id="rId12"/>
    <p:sldId id="416" r:id="rId13"/>
    <p:sldId id="421" r:id="rId14"/>
    <p:sldId id="427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80796998@qq.com" initials="1" lastIdx="2" clrIdx="0">
    <p:extLst>
      <p:ext uri="{19B8F6BF-5375-455C-9EA6-DF929625EA0E}">
        <p15:presenceInfo xmlns:p15="http://schemas.microsoft.com/office/powerpoint/2012/main" userId="a62b37a30e5ac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68F"/>
    <a:srgbClr val="E6E6E6"/>
    <a:srgbClr val="1C4F90"/>
    <a:srgbClr val="DCDCDC"/>
    <a:srgbClr val="F0F0F0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0" y="72"/>
      </p:cViewPr>
      <p:guideLst>
        <p:guide orient="horz" pos="2097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8255"/>
            <a:ext cx="12393295" cy="6936105"/>
            <a:chOff x="0" y="-13"/>
            <a:chExt cx="19517" cy="10923"/>
          </a:xfrm>
        </p:grpSpPr>
        <p:sp>
          <p:nvSpPr>
            <p:cNvPr id="2050" name="等腰三角形 6"/>
            <p:cNvSpPr>
              <a:spLocks noChangeArrowheads="1"/>
            </p:cNvSpPr>
            <p:nvPr/>
          </p:nvSpPr>
          <p:spPr bwMode="auto">
            <a:xfrm rot="16200000">
              <a:off x="11492" y="2837"/>
              <a:ext cx="10314" cy="5077"/>
            </a:xfrm>
            <a:prstGeom prst="triangle">
              <a:avLst>
                <a:gd name="adj" fmla="val 50000"/>
              </a:avLst>
            </a:prstGeom>
            <a:solidFill>
              <a:srgbClr val="1C4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3" name="直接连接符 15"/>
            <p:cNvSpPr>
              <a:spLocks noChangeAspect="1" noChangeShapeType="1"/>
            </p:cNvSpPr>
            <p:nvPr/>
          </p:nvSpPr>
          <p:spPr bwMode="auto">
            <a:xfrm flipH="1">
              <a:off x="14531" y="535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直接连接符 16"/>
            <p:cNvSpPr>
              <a:spLocks noChangeAspect="1" noChangeShapeType="1"/>
            </p:cNvSpPr>
            <p:nvPr/>
          </p:nvSpPr>
          <p:spPr bwMode="auto">
            <a:xfrm>
              <a:off x="14545" y="5382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直接连接符 22"/>
            <p:cNvSpPr>
              <a:spLocks noChangeAspect="1" noChangeShapeType="1"/>
            </p:cNvSpPr>
            <p:nvPr/>
          </p:nvSpPr>
          <p:spPr bwMode="auto">
            <a:xfrm rot="16200000" flipH="1">
              <a:off x="8327" y="-54"/>
              <a:ext cx="5385" cy="5468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直接连接符 23"/>
            <p:cNvSpPr>
              <a:spLocks noChangeAspect="1" noChangeShapeType="1"/>
            </p:cNvSpPr>
            <p:nvPr/>
          </p:nvSpPr>
          <p:spPr bwMode="auto">
            <a:xfrm rot="16200000" flipH="1">
              <a:off x="8038" y="-53"/>
              <a:ext cx="5383" cy="5470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直接连接符 24"/>
            <p:cNvSpPr>
              <a:spLocks noChangeAspect="1" noChangeShapeType="1"/>
            </p:cNvSpPr>
            <p:nvPr/>
          </p:nvSpPr>
          <p:spPr bwMode="auto">
            <a:xfrm rot="5400000">
              <a:off x="8166" y="5328"/>
              <a:ext cx="5539" cy="5625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直接连接符 25"/>
            <p:cNvSpPr>
              <a:spLocks noChangeAspect="1" noChangeShapeType="1"/>
            </p:cNvSpPr>
            <p:nvPr/>
          </p:nvSpPr>
          <p:spPr bwMode="auto">
            <a:xfrm rot="5400000">
              <a:off x="7933" y="5328"/>
              <a:ext cx="5500" cy="5588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" t="1727" r="135" b="22831"/>
            <a:stretch>
              <a:fillRect/>
            </a:stretch>
          </p:blipFill>
          <p:spPr>
            <a:xfrm>
              <a:off x="8859" y="5477"/>
              <a:ext cx="10287" cy="5243"/>
            </a:xfrm>
            <a:prstGeom prst="triangle">
              <a:avLst>
                <a:gd name="adj" fmla="val 50005"/>
              </a:avLst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7021" r="16014" b="52680"/>
            <a:stretch>
              <a:fillRect/>
            </a:stretch>
          </p:blipFill>
          <p:spPr>
            <a:xfrm flipV="1">
              <a:off x="8601" y="0"/>
              <a:ext cx="10679" cy="5370"/>
            </a:xfrm>
            <a:prstGeom prst="triangle">
              <a:avLst>
                <a:gd name="adj" fmla="val 50356"/>
              </a:avLst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957" y="4011"/>
              <a:ext cx="11720" cy="3457"/>
              <a:chOff x="937" y="4072"/>
              <a:chExt cx="11720" cy="345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937" y="4072"/>
                <a:ext cx="11720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联邦学习实用安全聚合</a:t>
                </a:r>
              </a:p>
            </p:txBody>
          </p:sp>
          <p:sp>
            <p:nvSpPr>
              <p:cNvPr id="29" name="文本框 28"/>
              <p:cNvSpPr txBox="1"/>
              <p:nvPr userDrawn="1"/>
            </p:nvSpPr>
            <p:spPr>
              <a:xfrm>
                <a:off x="1320" y="6993"/>
                <a:ext cx="2966" cy="536"/>
              </a:xfrm>
              <a:prstGeom prst="round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汇报人：第二小组</a:t>
                </a:r>
              </a:p>
            </p:txBody>
          </p:sp>
        </p:grpSp>
        <p:sp>
          <p:nvSpPr>
            <p:cNvPr id="14" name="直角三角形 13"/>
            <p:cNvSpPr/>
            <p:nvPr/>
          </p:nvSpPr>
          <p:spPr>
            <a:xfrm>
              <a:off x="0" y="9777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flipV="1">
              <a:off x="0" y="-12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354" y="2055"/>
              <a:ext cx="1163" cy="6887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vert="eaVert"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endParaRPr lang="en-US" altLang="zh-CN" sz="2400" dirty="0">
                <a:solidFill>
                  <a:schemeClr val="bg2">
                    <a:lumMod val="85000"/>
                    <a:alpha val="12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25605"/>
            <a:ext cx="2226944" cy="723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完整方案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2727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Complete  schemes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FE4DE1-D99C-4E5D-8A11-9356DD87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5" y="1241104"/>
            <a:ext cx="9239250" cy="518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57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完整方案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2727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Complete  schemes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FE4DE1-D99C-4E5D-8A11-9356DD876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213" y="1241104"/>
            <a:ext cx="8256814" cy="518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549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7965" y="0"/>
            <a:ext cx="6961505" cy="1639570"/>
            <a:chOff x="-359" y="0"/>
            <a:chExt cx="10963" cy="2582"/>
          </a:xfrm>
        </p:grpSpPr>
        <p:sp>
          <p:nvSpPr>
            <p:cNvPr id="111" name="文本框 110"/>
            <p:cNvSpPr txBox="1"/>
            <p:nvPr/>
          </p:nvSpPr>
          <p:spPr>
            <a:xfrm>
              <a:off x="7751" y="2000"/>
              <a:ext cx="285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安全性分析结论</a:t>
              </a:r>
              <a:endPara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902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方案分析结论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446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Conclusion of scheme analysis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3C5FF8-DF80-40C6-A804-4C559A70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20" y="1788280"/>
            <a:ext cx="5695950" cy="145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43318F-054F-46EF-BE83-23E30D20D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003"/>
          <a:stretch/>
        </p:blipFill>
        <p:spPr>
          <a:xfrm>
            <a:off x="3541395" y="4544764"/>
            <a:ext cx="4572000" cy="1390586"/>
          </a:xfrm>
          <a:prstGeom prst="rect">
            <a:avLst/>
          </a:prstGeom>
        </p:spPr>
      </p:pic>
      <p:sp>
        <p:nvSpPr>
          <p:cNvPr id="26" name="TextBox 13@|17FFC:16777215|FBC:16777215|LFC:16777215|LBC:16777215">
            <a:extLst>
              <a:ext uri="{FF2B5EF4-FFF2-40B4-BE49-F238E27FC236}">
                <a16:creationId xmlns:a16="http://schemas.microsoft.com/office/drawing/2014/main" id="{28D1F80A-7E6B-480F-89B9-ED477351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305" y="5971033"/>
            <a:ext cx="377190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是客户端数量，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是向量维度</a:t>
            </a:r>
            <a:br>
              <a:rPr lang="zh-CN" altLang="en-US" sz="1200" dirty="0"/>
            </a:br>
            <a:endParaRPr lang="en-US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27" name="TextBox 13@|17FFC:16777215|FBC:16777215|LFC:16777215|LBC:16777215">
            <a:extLst>
              <a:ext uri="{FF2B5EF4-FFF2-40B4-BE49-F238E27FC236}">
                <a16:creationId xmlns:a16="http://schemas.microsoft.com/office/drawing/2014/main" id="{3E72FF1F-F403-448F-8E66-B655CFDA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405" y="3340138"/>
            <a:ext cx="4493006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是客户端数量，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是门限值，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nc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</a:rPr>
              <a:t>是恶意客户端数量</a:t>
            </a:r>
            <a:br>
              <a:rPr lang="zh-CN" altLang="en-US" sz="1200" dirty="0"/>
            </a:br>
            <a:endParaRPr lang="en-US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02102E-9465-42E6-BC8A-768A72AB9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653" y="4466195"/>
            <a:ext cx="8222693" cy="204233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F9DF530-A726-4BA6-8B32-DF9B8C3DB998}"/>
              </a:ext>
            </a:extLst>
          </p:cNvPr>
          <p:cNvSpPr txBox="1"/>
          <p:nvPr/>
        </p:nvSpPr>
        <p:spPr>
          <a:xfrm>
            <a:off x="4996530" y="4096625"/>
            <a:ext cx="181102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性能分析结论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7965" y="0"/>
            <a:ext cx="11316335" cy="5866130"/>
            <a:chOff x="-359" y="0"/>
            <a:chExt cx="17821" cy="9238"/>
          </a:xfrm>
        </p:grpSpPr>
        <p:grpSp>
          <p:nvGrpSpPr>
            <p:cNvPr id="2" name="组合 1"/>
            <p:cNvGrpSpPr/>
            <p:nvPr/>
          </p:nvGrpSpPr>
          <p:grpSpPr>
            <a:xfrm>
              <a:off x="2541" y="1993"/>
              <a:ext cx="14921" cy="7245"/>
              <a:chOff x="2541" y="1993"/>
              <a:chExt cx="14921" cy="7245"/>
            </a:xfrm>
          </p:grpSpPr>
          <p:grpSp>
            <p:nvGrpSpPr>
              <p:cNvPr id="39" name="îslîḓè"/>
              <p:cNvGrpSpPr/>
              <p:nvPr/>
            </p:nvGrpSpPr>
            <p:grpSpPr>
              <a:xfrm>
                <a:off x="6832" y="4322"/>
                <a:ext cx="5077" cy="4614"/>
                <a:chOff x="4285167" y="2790945"/>
                <a:chExt cx="3312384" cy="3010990"/>
              </a:xfrm>
            </p:grpSpPr>
            <p:sp>
              <p:nvSpPr>
                <p:cNvPr id="40" name="îṣľídê"/>
                <p:cNvSpPr/>
                <p:nvPr/>
              </p:nvSpPr>
              <p:spPr bwMode="auto">
                <a:xfrm>
                  <a:off x="4550826" y="3028494"/>
                  <a:ext cx="2782081" cy="2773441"/>
                </a:xfrm>
                <a:prstGeom prst="ellipse">
                  <a:avLst/>
                </a:prstGeom>
                <a:ln w="3175">
                  <a:solidFill>
                    <a:srgbClr val="1C4F9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51837" tIns="25917" rIns="51837" bIns="25917" rtlCol="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02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2" name="îśľîḋé"/>
                <p:cNvSpPr/>
                <p:nvPr/>
              </p:nvSpPr>
              <p:spPr bwMode="auto">
                <a:xfrm>
                  <a:off x="4285167" y="4541405"/>
                  <a:ext cx="1040256" cy="952128"/>
                </a:xfrm>
                <a:custGeom>
                  <a:avLst/>
                  <a:gdLst>
                    <a:gd name="T0" fmla="*/ 499 w 601"/>
                    <a:gd name="T1" fmla="*/ 487 h 551"/>
                    <a:gd name="T2" fmla="*/ 448 w 601"/>
                    <a:gd name="T3" fmla="*/ 398 h 551"/>
                    <a:gd name="T4" fmla="*/ 179 w 601"/>
                    <a:gd name="T5" fmla="*/ 551 h 551"/>
                    <a:gd name="T6" fmla="*/ 0 w 601"/>
                    <a:gd name="T7" fmla="*/ 244 h 551"/>
                    <a:gd name="T8" fmla="*/ 270 w 601"/>
                    <a:gd name="T9" fmla="*/ 89 h 551"/>
                    <a:gd name="T10" fmla="*/ 218 w 601"/>
                    <a:gd name="T11" fmla="*/ 0 h 551"/>
                    <a:gd name="T12" fmla="*/ 601 w 601"/>
                    <a:gd name="T13" fmla="*/ 104 h 551"/>
                    <a:gd name="T14" fmla="*/ 499 w 601"/>
                    <a:gd name="T15" fmla="*/ 487 h 551"/>
                    <a:gd name="T16" fmla="*/ 499 w 601"/>
                    <a:gd name="T17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1" h="551">
                      <a:moveTo>
                        <a:pt x="499" y="487"/>
                      </a:moveTo>
                      <a:lnTo>
                        <a:pt x="448" y="398"/>
                      </a:lnTo>
                      <a:lnTo>
                        <a:pt x="179" y="551"/>
                      </a:lnTo>
                      <a:lnTo>
                        <a:pt x="0" y="244"/>
                      </a:lnTo>
                      <a:lnTo>
                        <a:pt x="270" y="89"/>
                      </a:lnTo>
                      <a:lnTo>
                        <a:pt x="218" y="0"/>
                      </a:lnTo>
                      <a:lnTo>
                        <a:pt x="601" y="104"/>
                      </a:lnTo>
                      <a:lnTo>
                        <a:pt x="499" y="487"/>
                      </a:lnTo>
                      <a:lnTo>
                        <a:pt x="499" y="487"/>
                      </a:lnTo>
                      <a:close/>
                    </a:path>
                  </a:pathLst>
                </a:custGeom>
                <a:solidFill>
                  <a:srgbClr val="1C4F90"/>
                </a:solidFill>
                <a:ln w="9525">
                  <a:noFill/>
                  <a:round/>
                </a:ln>
              </p:spPr>
              <p:txBody>
                <a:bodyPr vert="horz" wrap="square" lIns="51837" tIns="25917" rIns="51837" bIns="25917" numCol="1" rtlCol="0" anchor="ctr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altLang="zh-CN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3" name="ïšľídê"/>
                <p:cNvSpPr/>
                <p:nvPr/>
              </p:nvSpPr>
              <p:spPr bwMode="auto">
                <a:xfrm>
                  <a:off x="5415515" y="3891600"/>
                  <a:ext cx="1052352" cy="1047169"/>
                </a:xfrm>
                <a:prstGeom prst="ellipse">
                  <a:avLst/>
                </a:prstGeom>
                <a:solidFill>
                  <a:srgbClr val="1C4F90"/>
                </a:solidFill>
                <a:ln w="9525">
                  <a:noFill/>
                  <a:round/>
                </a:ln>
              </p:spPr>
              <p:txBody>
                <a:bodyPr vert="horz" wrap="square" lIns="51837" tIns="25917" rIns="51837" bIns="25917" numCol="1" rtlCol="0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02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4" name="išľïḍè"/>
                <p:cNvSpPr/>
                <p:nvPr/>
              </p:nvSpPr>
              <p:spPr bwMode="auto">
                <a:xfrm>
                  <a:off x="5454154" y="2790945"/>
                  <a:ext cx="974592" cy="1014337"/>
                </a:xfrm>
                <a:custGeom>
                  <a:avLst/>
                  <a:gdLst>
                    <a:gd name="T0" fmla="*/ 0 w 564"/>
                    <a:gd name="T1" fmla="*/ 311 h 589"/>
                    <a:gd name="T2" fmla="*/ 102 w 564"/>
                    <a:gd name="T3" fmla="*/ 311 h 589"/>
                    <a:gd name="T4" fmla="*/ 102 w 564"/>
                    <a:gd name="T5" fmla="*/ 0 h 589"/>
                    <a:gd name="T6" fmla="*/ 461 w 564"/>
                    <a:gd name="T7" fmla="*/ 0 h 589"/>
                    <a:gd name="T8" fmla="*/ 461 w 564"/>
                    <a:gd name="T9" fmla="*/ 311 h 589"/>
                    <a:gd name="T10" fmla="*/ 564 w 564"/>
                    <a:gd name="T11" fmla="*/ 311 h 589"/>
                    <a:gd name="T12" fmla="*/ 283 w 564"/>
                    <a:gd name="T13" fmla="*/ 589 h 589"/>
                    <a:gd name="T14" fmla="*/ 0 w 564"/>
                    <a:gd name="T15" fmla="*/ 311 h 589"/>
                    <a:gd name="T16" fmla="*/ 0 w 564"/>
                    <a:gd name="T17" fmla="*/ 311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4" h="589">
                      <a:moveTo>
                        <a:pt x="0" y="311"/>
                      </a:moveTo>
                      <a:lnTo>
                        <a:pt x="102" y="311"/>
                      </a:lnTo>
                      <a:lnTo>
                        <a:pt x="102" y="0"/>
                      </a:lnTo>
                      <a:lnTo>
                        <a:pt x="461" y="0"/>
                      </a:lnTo>
                      <a:lnTo>
                        <a:pt x="461" y="311"/>
                      </a:lnTo>
                      <a:lnTo>
                        <a:pt x="564" y="311"/>
                      </a:lnTo>
                      <a:lnTo>
                        <a:pt x="283" y="589"/>
                      </a:lnTo>
                      <a:lnTo>
                        <a:pt x="0" y="311"/>
                      </a:lnTo>
                      <a:lnTo>
                        <a:pt x="0" y="311"/>
                      </a:lnTo>
                      <a:close/>
                    </a:path>
                  </a:pathLst>
                </a:custGeom>
                <a:solidFill>
                  <a:srgbClr val="1C4F90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6" name="íš1iḑe"/>
                <p:cNvSpPr/>
                <p:nvPr/>
              </p:nvSpPr>
              <p:spPr bwMode="auto">
                <a:xfrm>
                  <a:off x="6557295" y="4541338"/>
                  <a:ext cx="1040256" cy="952130"/>
                </a:xfrm>
                <a:custGeom>
                  <a:avLst/>
                  <a:gdLst>
                    <a:gd name="T0" fmla="*/ 382 w 602"/>
                    <a:gd name="T1" fmla="*/ 0 h 551"/>
                    <a:gd name="T2" fmla="*/ 331 w 602"/>
                    <a:gd name="T3" fmla="*/ 89 h 551"/>
                    <a:gd name="T4" fmla="*/ 602 w 602"/>
                    <a:gd name="T5" fmla="*/ 244 h 551"/>
                    <a:gd name="T6" fmla="*/ 422 w 602"/>
                    <a:gd name="T7" fmla="*/ 551 h 551"/>
                    <a:gd name="T8" fmla="*/ 152 w 602"/>
                    <a:gd name="T9" fmla="*/ 398 h 551"/>
                    <a:gd name="T10" fmla="*/ 101 w 602"/>
                    <a:gd name="T11" fmla="*/ 487 h 551"/>
                    <a:gd name="T12" fmla="*/ 0 w 602"/>
                    <a:gd name="T13" fmla="*/ 104 h 551"/>
                    <a:gd name="T14" fmla="*/ 382 w 602"/>
                    <a:gd name="T15" fmla="*/ 0 h 551"/>
                    <a:gd name="T16" fmla="*/ 382 w 602"/>
                    <a:gd name="T17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551">
                      <a:moveTo>
                        <a:pt x="382" y="0"/>
                      </a:moveTo>
                      <a:lnTo>
                        <a:pt x="331" y="89"/>
                      </a:lnTo>
                      <a:lnTo>
                        <a:pt x="602" y="244"/>
                      </a:lnTo>
                      <a:lnTo>
                        <a:pt x="422" y="551"/>
                      </a:lnTo>
                      <a:lnTo>
                        <a:pt x="152" y="398"/>
                      </a:lnTo>
                      <a:lnTo>
                        <a:pt x="101" y="487"/>
                      </a:lnTo>
                      <a:lnTo>
                        <a:pt x="0" y="104"/>
                      </a:lnTo>
                      <a:lnTo>
                        <a:pt x="382" y="0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rgbClr val="1C4F90"/>
                </a:solidFill>
                <a:ln w="9525">
                  <a:noFill/>
                  <a:round/>
                </a:ln>
              </p:spPr>
              <p:txBody>
                <a:bodyPr vert="horz" wrap="square" lIns="51837" tIns="25917" rIns="51837" bIns="25917" numCol="1" rtlCol="0" anchor="ctr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altLang="zh-CN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8" name="işļiḋe"/>
                <p:cNvSpPr/>
                <p:nvPr/>
              </p:nvSpPr>
              <p:spPr bwMode="auto">
                <a:xfrm>
                  <a:off x="5719791" y="4176189"/>
                  <a:ext cx="443320" cy="478200"/>
                </a:xfrm>
                <a:custGeom>
                  <a:avLst/>
                  <a:gdLst>
                    <a:gd name="connsiteX0" fmla="*/ 281098 w 563253"/>
                    <a:gd name="connsiteY0" fmla="*/ 535097 h 607569"/>
                    <a:gd name="connsiteX1" fmla="*/ 370258 w 563253"/>
                    <a:gd name="connsiteY1" fmla="*/ 571333 h 607569"/>
                    <a:gd name="connsiteX2" fmla="*/ 281098 w 563253"/>
                    <a:gd name="connsiteY2" fmla="*/ 607569 h 607569"/>
                    <a:gd name="connsiteX3" fmla="*/ 191938 w 563253"/>
                    <a:gd name="connsiteY3" fmla="*/ 571333 h 607569"/>
                    <a:gd name="connsiteX4" fmla="*/ 281098 w 563253"/>
                    <a:gd name="connsiteY4" fmla="*/ 535097 h 607569"/>
                    <a:gd name="connsiteX5" fmla="*/ 390234 w 563253"/>
                    <a:gd name="connsiteY5" fmla="*/ 521478 h 607569"/>
                    <a:gd name="connsiteX6" fmla="*/ 402989 w 563253"/>
                    <a:gd name="connsiteY6" fmla="*/ 527616 h 607569"/>
                    <a:gd name="connsiteX7" fmla="*/ 442021 w 563253"/>
                    <a:gd name="connsiteY7" fmla="*/ 537591 h 607569"/>
                    <a:gd name="connsiteX8" fmla="*/ 386546 w 563253"/>
                    <a:gd name="connsiteY8" fmla="*/ 560148 h 607569"/>
                    <a:gd name="connsiteX9" fmla="*/ 360730 w 563253"/>
                    <a:gd name="connsiteY9" fmla="*/ 533447 h 607569"/>
                    <a:gd name="connsiteX10" fmla="*/ 173941 w 563253"/>
                    <a:gd name="connsiteY10" fmla="*/ 520843 h 607569"/>
                    <a:gd name="connsiteX11" fmla="*/ 202664 w 563253"/>
                    <a:gd name="connsiteY11" fmla="*/ 532824 h 607569"/>
                    <a:gd name="connsiteX12" fmla="*/ 176091 w 563253"/>
                    <a:gd name="connsiteY12" fmla="*/ 559089 h 607569"/>
                    <a:gd name="connsiteX13" fmla="*/ 123560 w 563253"/>
                    <a:gd name="connsiteY13" fmla="*/ 537278 h 607569"/>
                    <a:gd name="connsiteX14" fmla="*/ 160270 w 563253"/>
                    <a:gd name="connsiteY14" fmla="*/ 527601 h 607569"/>
                    <a:gd name="connsiteX15" fmla="*/ 173941 w 563253"/>
                    <a:gd name="connsiteY15" fmla="*/ 520843 h 607569"/>
                    <a:gd name="connsiteX16" fmla="*/ 472929 w 563253"/>
                    <a:gd name="connsiteY16" fmla="*/ 449078 h 607569"/>
                    <a:gd name="connsiteX17" fmla="*/ 562053 w 563253"/>
                    <a:gd name="connsiteY17" fmla="*/ 485278 h 607569"/>
                    <a:gd name="connsiteX18" fmla="*/ 472929 w 563253"/>
                    <a:gd name="connsiteY18" fmla="*/ 521478 h 607569"/>
                    <a:gd name="connsiteX19" fmla="*/ 383805 w 563253"/>
                    <a:gd name="connsiteY19" fmla="*/ 485278 h 607569"/>
                    <a:gd name="connsiteX20" fmla="*/ 472929 w 563253"/>
                    <a:gd name="connsiteY20" fmla="*/ 449078 h 607569"/>
                    <a:gd name="connsiteX21" fmla="*/ 90324 w 563253"/>
                    <a:gd name="connsiteY21" fmla="*/ 449078 h 607569"/>
                    <a:gd name="connsiteX22" fmla="*/ 179448 w 563253"/>
                    <a:gd name="connsiteY22" fmla="*/ 485278 h 607569"/>
                    <a:gd name="connsiteX23" fmla="*/ 90324 w 563253"/>
                    <a:gd name="connsiteY23" fmla="*/ 521478 h 607569"/>
                    <a:gd name="connsiteX24" fmla="*/ 1200 w 563253"/>
                    <a:gd name="connsiteY24" fmla="*/ 485278 h 607569"/>
                    <a:gd name="connsiteX25" fmla="*/ 90324 w 563253"/>
                    <a:gd name="connsiteY25" fmla="*/ 449078 h 607569"/>
                    <a:gd name="connsiteX26" fmla="*/ 239840 w 563253"/>
                    <a:gd name="connsiteY26" fmla="*/ 195178 h 607569"/>
                    <a:gd name="connsiteX27" fmla="*/ 255206 w 563253"/>
                    <a:gd name="connsiteY27" fmla="*/ 200087 h 607569"/>
                    <a:gd name="connsiteX28" fmla="*/ 281174 w 563253"/>
                    <a:gd name="connsiteY28" fmla="*/ 233224 h 607569"/>
                    <a:gd name="connsiteX29" fmla="*/ 306989 w 563253"/>
                    <a:gd name="connsiteY29" fmla="*/ 200087 h 607569"/>
                    <a:gd name="connsiteX30" fmla="*/ 322355 w 563253"/>
                    <a:gd name="connsiteY30" fmla="*/ 195178 h 607569"/>
                    <a:gd name="connsiteX31" fmla="*/ 335724 w 563253"/>
                    <a:gd name="connsiteY31" fmla="*/ 199320 h 607569"/>
                    <a:gd name="connsiteX32" fmla="*/ 336185 w 563253"/>
                    <a:gd name="connsiteY32" fmla="*/ 199473 h 607569"/>
                    <a:gd name="connsiteX33" fmla="*/ 371527 w 563253"/>
                    <a:gd name="connsiteY33" fmla="*/ 248565 h 607569"/>
                    <a:gd name="connsiteX34" fmla="*/ 371527 w 563253"/>
                    <a:gd name="connsiteY34" fmla="*/ 330640 h 607569"/>
                    <a:gd name="connsiteX35" fmla="*/ 369222 w 563253"/>
                    <a:gd name="connsiteY35" fmla="*/ 338311 h 607569"/>
                    <a:gd name="connsiteX36" fmla="*/ 341256 w 563253"/>
                    <a:gd name="connsiteY36" fmla="*/ 380806 h 607569"/>
                    <a:gd name="connsiteX37" fmla="*/ 341256 w 563253"/>
                    <a:gd name="connsiteY37" fmla="*/ 491416 h 607569"/>
                    <a:gd name="connsiteX38" fmla="*/ 327119 w 563253"/>
                    <a:gd name="connsiteY38" fmla="*/ 505530 h 607569"/>
                    <a:gd name="connsiteX39" fmla="*/ 235076 w 563253"/>
                    <a:gd name="connsiteY39" fmla="*/ 505530 h 607569"/>
                    <a:gd name="connsiteX40" fmla="*/ 220939 w 563253"/>
                    <a:gd name="connsiteY40" fmla="*/ 491416 h 607569"/>
                    <a:gd name="connsiteX41" fmla="*/ 220939 w 563253"/>
                    <a:gd name="connsiteY41" fmla="*/ 380806 h 607569"/>
                    <a:gd name="connsiteX42" fmla="*/ 192973 w 563253"/>
                    <a:gd name="connsiteY42" fmla="*/ 338311 h 607569"/>
                    <a:gd name="connsiteX43" fmla="*/ 190668 w 563253"/>
                    <a:gd name="connsiteY43" fmla="*/ 330640 h 607569"/>
                    <a:gd name="connsiteX44" fmla="*/ 190668 w 563253"/>
                    <a:gd name="connsiteY44" fmla="*/ 248565 h 607569"/>
                    <a:gd name="connsiteX45" fmla="*/ 226164 w 563253"/>
                    <a:gd name="connsiteY45" fmla="*/ 199473 h 607569"/>
                    <a:gd name="connsiteX46" fmla="*/ 226471 w 563253"/>
                    <a:gd name="connsiteY46" fmla="*/ 199320 h 607569"/>
                    <a:gd name="connsiteX47" fmla="*/ 431719 w 563253"/>
                    <a:gd name="connsiteY47" fmla="*/ 108453 h 607569"/>
                    <a:gd name="connsiteX48" fmla="*/ 446778 w 563253"/>
                    <a:gd name="connsiteY48" fmla="*/ 113055 h 607569"/>
                    <a:gd name="connsiteX49" fmla="*/ 472900 w 563253"/>
                    <a:gd name="connsiteY49" fmla="*/ 144811 h 607569"/>
                    <a:gd name="connsiteX50" fmla="*/ 499023 w 563253"/>
                    <a:gd name="connsiteY50" fmla="*/ 113055 h 607569"/>
                    <a:gd name="connsiteX51" fmla="*/ 514081 w 563253"/>
                    <a:gd name="connsiteY51" fmla="*/ 108453 h 607569"/>
                    <a:gd name="connsiteX52" fmla="*/ 527604 w 563253"/>
                    <a:gd name="connsiteY52" fmla="*/ 112595 h 607569"/>
                    <a:gd name="connsiteX53" fmla="*/ 527911 w 563253"/>
                    <a:gd name="connsiteY53" fmla="*/ 112748 h 607569"/>
                    <a:gd name="connsiteX54" fmla="*/ 563253 w 563253"/>
                    <a:gd name="connsiteY54" fmla="*/ 161840 h 607569"/>
                    <a:gd name="connsiteX55" fmla="*/ 563253 w 563253"/>
                    <a:gd name="connsiteY55" fmla="*/ 243915 h 607569"/>
                    <a:gd name="connsiteX56" fmla="*/ 560948 w 563253"/>
                    <a:gd name="connsiteY56" fmla="*/ 251586 h 607569"/>
                    <a:gd name="connsiteX57" fmla="*/ 533135 w 563253"/>
                    <a:gd name="connsiteY57" fmla="*/ 294081 h 607569"/>
                    <a:gd name="connsiteX58" fmla="*/ 533135 w 563253"/>
                    <a:gd name="connsiteY58" fmla="*/ 404691 h 607569"/>
                    <a:gd name="connsiteX59" fmla="*/ 518845 w 563253"/>
                    <a:gd name="connsiteY59" fmla="*/ 418805 h 607569"/>
                    <a:gd name="connsiteX60" fmla="*/ 426802 w 563253"/>
                    <a:gd name="connsiteY60" fmla="*/ 418805 h 607569"/>
                    <a:gd name="connsiteX61" fmla="*/ 412665 w 563253"/>
                    <a:gd name="connsiteY61" fmla="*/ 404691 h 607569"/>
                    <a:gd name="connsiteX62" fmla="*/ 412665 w 563253"/>
                    <a:gd name="connsiteY62" fmla="*/ 294081 h 607569"/>
                    <a:gd name="connsiteX63" fmla="*/ 384853 w 563253"/>
                    <a:gd name="connsiteY63" fmla="*/ 251586 h 607569"/>
                    <a:gd name="connsiteX64" fmla="*/ 382394 w 563253"/>
                    <a:gd name="connsiteY64" fmla="*/ 243915 h 607569"/>
                    <a:gd name="connsiteX65" fmla="*/ 382394 w 563253"/>
                    <a:gd name="connsiteY65" fmla="*/ 161840 h 607569"/>
                    <a:gd name="connsiteX66" fmla="*/ 417890 w 563253"/>
                    <a:gd name="connsiteY66" fmla="*/ 112748 h 607569"/>
                    <a:gd name="connsiteX67" fmla="*/ 418197 w 563253"/>
                    <a:gd name="connsiteY67" fmla="*/ 112595 h 607569"/>
                    <a:gd name="connsiteX68" fmla="*/ 49172 w 563253"/>
                    <a:gd name="connsiteY68" fmla="*/ 108441 h 607569"/>
                    <a:gd name="connsiteX69" fmla="*/ 63769 w 563253"/>
                    <a:gd name="connsiteY69" fmla="*/ 112430 h 607569"/>
                    <a:gd name="connsiteX70" fmla="*/ 90353 w 563253"/>
                    <a:gd name="connsiteY70" fmla="*/ 141580 h 607569"/>
                    <a:gd name="connsiteX71" fmla="*/ 116936 w 563253"/>
                    <a:gd name="connsiteY71" fmla="*/ 112430 h 607569"/>
                    <a:gd name="connsiteX72" fmla="*/ 131534 w 563253"/>
                    <a:gd name="connsiteY72" fmla="*/ 108441 h 607569"/>
                    <a:gd name="connsiteX73" fmla="*/ 145056 w 563253"/>
                    <a:gd name="connsiteY73" fmla="*/ 112584 h 607569"/>
                    <a:gd name="connsiteX74" fmla="*/ 145363 w 563253"/>
                    <a:gd name="connsiteY74" fmla="*/ 112737 h 607569"/>
                    <a:gd name="connsiteX75" fmla="*/ 180859 w 563253"/>
                    <a:gd name="connsiteY75" fmla="*/ 161831 h 607569"/>
                    <a:gd name="connsiteX76" fmla="*/ 180859 w 563253"/>
                    <a:gd name="connsiteY76" fmla="*/ 243909 h 607569"/>
                    <a:gd name="connsiteX77" fmla="*/ 178400 w 563253"/>
                    <a:gd name="connsiteY77" fmla="*/ 251580 h 607569"/>
                    <a:gd name="connsiteX78" fmla="*/ 150588 w 563253"/>
                    <a:gd name="connsiteY78" fmla="*/ 294077 h 607569"/>
                    <a:gd name="connsiteX79" fmla="*/ 150588 w 563253"/>
                    <a:gd name="connsiteY79" fmla="*/ 404692 h 607569"/>
                    <a:gd name="connsiteX80" fmla="*/ 136451 w 563253"/>
                    <a:gd name="connsiteY80" fmla="*/ 418806 h 607569"/>
                    <a:gd name="connsiteX81" fmla="*/ 44408 w 563253"/>
                    <a:gd name="connsiteY81" fmla="*/ 418806 h 607569"/>
                    <a:gd name="connsiteX82" fmla="*/ 30118 w 563253"/>
                    <a:gd name="connsiteY82" fmla="*/ 404692 h 607569"/>
                    <a:gd name="connsiteX83" fmla="*/ 30118 w 563253"/>
                    <a:gd name="connsiteY83" fmla="*/ 294077 h 607569"/>
                    <a:gd name="connsiteX84" fmla="*/ 2305 w 563253"/>
                    <a:gd name="connsiteY84" fmla="*/ 251580 h 607569"/>
                    <a:gd name="connsiteX85" fmla="*/ 0 w 563253"/>
                    <a:gd name="connsiteY85" fmla="*/ 243909 h 607569"/>
                    <a:gd name="connsiteX86" fmla="*/ 0 w 563253"/>
                    <a:gd name="connsiteY86" fmla="*/ 161831 h 607569"/>
                    <a:gd name="connsiteX87" fmla="*/ 35342 w 563253"/>
                    <a:gd name="connsiteY87" fmla="*/ 112737 h 607569"/>
                    <a:gd name="connsiteX88" fmla="*/ 35649 w 563253"/>
                    <a:gd name="connsiteY88" fmla="*/ 112584 h 607569"/>
                    <a:gd name="connsiteX89" fmla="*/ 281097 w 563253"/>
                    <a:gd name="connsiteY89" fmla="*/ 86654 h 607569"/>
                    <a:gd name="connsiteX90" fmla="*/ 333421 w 563253"/>
                    <a:gd name="connsiteY90" fmla="*/ 138908 h 607569"/>
                    <a:gd name="connsiteX91" fmla="*/ 281097 w 563253"/>
                    <a:gd name="connsiteY91" fmla="*/ 191162 h 607569"/>
                    <a:gd name="connsiteX92" fmla="*/ 228773 w 563253"/>
                    <a:gd name="connsiteY92" fmla="*/ 138908 h 607569"/>
                    <a:gd name="connsiteX93" fmla="*/ 281097 w 563253"/>
                    <a:gd name="connsiteY93" fmla="*/ 86654 h 607569"/>
                    <a:gd name="connsiteX94" fmla="*/ 472930 w 563253"/>
                    <a:gd name="connsiteY94" fmla="*/ 0 h 607569"/>
                    <a:gd name="connsiteX95" fmla="*/ 525149 w 563253"/>
                    <a:gd name="connsiteY95" fmla="*/ 52254 h 607569"/>
                    <a:gd name="connsiteX96" fmla="*/ 472930 w 563253"/>
                    <a:gd name="connsiteY96" fmla="*/ 104508 h 607569"/>
                    <a:gd name="connsiteX97" fmla="*/ 420711 w 563253"/>
                    <a:gd name="connsiteY97" fmla="*/ 52254 h 607569"/>
                    <a:gd name="connsiteX98" fmla="*/ 472930 w 563253"/>
                    <a:gd name="connsiteY98" fmla="*/ 0 h 607569"/>
                    <a:gd name="connsiteX99" fmla="*/ 90359 w 563253"/>
                    <a:gd name="connsiteY99" fmla="*/ 0 h 607569"/>
                    <a:gd name="connsiteX100" fmla="*/ 142613 w 563253"/>
                    <a:gd name="connsiteY100" fmla="*/ 52254 h 607569"/>
                    <a:gd name="connsiteX101" fmla="*/ 90359 w 563253"/>
                    <a:gd name="connsiteY101" fmla="*/ 104508 h 607569"/>
                    <a:gd name="connsiteX102" fmla="*/ 38105 w 563253"/>
                    <a:gd name="connsiteY102" fmla="*/ 52254 h 607569"/>
                    <a:gd name="connsiteX103" fmla="*/ 90359 w 563253"/>
                    <a:gd name="connsiteY103" fmla="*/ 0 h 60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563253" h="607569">
                      <a:moveTo>
                        <a:pt x="281098" y="535097"/>
                      </a:moveTo>
                      <a:cubicBezTo>
                        <a:pt x="330340" y="535097"/>
                        <a:pt x="370258" y="551320"/>
                        <a:pt x="370258" y="571333"/>
                      </a:cubicBezTo>
                      <a:cubicBezTo>
                        <a:pt x="370258" y="591346"/>
                        <a:pt x="330340" y="607569"/>
                        <a:pt x="281098" y="607569"/>
                      </a:cubicBezTo>
                      <a:cubicBezTo>
                        <a:pt x="231856" y="607569"/>
                        <a:pt x="191938" y="591346"/>
                        <a:pt x="191938" y="571333"/>
                      </a:cubicBezTo>
                      <a:cubicBezTo>
                        <a:pt x="191938" y="551320"/>
                        <a:pt x="231856" y="535097"/>
                        <a:pt x="281098" y="535097"/>
                      </a:cubicBezTo>
                      <a:close/>
                      <a:moveTo>
                        <a:pt x="390234" y="521478"/>
                      </a:moveTo>
                      <a:cubicBezTo>
                        <a:pt x="393923" y="523626"/>
                        <a:pt x="398225" y="525775"/>
                        <a:pt x="402989" y="527616"/>
                      </a:cubicBezTo>
                      <a:cubicBezTo>
                        <a:pt x="414207" y="532220"/>
                        <a:pt x="427576" y="535596"/>
                        <a:pt x="442021" y="537591"/>
                      </a:cubicBezTo>
                      <a:lnTo>
                        <a:pt x="386546" y="560148"/>
                      </a:lnTo>
                      <a:cubicBezTo>
                        <a:pt x="383627" y="551708"/>
                        <a:pt x="376558" y="541887"/>
                        <a:pt x="360730" y="533447"/>
                      </a:cubicBezTo>
                      <a:close/>
                      <a:moveTo>
                        <a:pt x="173941" y="520843"/>
                      </a:moveTo>
                      <a:lnTo>
                        <a:pt x="202664" y="532824"/>
                      </a:lnTo>
                      <a:cubicBezTo>
                        <a:pt x="186690" y="541118"/>
                        <a:pt x="179317" y="550795"/>
                        <a:pt x="176091" y="559089"/>
                      </a:cubicBezTo>
                      <a:lnTo>
                        <a:pt x="123560" y="537278"/>
                      </a:lnTo>
                      <a:cubicBezTo>
                        <a:pt x="137077" y="535281"/>
                        <a:pt x="149672" y="532056"/>
                        <a:pt x="160270" y="527601"/>
                      </a:cubicBezTo>
                      <a:cubicBezTo>
                        <a:pt x="165493" y="525605"/>
                        <a:pt x="169947" y="523301"/>
                        <a:pt x="173941" y="520843"/>
                      </a:cubicBezTo>
                      <a:close/>
                      <a:moveTo>
                        <a:pt x="472929" y="449078"/>
                      </a:moveTo>
                      <a:cubicBezTo>
                        <a:pt x="522151" y="449078"/>
                        <a:pt x="562053" y="465285"/>
                        <a:pt x="562053" y="485278"/>
                      </a:cubicBezTo>
                      <a:cubicBezTo>
                        <a:pt x="562053" y="505271"/>
                        <a:pt x="522151" y="521478"/>
                        <a:pt x="472929" y="521478"/>
                      </a:cubicBezTo>
                      <a:cubicBezTo>
                        <a:pt x="423707" y="521478"/>
                        <a:pt x="383805" y="505271"/>
                        <a:pt x="383805" y="485278"/>
                      </a:cubicBezTo>
                      <a:cubicBezTo>
                        <a:pt x="383805" y="465285"/>
                        <a:pt x="423707" y="449078"/>
                        <a:pt x="472929" y="449078"/>
                      </a:cubicBezTo>
                      <a:close/>
                      <a:moveTo>
                        <a:pt x="90324" y="449078"/>
                      </a:moveTo>
                      <a:cubicBezTo>
                        <a:pt x="139546" y="449078"/>
                        <a:pt x="179448" y="465285"/>
                        <a:pt x="179448" y="485278"/>
                      </a:cubicBezTo>
                      <a:cubicBezTo>
                        <a:pt x="179448" y="505271"/>
                        <a:pt x="139546" y="521478"/>
                        <a:pt x="90324" y="521478"/>
                      </a:cubicBezTo>
                      <a:cubicBezTo>
                        <a:pt x="41102" y="521478"/>
                        <a:pt x="1200" y="505271"/>
                        <a:pt x="1200" y="485278"/>
                      </a:cubicBezTo>
                      <a:cubicBezTo>
                        <a:pt x="1200" y="465285"/>
                        <a:pt x="41102" y="449078"/>
                        <a:pt x="90324" y="449078"/>
                      </a:cubicBezTo>
                      <a:close/>
                      <a:moveTo>
                        <a:pt x="239840" y="195178"/>
                      </a:moveTo>
                      <a:cubicBezTo>
                        <a:pt x="245525" y="193490"/>
                        <a:pt x="251671" y="195331"/>
                        <a:pt x="255206" y="200087"/>
                      </a:cubicBezTo>
                      <a:lnTo>
                        <a:pt x="281174" y="233224"/>
                      </a:lnTo>
                      <a:lnTo>
                        <a:pt x="306989" y="200087"/>
                      </a:lnTo>
                      <a:cubicBezTo>
                        <a:pt x="310677" y="195331"/>
                        <a:pt x="316670" y="193490"/>
                        <a:pt x="322355" y="195178"/>
                      </a:cubicBezTo>
                      <a:lnTo>
                        <a:pt x="335724" y="199320"/>
                      </a:lnTo>
                      <a:cubicBezTo>
                        <a:pt x="335878" y="199320"/>
                        <a:pt x="336031" y="199320"/>
                        <a:pt x="336185" y="199473"/>
                      </a:cubicBezTo>
                      <a:cubicBezTo>
                        <a:pt x="357237" y="206530"/>
                        <a:pt x="371527" y="226167"/>
                        <a:pt x="371527" y="248565"/>
                      </a:cubicBezTo>
                      <a:lnTo>
                        <a:pt x="371527" y="330640"/>
                      </a:lnTo>
                      <a:cubicBezTo>
                        <a:pt x="371527" y="333402"/>
                        <a:pt x="370759" y="336010"/>
                        <a:pt x="369222" y="338311"/>
                      </a:cubicBezTo>
                      <a:lnTo>
                        <a:pt x="341256" y="380806"/>
                      </a:lnTo>
                      <a:lnTo>
                        <a:pt x="341256" y="491416"/>
                      </a:lnTo>
                      <a:cubicBezTo>
                        <a:pt x="341256" y="499240"/>
                        <a:pt x="334956" y="505530"/>
                        <a:pt x="327119" y="505530"/>
                      </a:cubicBezTo>
                      <a:lnTo>
                        <a:pt x="235076" y="505530"/>
                      </a:lnTo>
                      <a:cubicBezTo>
                        <a:pt x="227239" y="505530"/>
                        <a:pt x="220939" y="499240"/>
                        <a:pt x="220939" y="491416"/>
                      </a:cubicBezTo>
                      <a:lnTo>
                        <a:pt x="220939" y="380806"/>
                      </a:lnTo>
                      <a:lnTo>
                        <a:pt x="192973" y="338311"/>
                      </a:lnTo>
                      <a:cubicBezTo>
                        <a:pt x="191436" y="336010"/>
                        <a:pt x="190668" y="333402"/>
                        <a:pt x="190668" y="330640"/>
                      </a:cubicBezTo>
                      <a:lnTo>
                        <a:pt x="190668" y="248565"/>
                      </a:lnTo>
                      <a:cubicBezTo>
                        <a:pt x="190668" y="226167"/>
                        <a:pt x="204958" y="206530"/>
                        <a:pt x="226164" y="199473"/>
                      </a:cubicBezTo>
                      <a:cubicBezTo>
                        <a:pt x="226164" y="199320"/>
                        <a:pt x="226317" y="199320"/>
                        <a:pt x="226471" y="199320"/>
                      </a:cubicBezTo>
                      <a:close/>
                      <a:moveTo>
                        <a:pt x="431719" y="108453"/>
                      </a:moveTo>
                      <a:cubicBezTo>
                        <a:pt x="437251" y="106765"/>
                        <a:pt x="443090" y="108606"/>
                        <a:pt x="446778" y="113055"/>
                      </a:cubicBezTo>
                      <a:lnTo>
                        <a:pt x="472900" y="144811"/>
                      </a:lnTo>
                      <a:lnTo>
                        <a:pt x="499023" y="113055"/>
                      </a:lnTo>
                      <a:cubicBezTo>
                        <a:pt x="502557" y="108606"/>
                        <a:pt x="508550" y="106765"/>
                        <a:pt x="514081" y="108453"/>
                      </a:cubicBezTo>
                      <a:lnTo>
                        <a:pt x="527604" y="112595"/>
                      </a:lnTo>
                      <a:cubicBezTo>
                        <a:pt x="527604" y="112595"/>
                        <a:pt x="527757" y="112595"/>
                        <a:pt x="527911" y="112748"/>
                      </a:cubicBezTo>
                      <a:cubicBezTo>
                        <a:pt x="549116" y="119805"/>
                        <a:pt x="563253" y="139442"/>
                        <a:pt x="563253" y="161840"/>
                      </a:cubicBezTo>
                      <a:lnTo>
                        <a:pt x="563253" y="243915"/>
                      </a:lnTo>
                      <a:cubicBezTo>
                        <a:pt x="563253" y="246677"/>
                        <a:pt x="562485" y="249285"/>
                        <a:pt x="560948" y="251586"/>
                      </a:cubicBezTo>
                      <a:lnTo>
                        <a:pt x="533135" y="294081"/>
                      </a:lnTo>
                      <a:lnTo>
                        <a:pt x="533135" y="404691"/>
                      </a:lnTo>
                      <a:cubicBezTo>
                        <a:pt x="533135" y="412515"/>
                        <a:pt x="526682" y="418805"/>
                        <a:pt x="518845" y="418805"/>
                      </a:cubicBezTo>
                      <a:lnTo>
                        <a:pt x="426802" y="418805"/>
                      </a:lnTo>
                      <a:cubicBezTo>
                        <a:pt x="419119" y="418805"/>
                        <a:pt x="412665" y="412515"/>
                        <a:pt x="412665" y="404691"/>
                      </a:cubicBezTo>
                      <a:lnTo>
                        <a:pt x="412665" y="294081"/>
                      </a:lnTo>
                      <a:lnTo>
                        <a:pt x="384853" y="251586"/>
                      </a:lnTo>
                      <a:cubicBezTo>
                        <a:pt x="383316" y="249285"/>
                        <a:pt x="382394" y="246677"/>
                        <a:pt x="382394" y="243915"/>
                      </a:cubicBezTo>
                      <a:lnTo>
                        <a:pt x="382394" y="161840"/>
                      </a:lnTo>
                      <a:cubicBezTo>
                        <a:pt x="382394" y="139442"/>
                        <a:pt x="396684" y="119805"/>
                        <a:pt x="417890" y="112748"/>
                      </a:cubicBezTo>
                      <a:cubicBezTo>
                        <a:pt x="418043" y="112595"/>
                        <a:pt x="418043" y="112595"/>
                        <a:pt x="418197" y="112595"/>
                      </a:cubicBezTo>
                      <a:close/>
                      <a:moveTo>
                        <a:pt x="49172" y="108441"/>
                      </a:moveTo>
                      <a:cubicBezTo>
                        <a:pt x="54396" y="106907"/>
                        <a:pt x="60081" y="108441"/>
                        <a:pt x="63769" y="112430"/>
                      </a:cubicBezTo>
                      <a:lnTo>
                        <a:pt x="90353" y="141580"/>
                      </a:lnTo>
                      <a:lnTo>
                        <a:pt x="116936" y="112430"/>
                      </a:lnTo>
                      <a:cubicBezTo>
                        <a:pt x="120624" y="108441"/>
                        <a:pt x="126309" y="106907"/>
                        <a:pt x="131534" y="108441"/>
                      </a:cubicBezTo>
                      <a:lnTo>
                        <a:pt x="145056" y="112584"/>
                      </a:lnTo>
                      <a:cubicBezTo>
                        <a:pt x="145210" y="112584"/>
                        <a:pt x="145210" y="112584"/>
                        <a:pt x="145363" y="112737"/>
                      </a:cubicBezTo>
                      <a:cubicBezTo>
                        <a:pt x="166569" y="119794"/>
                        <a:pt x="180859" y="139432"/>
                        <a:pt x="180859" y="161831"/>
                      </a:cubicBezTo>
                      <a:lnTo>
                        <a:pt x="180859" y="243909"/>
                      </a:lnTo>
                      <a:cubicBezTo>
                        <a:pt x="180859" y="246671"/>
                        <a:pt x="179937" y="249279"/>
                        <a:pt x="178400" y="251580"/>
                      </a:cubicBezTo>
                      <a:lnTo>
                        <a:pt x="150588" y="294077"/>
                      </a:lnTo>
                      <a:lnTo>
                        <a:pt x="150588" y="404692"/>
                      </a:lnTo>
                      <a:cubicBezTo>
                        <a:pt x="150588" y="412516"/>
                        <a:pt x="144288" y="418806"/>
                        <a:pt x="136451" y="418806"/>
                      </a:cubicBezTo>
                      <a:lnTo>
                        <a:pt x="44408" y="418806"/>
                      </a:lnTo>
                      <a:cubicBezTo>
                        <a:pt x="36571" y="418806"/>
                        <a:pt x="30118" y="412516"/>
                        <a:pt x="30118" y="404692"/>
                      </a:cubicBezTo>
                      <a:lnTo>
                        <a:pt x="30118" y="294077"/>
                      </a:lnTo>
                      <a:lnTo>
                        <a:pt x="2305" y="251580"/>
                      </a:lnTo>
                      <a:cubicBezTo>
                        <a:pt x="768" y="249279"/>
                        <a:pt x="0" y="246671"/>
                        <a:pt x="0" y="243909"/>
                      </a:cubicBezTo>
                      <a:lnTo>
                        <a:pt x="0" y="161831"/>
                      </a:lnTo>
                      <a:cubicBezTo>
                        <a:pt x="0" y="139432"/>
                        <a:pt x="14137" y="119794"/>
                        <a:pt x="35342" y="112737"/>
                      </a:cubicBezTo>
                      <a:cubicBezTo>
                        <a:pt x="35496" y="112584"/>
                        <a:pt x="35649" y="112584"/>
                        <a:pt x="35649" y="112584"/>
                      </a:cubicBezTo>
                      <a:close/>
                      <a:moveTo>
                        <a:pt x="281097" y="86654"/>
                      </a:moveTo>
                      <a:cubicBezTo>
                        <a:pt x="309995" y="86654"/>
                        <a:pt x="333421" y="110049"/>
                        <a:pt x="333421" y="138908"/>
                      </a:cubicBezTo>
                      <a:cubicBezTo>
                        <a:pt x="333421" y="167767"/>
                        <a:pt x="309995" y="191162"/>
                        <a:pt x="281097" y="191162"/>
                      </a:cubicBezTo>
                      <a:cubicBezTo>
                        <a:pt x="252199" y="191162"/>
                        <a:pt x="228773" y="167767"/>
                        <a:pt x="228773" y="138908"/>
                      </a:cubicBezTo>
                      <a:cubicBezTo>
                        <a:pt x="228773" y="110049"/>
                        <a:pt x="252199" y="86654"/>
                        <a:pt x="281097" y="86654"/>
                      </a:cubicBezTo>
                      <a:close/>
                      <a:moveTo>
                        <a:pt x="472930" y="0"/>
                      </a:moveTo>
                      <a:cubicBezTo>
                        <a:pt x="501770" y="0"/>
                        <a:pt x="525149" y="23395"/>
                        <a:pt x="525149" y="52254"/>
                      </a:cubicBezTo>
                      <a:cubicBezTo>
                        <a:pt x="525149" y="81113"/>
                        <a:pt x="501770" y="104508"/>
                        <a:pt x="472930" y="104508"/>
                      </a:cubicBezTo>
                      <a:cubicBezTo>
                        <a:pt x="444090" y="104508"/>
                        <a:pt x="420711" y="81113"/>
                        <a:pt x="420711" y="52254"/>
                      </a:cubicBezTo>
                      <a:cubicBezTo>
                        <a:pt x="420711" y="23395"/>
                        <a:pt x="444090" y="0"/>
                        <a:pt x="472930" y="0"/>
                      </a:cubicBezTo>
                      <a:close/>
                      <a:moveTo>
                        <a:pt x="90359" y="0"/>
                      </a:moveTo>
                      <a:cubicBezTo>
                        <a:pt x="119218" y="0"/>
                        <a:pt x="142613" y="23395"/>
                        <a:pt x="142613" y="52254"/>
                      </a:cubicBezTo>
                      <a:cubicBezTo>
                        <a:pt x="142613" y="81113"/>
                        <a:pt x="119218" y="104508"/>
                        <a:pt x="90359" y="104508"/>
                      </a:cubicBezTo>
                      <a:cubicBezTo>
                        <a:pt x="61500" y="104508"/>
                        <a:pt x="38105" y="81113"/>
                        <a:pt x="38105" y="52254"/>
                      </a:cubicBezTo>
                      <a:cubicBezTo>
                        <a:pt x="38105" y="23395"/>
                        <a:pt x="61500" y="0"/>
                        <a:pt x="90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51837" tIns="25917" rIns="51837" bIns="25917" numCol="1" rtlCol="0" anchor="t" anchorCtr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02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49" name="iśļíḍe"/>
                <p:cNvSpPr/>
                <p:nvPr/>
              </p:nvSpPr>
              <p:spPr bwMode="auto">
                <a:xfrm>
                  <a:off x="5827572" y="3184398"/>
                  <a:ext cx="227854" cy="227506"/>
                </a:xfrm>
                <a:custGeom>
                  <a:avLst/>
                  <a:gdLst>
                    <a:gd name="connsiteX0" fmla="*/ 146058 w 607639"/>
                    <a:gd name="connsiteY0" fmla="*/ 370925 h 606713"/>
                    <a:gd name="connsiteX1" fmla="*/ 176497 w 607639"/>
                    <a:gd name="connsiteY1" fmla="*/ 389678 h 606713"/>
                    <a:gd name="connsiteX2" fmla="*/ 157717 w 607639"/>
                    <a:gd name="connsiteY2" fmla="*/ 420074 h 606713"/>
                    <a:gd name="connsiteX3" fmla="*/ 50644 w 607639"/>
                    <a:gd name="connsiteY3" fmla="*/ 480332 h 606713"/>
                    <a:gd name="connsiteX4" fmla="*/ 303775 w 607639"/>
                    <a:gd name="connsiteY4" fmla="*/ 556143 h 606713"/>
                    <a:gd name="connsiteX5" fmla="*/ 556995 w 607639"/>
                    <a:gd name="connsiteY5" fmla="*/ 480332 h 606713"/>
                    <a:gd name="connsiteX6" fmla="*/ 449833 w 607639"/>
                    <a:gd name="connsiteY6" fmla="*/ 420074 h 606713"/>
                    <a:gd name="connsiteX7" fmla="*/ 431053 w 607639"/>
                    <a:gd name="connsiteY7" fmla="*/ 389678 h 606713"/>
                    <a:gd name="connsiteX8" fmla="*/ 461492 w 607639"/>
                    <a:gd name="connsiteY8" fmla="*/ 370925 h 606713"/>
                    <a:gd name="connsiteX9" fmla="*/ 607639 w 607639"/>
                    <a:gd name="connsiteY9" fmla="*/ 480332 h 606713"/>
                    <a:gd name="connsiteX10" fmla="*/ 303775 w 607639"/>
                    <a:gd name="connsiteY10" fmla="*/ 606713 h 606713"/>
                    <a:gd name="connsiteX11" fmla="*/ 0 w 607639"/>
                    <a:gd name="connsiteY11" fmla="*/ 480332 h 606713"/>
                    <a:gd name="connsiteX12" fmla="*/ 146058 w 607639"/>
                    <a:gd name="connsiteY12" fmla="*/ 370925 h 606713"/>
                    <a:gd name="connsiteX13" fmla="*/ 303820 w 607639"/>
                    <a:gd name="connsiteY13" fmla="*/ 151707 h 606713"/>
                    <a:gd name="connsiteX14" fmla="*/ 329118 w 607639"/>
                    <a:gd name="connsiteY14" fmla="*/ 176970 h 606713"/>
                    <a:gd name="connsiteX15" fmla="*/ 303820 w 607639"/>
                    <a:gd name="connsiteY15" fmla="*/ 202233 h 606713"/>
                    <a:gd name="connsiteX16" fmla="*/ 278522 w 607639"/>
                    <a:gd name="connsiteY16" fmla="*/ 176970 h 606713"/>
                    <a:gd name="connsiteX17" fmla="*/ 303820 w 607639"/>
                    <a:gd name="connsiteY17" fmla="*/ 151707 h 606713"/>
                    <a:gd name="connsiteX18" fmla="*/ 303849 w 607639"/>
                    <a:gd name="connsiteY18" fmla="*/ 101116 h 606713"/>
                    <a:gd name="connsiteX19" fmla="*/ 227845 w 607639"/>
                    <a:gd name="connsiteY19" fmla="*/ 176928 h 606713"/>
                    <a:gd name="connsiteX20" fmla="*/ 303849 w 607639"/>
                    <a:gd name="connsiteY20" fmla="*/ 252828 h 606713"/>
                    <a:gd name="connsiteX21" fmla="*/ 379765 w 607639"/>
                    <a:gd name="connsiteY21" fmla="*/ 176928 h 606713"/>
                    <a:gd name="connsiteX22" fmla="*/ 303849 w 607639"/>
                    <a:gd name="connsiteY22" fmla="*/ 101116 h 606713"/>
                    <a:gd name="connsiteX23" fmla="*/ 320773 w 607639"/>
                    <a:gd name="connsiteY23" fmla="*/ 813 h 606713"/>
                    <a:gd name="connsiteX24" fmla="*/ 421772 w 607639"/>
                    <a:gd name="connsiteY24" fmla="*/ 44857 h 606713"/>
                    <a:gd name="connsiteX25" fmla="*/ 481045 w 607639"/>
                    <a:gd name="connsiteY25" fmla="*/ 176928 h 606713"/>
                    <a:gd name="connsiteX26" fmla="*/ 453723 w 607639"/>
                    <a:gd name="connsiteY26" fmla="*/ 271226 h 606713"/>
                    <a:gd name="connsiteX27" fmla="*/ 439305 w 607639"/>
                    <a:gd name="connsiteY27" fmla="*/ 293889 h 606713"/>
                    <a:gd name="connsiteX28" fmla="*/ 348260 w 607639"/>
                    <a:gd name="connsiteY28" fmla="*/ 448001 h 606713"/>
                    <a:gd name="connsiteX29" fmla="*/ 326455 w 607639"/>
                    <a:gd name="connsiteY29" fmla="*/ 491639 h 606713"/>
                    <a:gd name="connsiteX30" fmla="*/ 303849 w 607639"/>
                    <a:gd name="connsiteY30" fmla="*/ 505593 h 606713"/>
                    <a:gd name="connsiteX31" fmla="*/ 281155 w 607639"/>
                    <a:gd name="connsiteY31" fmla="*/ 491639 h 606713"/>
                    <a:gd name="connsiteX32" fmla="*/ 270831 w 607639"/>
                    <a:gd name="connsiteY32" fmla="*/ 471020 h 606713"/>
                    <a:gd name="connsiteX33" fmla="*/ 161007 w 607639"/>
                    <a:gd name="connsiteY33" fmla="*/ 281624 h 606713"/>
                    <a:gd name="connsiteX34" fmla="*/ 128345 w 607639"/>
                    <a:gd name="connsiteY34" fmla="*/ 151776 h 606713"/>
                    <a:gd name="connsiteX35" fmla="*/ 283113 w 607639"/>
                    <a:gd name="connsiteY35" fmla="*/ 1219 h 606713"/>
                    <a:gd name="connsiteX36" fmla="*/ 320773 w 607639"/>
                    <a:gd name="connsiteY36" fmla="*/ 813 h 60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606713">
                      <a:moveTo>
                        <a:pt x="146058" y="370925"/>
                      </a:moveTo>
                      <a:cubicBezTo>
                        <a:pt x="159675" y="367637"/>
                        <a:pt x="173293" y="376080"/>
                        <a:pt x="176497" y="389678"/>
                      </a:cubicBezTo>
                      <a:cubicBezTo>
                        <a:pt x="179791" y="403276"/>
                        <a:pt x="171335" y="416874"/>
                        <a:pt x="157717" y="420074"/>
                      </a:cubicBezTo>
                      <a:cubicBezTo>
                        <a:pt x="79215" y="438738"/>
                        <a:pt x="50644" y="466289"/>
                        <a:pt x="50644" y="480332"/>
                      </a:cubicBezTo>
                      <a:cubicBezTo>
                        <a:pt x="50644" y="510460"/>
                        <a:pt x="151665" y="556143"/>
                        <a:pt x="303775" y="556143"/>
                      </a:cubicBezTo>
                      <a:cubicBezTo>
                        <a:pt x="455974" y="556143"/>
                        <a:pt x="556995" y="510460"/>
                        <a:pt x="556995" y="480332"/>
                      </a:cubicBezTo>
                      <a:cubicBezTo>
                        <a:pt x="556995" y="466289"/>
                        <a:pt x="528513" y="438738"/>
                        <a:pt x="449833" y="420074"/>
                      </a:cubicBezTo>
                      <a:cubicBezTo>
                        <a:pt x="436215" y="416874"/>
                        <a:pt x="427848" y="403276"/>
                        <a:pt x="431053" y="389678"/>
                      </a:cubicBezTo>
                      <a:cubicBezTo>
                        <a:pt x="434257" y="376080"/>
                        <a:pt x="447964" y="367637"/>
                        <a:pt x="461492" y="370925"/>
                      </a:cubicBezTo>
                      <a:cubicBezTo>
                        <a:pt x="555749" y="393233"/>
                        <a:pt x="607639" y="432072"/>
                        <a:pt x="607639" y="480332"/>
                      </a:cubicBezTo>
                      <a:cubicBezTo>
                        <a:pt x="607639" y="563253"/>
                        <a:pt x="454817" y="606713"/>
                        <a:pt x="303775" y="606713"/>
                      </a:cubicBezTo>
                      <a:cubicBezTo>
                        <a:pt x="152911" y="606713"/>
                        <a:pt x="0" y="563253"/>
                        <a:pt x="0" y="480332"/>
                      </a:cubicBezTo>
                      <a:cubicBezTo>
                        <a:pt x="0" y="432072"/>
                        <a:pt x="51890" y="393233"/>
                        <a:pt x="146058" y="370925"/>
                      </a:cubicBezTo>
                      <a:close/>
                      <a:moveTo>
                        <a:pt x="303820" y="151707"/>
                      </a:moveTo>
                      <a:cubicBezTo>
                        <a:pt x="317792" y="151707"/>
                        <a:pt x="329118" y="163018"/>
                        <a:pt x="329118" y="176970"/>
                      </a:cubicBezTo>
                      <a:cubicBezTo>
                        <a:pt x="329118" y="190922"/>
                        <a:pt x="317792" y="202233"/>
                        <a:pt x="303820" y="202233"/>
                      </a:cubicBezTo>
                      <a:cubicBezTo>
                        <a:pt x="289848" y="202233"/>
                        <a:pt x="278522" y="190922"/>
                        <a:pt x="278522" y="176970"/>
                      </a:cubicBezTo>
                      <a:cubicBezTo>
                        <a:pt x="278522" y="163018"/>
                        <a:pt x="289848" y="151707"/>
                        <a:pt x="303820" y="151707"/>
                      </a:cubicBezTo>
                      <a:close/>
                      <a:moveTo>
                        <a:pt x="303849" y="101116"/>
                      </a:moveTo>
                      <a:cubicBezTo>
                        <a:pt x="261931" y="101116"/>
                        <a:pt x="227845" y="135156"/>
                        <a:pt x="227845" y="176928"/>
                      </a:cubicBezTo>
                      <a:cubicBezTo>
                        <a:pt x="227845" y="218788"/>
                        <a:pt x="261931" y="252828"/>
                        <a:pt x="303849" y="252828"/>
                      </a:cubicBezTo>
                      <a:cubicBezTo>
                        <a:pt x="345679" y="252828"/>
                        <a:pt x="379765" y="218788"/>
                        <a:pt x="379765" y="176928"/>
                      </a:cubicBezTo>
                      <a:cubicBezTo>
                        <a:pt x="379765" y="135156"/>
                        <a:pt x="345679" y="101116"/>
                        <a:pt x="303849" y="101116"/>
                      </a:cubicBezTo>
                      <a:close/>
                      <a:moveTo>
                        <a:pt x="320773" y="813"/>
                      </a:moveTo>
                      <a:cubicBezTo>
                        <a:pt x="358044" y="4396"/>
                        <a:pt x="393538" y="19728"/>
                        <a:pt x="421772" y="44857"/>
                      </a:cubicBezTo>
                      <a:cubicBezTo>
                        <a:pt x="459418" y="78452"/>
                        <a:pt x="481045" y="126623"/>
                        <a:pt x="481045" y="176928"/>
                      </a:cubicBezTo>
                      <a:cubicBezTo>
                        <a:pt x="481045" y="210434"/>
                        <a:pt x="471611" y="242963"/>
                        <a:pt x="453723" y="271226"/>
                      </a:cubicBezTo>
                      <a:lnTo>
                        <a:pt x="439305" y="293889"/>
                      </a:lnTo>
                      <a:cubicBezTo>
                        <a:pt x="407621" y="343571"/>
                        <a:pt x="374870" y="394942"/>
                        <a:pt x="348260" y="448001"/>
                      </a:cubicBezTo>
                      <a:lnTo>
                        <a:pt x="326455" y="491639"/>
                      </a:lnTo>
                      <a:cubicBezTo>
                        <a:pt x="322183" y="500172"/>
                        <a:pt x="313372" y="505593"/>
                        <a:pt x="303849" y="505593"/>
                      </a:cubicBezTo>
                      <a:cubicBezTo>
                        <a:pt x="294238" y="505593"/>
                        <a:pt x="285427" y="500172"/>
                        <a:pt x="281155" y="491639"/>
                      </a:cubicBezTo>
                      <a:lnTo>
                        <a:pt x="270831" y="471020"/>
                      </a:lnTo>
                      <a:cubicBezTo>
                        <a:pt x="237457" y="404363"/>
                        <a:pt x="203993" y="339749"/>
                        <a:pt x="161007" y="281624"/>
                      </a:cubicBezTo>
                      <a:cubicBezTo>
                        <a:pt x="133507" y="244296"/>
                        <a:pt x="121937" y="198258"/>
                        <a:pt x="128345" y="151776"/>
                      </a:cubicBezTo>
                      <a:cubicBezTo>
                        <a:pt x="139292" y="73475"/>
                        <a:pt x="204349" y="10106"/>
                        <a:pt x="283113" y="1219"/>
                      </a:cubicBezTo>
                      <a:cubicBezTo>
                        <a:pt x="295729" y="-270"/>
                        <a:pt x="308350" y="-381"/>
                        <a:pt x="320773" y="8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50" name="ísļiḍé"/>
                <p:cNvSpPr/>
                <p:nvPr/>
              </p:nvSpPr>
              <p:spPr bwMode="auto">
                <a:xfrm>
                  <a:off x="6963899" y="3699451"/>
                  <a:ext cx="227854" cy="227506"/>
                </a:xfrm>
                <a:custGeom>
                  <a:avLst/>
                  <a:gdLst>
                    <a:gd name="connsiteX0" fmla="*/ 146058 w 607639"/>
                    <a:gd name="connsiteY0" fmla="*/ 370925 h 606713"/>
                    <a:gd name="connsiteX1" fmla="*/ 176497 w 607639"/>
                    <a:gd name="connsiteY1" fmla="*/ 389678 h 606713"/>
                    <a:gd name="connsiteX2" fmla="*/ 157717 w 607639"/>
                    <a:gd name="connsiteY2" fmla="*/ 420074 h 606713"/>
                    <a:gd name="connsiteX3" fmla="*/ 50644 w 607639"/>
                    <a:gd name="connsiteY3" fmla="*/ 480332 h 606713"/>
                    <a:gd name="connsiteX4" fmla="*/ 303775 w 607639"/>
                    <a:gd name="connsiteY4" fmla="*/ 556143 h 606713"/>
                    <a:gd name="connsiteX5" fmla="*/ 556995 w 607639"/>
                    <a:gd name="connsiteY5" fmla="*/ 480332 h 606713"/>
                    <a:gd name="connsiteX6" fmla="*/ 449833 w 607639"/>
                    <a:gd name="connsiteY6" fmla="*/ 420074 h 606713"/>
                    <a:gd name="connsiteX7" fmla="*/ 431053 w 607639"/>
                    <a:gd name="connsiteY7" fmla="*/ 389678 h 606713"/>
                    <a:gd name="connsiteX8" fmla="*/ 461492 w 607639"/>
                    <a:gd name="connsiteY8" fmla="*/ 370925 h 606713"/>
                    <a:gd name="connsiteX9" fmla="*/ 607639 w 607639"/>
                    <a:gd name="connsiteY9" fmla="*/ 480332 h 606713"/>
                    <a:gd name="connsiteX10" fmla="*/ 303775 w 607639"/>
                    <a:gd name="connsiteY10" fmla="*/ 606713 h 606713"/>
                    <a:gd name="connsiteX11" fmla="*/ 0 w 607639"/>
                    <a:gd name="connsiteY11" fmla="*/ 480332 h 606713"/>
                    <a:gd name="connsiteX12" fmla="*/ 146058 w 607639"/>
                    <a:gd name="connsiteY12" fmla="*/ 370925 h 606713"/>
                    <a:gd name="connsiteX13" fmla="*/ 303820 w 607639"/>
                    <a:gd name="connsiteY13" fmla="*/ 151707 h 606713"/>
                    <a:gd name="connsiteX14" fmla="*/ 329118 w 607639"/>
                    <a:gd name="connsiteY14" fmla="*/ 176970 h 606713"/>
                    <a:gd name="connsiteX15" fmla="*/ 303820 w 607639"/>
                    <a:gd name="connsiteY15" fmla="*/ 202233 h 606713"/>
                    <a:gd name="connsiteX16" fmla="*/ 278522 w 607639"/>
                    <a:gd name="connsiteY16" fmla="*/ 176970 h 606713"/>
                    <a:gd name="connsiteX17" fmla="*/ 303820 w 607639"/>
                    <a:gd name="connsiteY17" fmla="*/ 151707 h 606713"/>
                    <a:gd name="connsiteX18" fmla="*/ 303849 w 607639"/>
                    <a:gd name="connsiteY18" fmla="*/ 101116 h 606713"/>
                    <a:gd name="connsiteX19" fmla="*/ 227845 w 607639"/>
                    <a:gd name="connsiteY19" fmla="*/ 176928 h 606713"/>
                    <a:gd name="connsiteX20" fmla="*/ 303849 w 607639"/>
                    <a:gd name="connsiteY20" fmla="*/ 252828 h 606713"/>
                    <a:gd name="connsiteX21" fmla="*/ 379765 w 607639"/>
                    <a:gd name="connsiteY21" fmla="*/ 176928 h 606713"/>
                    <a:gd name="connsiteX22" fmla="*/ 303849 w 607639"/>
                    <a:gd name="connsiteY22" fmla="*/ 101116 h 606713"/>
                    <a:gd name="connsiteX23" fmla="*/ 320773 w 607639"/>
                    <a:gd name="connsiteY23" fmla="*/ 813 h 606713"/>
                    <a:gd name="connsiteX24" fmla="*/ 421772 w 607639"/>
                    <a:gd name="connsiteY24" fmla="*/ 44857 h 606713"/>
                    <a:gd name="connsiteX25" fmla="*/ 481045 w 607639"/>
                    <a:gd name="connsiteY25" fmla="*/ 176928 h 606713"/>
                    <a:gd name="connsiteX26" fmla="*/ 453723 w 607639"/>
                    <a:gd name="connsiteY26" fmla="*/ 271226 h 606713"/>
                    <a:gd name="connsiteX27" fmla="*/ 439305 w 607639"/>
                    <a:gd name="connsiteY27" fmla="*/ 293889 h 606713"/>
                    <a:gd name="connsiteX28" fmla="*/ 348260 w 607639"/>
                    <a:gd name="connsiteY28" fmla="*/ 448001 h 606713"/>
                    <a:gd name="connsiteX29" fmla="*/ 326455 w 607639"/>
                    <a:gd name="connsiteY29" fmla="*/ 491639 h 606713"/>
                    <a:gd name="connsiteX30" fmla="*/ 303849 w 607639"/>
                    <a:gd name="connsiteY30" fmla="*/ 505593 h 606713"/>
                    <a:gd name="connsiteX31" fmla="*/ 281155 w 607639"/>
                    <a:gd name="connsiteY31" fmla="*/ 491639 h 606713"/>
                    <a:gd name="connsiteX32" fmla="*/ 270831 w 607639"/>
                    <a:gd name="connsiteY32" fmla="*/ 471020 h 606713"/>
                    <a:gd name="connsiteX33" fmla="*/ 161007 w 607639"/>
                    <a:gd name="connsiteY33" fmla="*/ 281624 h 606713"/>
                    <a:gd name="connsiteX34" fmla="*/ 128345 w 607639"/>
                    <a:gd name="connsiteY34" fmla="*/ 151776 h 606713"/>
                    <a:gd name="connsiteX35" fmla="*/ 283113 w 607639"/>
                    <a:gd name="connsiteY35" fmla="*/ 1219 h 606713"/>
                    <a:gd name="connsiteX36" fmla="*/ 320773 w 607639"/>
                    <a:gd name="connsiteY36" fmla="*/ 813 h 60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606713">
                      <a:moveTo>
                        <a:pt x="146058" y="370925"/>
                      </a:moveTo>
                      <a:cubicBezTo>
                        <a:pt x="159675" y="367637"/>
                        <a:pt x="173293" y="376080"/>
                        <a:pt x="176497" y="389678"/>
                      </a:cubicBezTo>
                      <a:cubicBezTo>
                        <a:pt x="179791" y="403276"/>
                        <a:pt x="171335" y="416874"/>
                        <a:pt x="157717" y="420074"/>
                      </a:cubicBezTo>
                      <a:cubicBezTo>
                        <a:pt x="79215" y="438738"/>
                        <a:pt x="50644" y="466289"/>
                        <a:pt x="50644" y="480332"/>
                      </a:cubicBezTo>
                      <a:cubicBezTo>
                        <a:pt x="50644" y="510460"/>
                        <a:pt x="151665" y="556143"/>
                        <a:pt x="303775" y="556143"/>
                      </a:cubicBezTo>
                      <a:cubicBezTo>
                        <a:pt x="455974" y="556143"/>
                        <a:pt x="556995" y="510460"/>
                        <a:pt x="556995" y="480332"/>
                      </a:cubicBezTo>
                      <a:cubicBezTo>
                        <a:pt x="556995" y="466289"/>
                        <a:pt x="528513" y="438738"/>
                        <a:pt x="449833" y="420074"/>
                      </a:cubicBezTo>
                      <a:cubicBezTo>
                        <a:pt x="436215" y="416874"/>
                        <a:pt x="427848" y="403276"/>
                        <a:pt x="431053" y="389678"/>
                      </a:cubicBezTo>
                      <a:cubicBezTo>
                        <a:pt x="434257" y="376080"/>
                        <a:pt x="447964" y="367637"/>
                        <a:pt x="461492" y="370925"/>
                      </a:cubicBezTo>
                      <a:cubicBezTo>
                        <a:pt x="555749" y="393233"/>
                        <a:pt x="607639" y="432072"/>
                        <a:pt x="607639" y="480332"/>
                      </a:cubicBezTo>
                      <a:cubicBezTo>
                        <a:pt x="607639" y="563253"/>
                        <a:pt x="454817" y="606713"/>
                        <a:pt x="303775" y="606713"/>
                      </a:cubicBezTo>
                      <a:cubicBezTo>
                        <a:pt x="152911" y="606713"/>
                        <a:pt x="0" y="563253"/>
                        <a:pt x="0" y="480332"/>
                      </a:cubicBezTo>
                      <a:cubicBezTo>
                        <a:pt x="0" y="432072"/>
                        <a:pt x="51890" y="393233"/>
                        <a:pt x="146058" y="370925"/>
                      </a:cubicBezTo>
                      <a:close/>
                      <a:moveTo>
                        <a:pt x="303820" y="151707"/>
                      </a:moveTo>
                      <a:cubicBezTo>
                        <a:pt x="317792" y="151707"/>
                        <a:pt x="329118" y="163018"/>
                        <a:pt x="329118" y="176970"/>
                      </a:cubicBezTo>
                      <a:cubicBezTo>
                        <a:pt x="329118" y="190922"/>
                        <a:pt x="317792" y="202233"/>
                        <a:pt x="303820" y="202233"/>
                      </a:cubicBezTo>
                      <a:cubicBezTo>
                        <a:pt x="289848" y="202233"/>
                        <a:pt x="278522" y="190922"/>
                        <a:pt x="278522" y="176970"/>
                      </a:cubicBezTo>
                      <a:cubicBezTo>
                        <a:pt x="278522" y="163018"/>
                        <a:pt x="289848" y="151707"/>
                        <a:pt x="303820" y="151707"/>
                      </a:cubicBezTo>
                      <a:close/>
                      <a:moveTo>
                        <a:pt x="303849" y="101116"/>
                      </a:moveTo>
                      <a:cubicBezTo>
                        <a:pt x="261931" y="101116"/>
                        <a:pt x="227845" y="135156"/>
                        <a:pt x="227845" y="176928"/>
                      </a:cubicBezTo>
                      <a:cubicBezTo>
                        <a:pt x="227845" y="218788"/>
                        <a:pt x="261931" y="252828"/>
                        <a:pt x="303849" y="252828"/>
                      </a:cubicBezTo>
                      <a:cubicBezTo>
                        <a:pt x="345679" y="252828"/>
                        <a:pt x="379765" y="218788"/>
                        <a:pt x="379765" y="176928"/>
                      </a:cubicBezTo>
                      <a:cubicBezTo>
                        <a:pt x="379765" y="135156"/>
                        <a:pt x="345679" y="101116"/>
                        <a:pt x="303849" y="101116"/>
                      </a:cubicBezTo>
                      <a:close/>
                      <a:moveTo>
                        <a:pt x="320773" y="813"/>
                      </a:moveTo>
                      <a:cubicBezTo>
                        <a:pt x="358044" y="4396"/>
                        <a:pt x="393538" y="19728"/>
                        <a:pt x="421772" y="44857"/>
                      </a:cubicBezTo>
                      <a:cubicBezTo>
                        <a:pt x="459418" y="78452"/>
                        <a:pt x="481045" y="126623"/>
                        <a:pt x="481045" y="176928"/>
                      </a:cubicBezTo>
                      <a:cubicBezTo>
                        <a:pt x="481045" y="210434"/>
                        <a:pt x="471611" y="242963"/>
                        <a:pt x="453723" y="271226"/>
                      </a:cubicBezTo>
                      <a:lnTo>
                        <a:pt x="439305" y="293889"/>
                      </a:lnTo>
                      <a:cubicBezTo>
                        <a:pt x="407621" y="343571"/>
                        <a:pt x="374870" y="394942"/>
                        <a:pt x="348260" y="448001"/>
                      </a:cubicBezTo>
                      <a:lnTo>
                        <a:pt x="326455" y="491639"/>
                      </a:lnTo>
                      <a:cubicBezTo>
                        <a:pt x="322183" y="500172"/>
                        <a:pt x="313372" y="505593"/>
                        <a:pt x="303849" y="505593"/>
                      </a:cubicBezTo>
                      <a:cubicBezTo>
                        <a:pt x="294238" y="505593"/>
                        <a:pt x="285427" y="500172"/>
                        <a:pt x="281155" y="491639"/>
                      </a:cubicBezTo>
                      <a:lnTo>
                        <a:pt x="270831" y="471020"/>
                      </a:lnTo>
                      <a:cubicBezTo>
                        <a:pt x="237457" y="404363"/>
                        <a:pt x="203993" y="339749"/>
                        <a:pt x="161007" y="281624"/>
                      </a:cubicBezTo>
                      <a:cubicBezTo>
                        <a:pt x="133507" y="244296"/>
                        <a:pt x="121937" y="198258"/>
                        <a:pt x="128345" y="151776"/>
                      </a:cubicBezTo>
                      <a:cubicBezTo>
                        <a:pt x="139292" y="73475"/>
                        <a:pt x="204349" y="10106"/>
                        <a:pt x="283113" y="1219"/>
                      </a:cubicBezTo>
                      <a:cubicBezTo>
                        <a:pt x="295729" y="-270"/>
                        <a:pt x="308350" y="-381"/>
                        <a:pt x="320773" y="8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51" name="îšḷíḍè"/>
                <p:cNvSpPr/>
                <p:nvPr/>
              </p:nvSpPr>
              <p:spPr bwMode="auto">
                <a:xfrm>
                  <a:off x="6963305" y="4903812"/>
                  <a:ext cx="227854" cy="227506"/>
                </a:xfrm>
                <a:custGeom>
                  <a:avLst/>
                  <a:gdLst>
                    <a:gd name="connsiteX0" fmla="*/ 146058 w 607639"/>
                    <a:gd name="connsiteY0" fmla="*/ 370925 h 606713"/>
                    <a:gd name="connsiteX1" fmla="*/ 176497 w 607639"/>
                    <a:gd name="connsiteY1" fmla="*/ 389678 h 606713"/>
                    <a:gd name="connsiteX2" fmla="*/ 157717 w 607639"/>
                    <a:gd name="connsiteY2" fmla="*/ 420074 h 606713"/>
                    <a:gd name="connsiteX3" fmla="*/ 50644 w 607639"/>
                    <a:gd name="connsiteY3" fmla="*/ 480332 h 606713"/>
                    <a:gd name="connsiteX4" fmla="*/ 303775 w 607639"/>
                    <a:gd name="connsiteY4" fmla="*/ 556143 h 606713"/>
                    <a:gd name="connsiteX5" fmla="*/ 556995 w 607639"/>
                    <a:gd name="connsiteY5" fmla="*/ 480332 h 606713"/>
                    <a:gd name="connsiteX6" fmla="*/ 449833 w 607639"/>
                    <a:gd name="connsiteY6" fmla="*/ 420074 h 606713"/>
                    <a:gd name="connsiteX7" fmla="*/ 431053 w 607639"/>
                    <a:gd name="connsiteY7" fmla="*/ 389678 h 606713"/>
                    <a:gd name="connsiteX8" fmla="*/ 461492 w 607639"/>
                    <a:gd name="connsiteY8" fmla="*/ 370925 h 606713"/>
                    <a:gd name="connsiteX9" fmla="*/ 607639 w 607639"/>
                    <a:gd name="connsiteY9" fmla="*/ 480332 h 606713"/>
                    <a:gd name="connsiteX10" fmla="*/ 303775 w 607639"/>
                    <a:gd name="connsiteY10" fmla="*/ 606713 h 606713"/>
                    <a:gd name="connsiteX11" fmla="*/ 0 w 607639"/>
                    <a:gd name="connsiteY11" fmla="*/ 480332 h 606713"/>
                    <a:gd name="connsiteX12" fmla="*/ 146058 w 607639"/>
                    <a:gd name="connsiteY12" fmla="*/ 370925 h 606713"/>
                    <a:gd name="connsiteX13" fmla="*/ 303820 w 607639"/>
                    <a:gd name="connsiteY13" fmla="*/ 151707 h 606713"/>
                    <a:gd name="connsiteX14" fmla="*/ 329118 w 607639"/>
                    <a:gd name="connsiteY14" fmla="*/ 176970 h 606713"/>
                    <a:gd name="connsiteX15" fmla="*/ 303820 w 607639"/>
                    <a:gd name="connsiteY15" fmla="*/ 202233 h 606713"/>
                    <a:gd name="connsiteX16" fmla="*/ 278522 w 607639"/>
                    <a:gd name="connsiteY16" fmla="*/ 176970 h 606713"/>
                    <a:gd name="connsiteX17" fmla="*/ 303820 w 607639"/>
                    <a:gd name="connsiteY17" fmla="*/ 151707 h 606713"/>
                    <a:gd name="connsiteX18" fmla="*/ 303849 w 607639"/>
                    <a:gd name="connsiteY18" fmla="*/ 101116 h 606713"/>
                    <a:gd name="connsiteX19" fmla="*/ 227845 w 607639"/>
                    <a:gd name="connsiteY19" fmla="*/ 176928 h 606713"/>
                    <a:gd name="connsiteX20" fmla="*/ 303849 w 607639"/>
                    <a:gd name="connsiteY20" fmla="*/ 252828 h 606713"/>
                    <a:gd name="connsiteX21" fmla="*/ 379765 w 607639"/>
                    <a:gd name="connsiteY21" fmla="*/ 176928 h 606713"/>
                    <a:gd name="connsiteX22" fmla="*/ 303849 w 607639"/>
                    <a:gd name="connsiteY22" fmla="*/ 101116 h 606713"/>
                    <a:gd name="connsiteX23" fmla="*/ 320773 w 607639"/>
                    <a:gd name="connsiteY23" fmla="*/ 813 h 606713"/>
                    <a:gd name="connsiteX24" fmla="*/ 421772 w 607639"/>
                    <a:gd name="connsiteY24" fmla="*/ 44857 h 606713"/>
                    <a:gd name="connsiteX25" fmla="*/ 481045 w 607639"/>
                    <a:gd name="connsiteY25" fmla="*/ 176928 h 606713"/>
                    <a:gd name="connsiteX26" fmla="*/ 453723 w 607639"/>
                    <a:gd name="connsiteY26" fmla="*/ 271226 h 606713"/>
                    <a:gd name="connsiteX27" fmla="*/ 439305 w 607639"/>
                    <a:gd name="connsiteY27" fmla="*/ 293889 h 606713"/>
                    <a:gd name="connsiteX28" fmla="*/ 348260 w 607639"/>
                    <a:gd name="connsiteY28" fmla="*/ 448001 h 606713"/>
                    <a:gd name="connsiteX29" fmla="*/ 326455 w 607639"/>
                    <a:gd name="connsiteY29" fmla="*/ 491639 h 606713"/>
                    <a:gd name="connsiteX30" fmla="*/ 303849 w 607639"/>
                    <a:gd name="connsiteY30" fmla="*/ 505593 h 606713"/>
                    <a:gd name="connsiteX31" fmla="*/ 281155 w 607639"/>
                    <a:gd name="connsiteY31" fmla="*/ 491639 h 606713"/>
                    <a:gd name="connsiteX32" fmla="*/ 270831 w 607639"/>
                    <a:gd name="connsiteY32" fmla="*/ 471020 h 606713"/>
                    <a:gd name="connsiteX33" fmla="*/ 161007 w 607639"/>
                    <a:gd name="connsiteY33" fmla="*/ 281624 h 606713"/>
                    <a:gd name="connsiteX34" fmla="*/ 128345 w 607639"/>
                    <a:gd name="connsiteY34" fmla="*/ 151776 h 606713"/>
                    <a:gd name="connsiteX35" fmla="*/ 283113 w 607639"/>
                    <a:gd name="connsiteY35" fmla="*/ 1219 h 606713"/>
                    <a:gd name="connsiteX36" fmla="*/ 320773 w 607639"/>
                    <a:gd name="connsiteY36" fmla="*/ 813 h 60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606713">
                      <a:moveTo>
                        <a:pt x="146058" y="370925"/>
                      </a:moveTo>
                      <a:cubicBezTo>
                        <a:pt x="159675" y="367637"/>
                        <a:pt x="173293" y="376080"/>
                        <a:pt x="176497" y="389678"/>
                      </a:cubicBezTo>
                      <a:cubicBezTo>
                        <a:pt x="179791" y="403276"/>
                        <a:pt x="171335" y="416874"/>
                        <a:pt x="157717" y="420074"/>
                      </a:cubicBezTo>
                      <a:cubicBezTo>
                        <a:pt x="79215" y="438738"/>
                        <a:pt x="50644" y="466289"/>
                        <a:pt x="50644" y="480332"/>
                      </a:cubicBezTo>
                      <a:cubicBezTo>
                        <a:pt x="50644" y="510460"/>
                        <a:pt x="151665" y="556143"/>
                        <a:pt x="303775" y="556143"/>
                      </a:cubicBezTo>
                      <a:cubicBezTo>
                        <a:pt x="455974" y="556143"/>
                        <a:pt x="556995" y="510460"/>
                        <a:pt x="556995" y="480332"/>
                      </a:cubicBezTo>
                      <a:cubicBezTo>
                        <a:pt x="556995" y="466289"/>
                        <a:pt x="528513" y="438738"/>
                        <a:pt x="449833" y="420074"/>
                      </a:cubicBezTo>
                      <a:cubicBezTo>
                        <a:pt x="436215" y="416874"/>
                        <a:pt x="427848" y="403276"/>
                        <a:pt x="431053" y="389678"/>
                      </a:cubicBezTo>
                      <a:cubicBezTo>
                        <a:pt x="434257" y="376080"/>
                        <a:pt x="447964" y="367637"/>
                        <a:pt x="461492" y="370925"/>
                      </a:cubicBezTo>
                      <a:cubicBezTo>
                        <a:pt x="555749" y="393233"/>
                        <a:pt x="607639" y="432072"/>
                        <a:pt x="607639" y="480332"/>
                      </a:cubicBezTo>
                      <a:cubicBezTo>
                        <a:pt x="607639" y="563253"/>
                        <a:pt x="454817" y="606713"/>
                        <a:pt x="303775" y="606713"/>
                      </a:cubicBezTo>
                      <a:cubicBezTo>
                        <a:pt x="152911" y="606713"/>
                        <a:pt x="0" y="563253"/>
                        <a:pt x="0" y="480332"/>
                      </a:cubicBezTo>
                      <a:cubicBezTo>
                        <a:pt x="0" y="432072"/>
                        <a:pt x="51890" y="393233"/>
                        <a:pt x="146058" y="370925"/>
                      </a:cubicBezTo>
                      <a:close/>
                      <a:moveTo>
                        <a:pt x="303820" y="151707"/>
                      </a:moveTo>
                      <a:cubicBezTo>
                        <a:pt x="317792" y="151707"/>
                        <a:pt x="329118" y="163018"/>
                        <a:pt x="329118" y="176970"/>
                      </a:cubicBezTo>
                      <a:cubicBezTo>
                        <a:pt x="329118" y="190922"/>
                        <a:pt x="317792" y="202233"/>
                        <a:pt x="303820" y="202233"/>
                      </a:cubicBezTo>
                      <a:cubicBezTo>
                        <a:pt x="289848" y="202233"/>
                        <a:pt x="278522" y="190922"/>
                        <a:pt x="278522" y="176970"/>
                      </a:cubicBezTo>
                      <a:cubicBezTo>
                        <a:pt x="278522" y="163018"/>
                        <a:pt x="289848" y="151707"/>
                        <a:pt x="303820" y="151707"/>
                      </a:cubicBezTo>
                      <a:close/>
                      <a:moveTo>
                        <a:pt x="303849" y="101116"/>
                      </a:moveTo>
                      <a:cubicBezTo>
                        <a:pt x="261931" y="101116"/>
                        <a:pt x="227845" y="135156"/>
                        <a:pt x="227845" y="176928"/>
                      </a:cubicBezTo>
                      <a:cubicBezTo>
                        <a:pt x="227845" y="218788"/>
                        <a:pt x="261931" y="252828"/>
                        <a:pt x="303849" y="252828"/>
                      </a:cubicBezTo>
                      <a:cubicBezTo>
                        <a:pt x="345679" y="252828"/>
                        <a:pt x="379765" y="218788"/>
                        <a:pt x="379765" y="176928"/>
                      </a:cubicBezTo>
                      <a:cubicBezTo>
                        <a:pt x="379765" y="135156"/>
                        <a:pt x="345679" y="101116"/>
                        <a:pt x="303849" y="101116"/>
                      </a:cubicBezTo>
                      <a:close/>
                      <a:moveTo>
                        <a:pt x="320773" y="813"/>
                      </a:moveTo>
                      <a:cubicBezTo>
                        <a:pt x="358044" y="4396"/>
                        <a:pt x="393538" y="19728"/>
                        <a:pt x="421772" y="44857"/>
                      </a:cubicBezTo>
                      <a:cubicBezTo>
                        <a:pt x="459418" y="78452"/>
                        <a:pt x="481045" y="126623"/>
                        <a:pt x="481045" y="176928"/>
                      </a:cubicBezTo>
                      <a:cubicBezTo>
                        <a:pt x="481045" y="210434"/>
                        <a:pt x="471611" y="242963"/>
                        <a:pt x="453723" y="271226"/>
                      </a:cubicBezTo>
                      <a:lnTo>
                        <a:pt x="439305" y="293889"/>
                      </a:lnTo>
                      <a:cubicBezTo>
                        <a:pt x="407621" y="343571"/>
                        <a:pt x="374870" y="394942"/>
                        <a:pt x="348260" y="448001"/>
                      </a:cubicBezTo>
                      <a:lnTo>
                        <a:pt x="326455" y="491639"/>
                      </a:lnTo>
                      <a:cubicBezTo>
                        <a:pt x="322183" y="500172"/>
                        <a:pt x="313372" y="505593"/>
                        <a:pt x="303849" y="505593"/>
                      </a:cubicBezTo>
                      <a:cubicBezTo>
                        <a:pt x="294238" y="505593"/>
                        <a:pt x="285427" y="500172"/>
                        <a:pt x="281155" y="491639"/>
                      </a:cubicBezTo>
                      <a:lnTo>
                        <a:pt x="270831" y="471020"/>
                      </a:lnTo>
                      <a:cubicBezTo>
                        <a:pt x="237457" y="404363"/>
                        <a:pt x="203993" y="339749"/>
                        <a:pt x="161007" y="281624"/>
                      </a:cubicBezTo>
                      <a:cubicBezTo>
                        <a:pt x="133507" y="244296"/>
                        <a:pt x="121937" y="198258"/>
                        <a:pt x="128345" y="151776"/>
                      </a:cubicBezTo>
                      <a:cubicBezTo>
                        <a:pt x="139292" y="73475"/>
                        <a:pt x="204349" y="10106"/>
                        <a:pt x="283113" y="1219"/>
                      </a:cubicBezTo>
                      <a:cubicBezTo>
                        <a:pt x="295729" y="-270"/>
                        <a:pt x="308350" y="-381"/>
                        <a:pt x="320773" y="8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53" name="ïŝḻïḑé"/>
                <p:cNvSpPr/>
                <p:nvPr/>
              </p:nvSpPr>
              <p:spPr bwMode="auto">
                <a:xfrm>
                  <a:off x="4691839" y="4903796"/>
                  <a:ext cx="227854" cy="227506"/>
                </a:xfrm>
                <a:custGeom>
                  <a:avLst/>
                  <a:gdLst>
                    <a:gd name="connsiteX0" fmla="*/ 146058 w 607639"/>
                    <a:gd name="connsiteY0" fmla="*/ 370925 h 606713"/>
                    <a:gd name="connsiteX1" fmla="*/ 176497 w 607639"/>
                    <a:gd name="connsiteY1" fmla="*/ 389678 h 606713"/>
                    <a:gd name="connsiteX2" fmla="*/ 157717 w 607639"/>
                    <a:gd name="connsiteY2" fmla="*/ 420074 h 606713"/>
                    <a:gd name="connsiteX3" fmla="*/ 50644 w 607639"/>
                    <a:gd name="connsiteY3" fmla="*/ 480332 h 606713"/>
                    <a:gd name="connsiteX4" fmla="*/ 303775 w 607639"/>
                    <a:gd name="connsiteY4" fmla="*/ 556143 h 606713"/>
                    <a:gd name="connsiteX5" fmla="*/ 556995 w 607639"/>
                    <a:gd name="connsiteY5" fmla="*/ 480332 h 606713"/>
                    <a:gd name="connsiteX6" fmla="*/ 449833 w 607639"/>
                    <a:gd name="connsiteY6" fmla="*/ 420074 h 606713"/>
                    <a:gd name="connsiteX7" fmla="*/ 431053 w 607639"/>
                    <a:gd name="connsiteY7" fmla="*/ 389678 h 606713"/>
                    <a:gd name="connsiteX8" fmla="*/ 461492 w 607639"/>
                    <a:gd name="connsiteY8" fmla="*/ 370925 h 606713"/>
                    <a:gd name="connsiteX9" fmla="*/ 607639 w 607639"/>
                    <a:gd name="connsiteY9" fmla="*/ 480332 h 606713"/>
                    <a:gd name="connsiteX10" fmla="*/ 303775 w 607639"/>
                    <a:gd name="connsiteY10" fmla="*/ 606713 h 606713"/>
                    <a:gd name="connsiteX11" fmla="*/ 0 w 607639"/>
                    <a:gd name="connsiteY11" fmla="*/ 480332 h 606713"/>
                    <a:gd name="connsiteX12" fmla="*/ 146058 w 607639"/>
                    <a:gd name="connsiteY12" fmla="*/ 370925 h 606713"/>
                    <a:gd name="connsiteX13" fmla="*/ 303820 w 607639"/>
                    <a:gd name="connsiteY13" fmla="*/ 151707 h 606713"/>
                    <a:gd name="connsiteX14" fmla="*/ 329118 w 607639"/>
                    <a:gd name="connsiteY14" fmla="*/ 176970 h 606713"/>
                    <a:gd name="connsiteX15" fmla="*/ 303820 w 607639"/>
                    <a:gd name="connsiteY15" fmla="*/ 202233 h 606713"/>
                    <a:gd name="connsiteX16" fmla="*/ 278522 w 607639"/>
                    <a:gd name="connsiteY16" fmla="*/ 176970 h 606713"/>
                    <a:gd name="connsiteX17" fmla="*/ 303820 w 607639"/>
                    <a:gd name="connsiteY17" fmla="*/ 151707 h 606713"/>
                    <a:gd name="connsiteX18" fmla="*/ 303849 w 607639"/>
                    <a:gd name="connsiteY18" fmla="*/ 101116 h 606713"/>
                    <a:gd name="connsiteX19" fmla="*/ 227845 w 607639"/>
                    <a:gd name="connsiteY19" fmla="*/ 176928 h 606713"/>
                    <a:gd name="connsiteX20" fmla="*/ 303849 w 607639"/>
                    <a:gd name="connsiteY20" fmla="*/ 252828 h 606713"/>
                    <a:gd name="connsiteX21" fmla="*/ 379765 w 607639"/>
                    <a:gd name="connsiteY21" fmla="*/ 176928 h 606713"/>
                    <a:gd name="connsiteX22" fmla="*/ 303849 w 607639"/>
                    <a:gd name="connsiteY22" fmla="*/ 101116 h 606713"/>
                    <a:gd name="connsiteX23" fmla="*/ 320773 w 607639"/>
                    <a:gd name="connsiteY23" fmla="*/ 813 h 606713"/>
                    <a:gd name="connsiteX24" fmla="*/ 421772 w 607639"/>
                    <a:gd name="connsiteY24" fmla="*/ 44857 h 606713"/>
                    <a:gd name="connsiteX25" fmla="*/ 481045 w 607639"/>
                    <a:gd name="connsiteY25" fmla="*/ 176928 h 606713"/>
                    <a:gd name="connsiteX26" fmla="*/ 453723 w 607639"/>
                    <a:gd name="connsiteY26" fmla="*/ 271226 h 606713"/>
                    <a:gd name="connsiteX27" fmla="*/ 439305 w 607639"/>
                    <a:gd name="connsiteY27" fmla="*/ 293889 h 606713"/>
                    <a:gd name="connsiteX28" fmla="*/ 348260 w 607639"/>
                    <a:gd name="connsiteY28" fmla="*/ 448001 h 606713"/>
                    <a:gd name="connsiteX29" fmla="*/ 326455 w 607639"/>
                    <a:gd name="connsiteY29" fmla="*/ 491639 h 606713"/>
                    <a:gd name="connsiteX30" fmla="*/ 303849 w 607639"/>
                    <a:gd name="connsiteY30" fmla="*/ 505593 h 606713"/>
                    <a:gd name="connsiteX31" fmla="*/ 281155 w 607639"/>
                    <a:gd name="connsiteY31" fmla="*/ 491639 h 606713"/>
                    <a:gd name="connsiteX32" fmla="*/ 270831 w 607639"/>
                    <a:gd name="connsiteY32" fmla="*/ 471020 h 606713"/>
                    <a:gd name="connsiteX33" fmla="*/ 161007 w 607639"/>
                    <a:gd name="connsiteY33" fmla="*/ 281624 h 606713"/>
                    <a:gd name="connsiteX34" fmla="*/ 128345 w 607639"/>
                    <a:gd name="connsiteY34" fmla="*/ 151776 h 606713"/>
                    <a:gd name="connsiteX35" fmla="*/ 283113 w 607639"/>
                    <a:gd name="connsiteY35" fmla="*/ 1219 h 606713"/>
                    <a:gd name="connsiteX36" fmla="*/ 320773 w 607639"/>
                    <a:gd name="connsiteY36" fmla="*/ 813 h 60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606713">
                      <a:moveTo>
                        <a:pt x="146058" y="370925"/>
                      </a:moveTo>
                      <a:cubicBezTo>
                        <a:pt x="159675" y="367637"/>
                        <a:pt x="173293" y="376080"/>
                        <a:pt x="176497" y="389678"/>
                      </a:cubicBezTo>
                      <a:cubicBezTo>
                        <a:pt x="179791" y="403276"/>
                        <a:pt x="171335" y="416874"/>
                        <a:pt x="157717" y="420074"/>
                      </a:cubicBezTo>
                      <a:cubicBezTo>
                        <a:pt x="79215" y="438738"/>
                        <a:pt x="50644" y="466289"/>
                        <a:pt x="50644" y="480332"/>
                      </a:cubicBezTo>
                      <a:cubicBezTo>
                        <a:pt x="50644" y="510460"/>
                        <a:pt x="151665" y="556143"/>
                        <a:pt x="303775" y="556143"/>
                      </a:cubicBezTo>
                      <a:cubicBezTo>
                        <a:pt x="455974" y="556143"/>
                        <a:pt x="556995" y="510460"/>
                        <a:pt x="556995" y="480332"/>
                      </a:cubicBezTo>
                      <a:cubicBezTo>
                        <a:pt x="556995" y="466289"/>
                        <a:pt x="528513" y="438738"/>
                        <a:pt x="449833" y="420074"/>
                      </a:cubicBezTo>
                      <a:cubicBezTo>
                        <a:pt x="436215" y="416874"/>
                        <a:pt x="427848" y="403276"/>
                        <a:pt x="431053" y="389678"/>
                      </a:cubicBezTo>
                      <a:cubicBezTo>
                        <a:pt x="434257" y="376080"/>
                        <a:pt x="447964" y="367637"/>
                        <a:pt x="461492" y="370925"/>
                      </a:cubicBezTo>
                      <a:cubicBezTo>
                        <a:pt x="555749" y="393233"/>
                        <a:pt x="607639" y="432072"/>
                        <a:pt x="607639" y="480332"/>
                      </a:cubicBezTo>
                      <a:cubicBezTo>
                        <a:pt x="607639" y="563253"/>
                        <a:pt x="454817" y="606713"/>
                        <a:pt x="303775" y="606713"/>
                      </a:cubicBezTo>
                      <a:cubicBezTo>
                        <a:pt x="152911" y="606713"/>
                        <a:pt x="0" y="563253"/>
                        <a:pt x="0" y="480332"/>
                      </a:cubicBezTo>
                      <a:cubicBezTo>
                        <a:pt x="0" y="432072"/>
                        <a:pt x="51890" y="393233"/>
                        <a:pt x="146058" y="370925"/>
                      </a:cubicBezTo>
                      <a:close/>
                      <a:moveTo>
                        <a:pt x="303820" y="151707"/>
                      </a:moveTo>
                      <a:cubicBezTo>
                        <a:pt x="317792" y="151707"/>
                        <a:pt x="329118" y="163018"/>
                        <a:pt x="329118" y="176970"/>
                      </a:cubicBezTo>
                      <a:cubicBezTo>
                        <a:pt x="329118" y="190922"/>
                        <a:pt x="317792" y="202233"/>
                        <a:pt x="303820" y="202233"/>
                      </a:cubicBezTo>
                      <a:cubicBezTo>
                        <a:pt x="289848" y="202233"/>
                        <a:pt x="278522" y="190922"/>
                        <a:pt x="278522" y="176970"/>
                      </a:cubicBezTo>
                      <a:cubicBezTo>
                        <a:pt x="278522" y="163018"/>
                        <a:pt x="289848" y="151707"/>
                        <a:pt x="303820" y="151707"/>
                      </a:cubicBezTo>
                      <a:close/>
                      <a:moveTo>
                        <a:pt x="303849" y="101116"/>
                      </a:moveTo>
                      <a:cubicBezTo>
                        <a:pt x="261931" y="101116"/>
                        <a:pt x="227845" y="135156"/>
                        <a:pt x="227845" y="176928"/>
                      </a:cubicBezTo>
                      <a:cubicBezTo>
                        <a:pt x="227845" y="218788"/>
                        <a:pt x="261931" y="252828"/>
                        <a:pt x="303849" y="252828"/>
                      </a:cubicBezTo>
                      <a:cubicBezTo>
                        <a:pt x="345679" y="252828"/>
                        <a:pt x="379765" y="218788"/>
                        <a:pt x="379765" y="176928"/>
                      </a:cubicBezTo>
                      <a:cubicBezTo>
                        <a:pt x="379765" y="135156"/>
                        <a:pt x="345679" y="101116"/>
                        <a:pt x="303849" y="101116"/>
                      </a:cubicBezTo>
                      <a:close/>
                      <a:moveTo>
                        <a:pt x="320773" y="813"/>
                      </a:moveTo>
                      <a:cubicBezTo>
                        <a:pt x="358044" y="4396"/>
                        <a:pt x="393538" y="19728"/>
                        <a:pt x="421772" y="44857"/>
                      </a:cubicBezTo>
                      <a:cubicBezTo>
                        <a:pt x="459418" y="78452"/>
                        <a:pt x="481045" y="126623"/>
                        <a:pt x="481045" y="176928"/>
                      </a:cubicBezTo>
                      <a:cubicBezTo>
                        <a:pt x="481045" y="210434"/>
                        <a:pt x="471611" y="242963"/>
                        <a:pt x="453723" y="271226"/>
                      </a:cubicBezTo>
                      <a:lnTo>
                        <a:pt x="439305" y="293889"/>
                      </a:lnTo>
                      <a:cubicBezTo>
                        <a:pt x="407621" y="343571"/>
                        <a:pt x="374870" y="394942"/>
                        <a:pt x="348260" y="448001"/>
                      </a:cubicBezTo>
                      <a:lnTo>
                        <a:pt x="326455" y="491639"/>
                      </a:lnTo>
                      <a:cubicBezTo>
                        <a:pt x="322183" y="500172"/>
                        <a:pt x="313372" y="505593"/>
                        <a:pt x="303849" y="505593"/>
                      </a:cubicBezTo>
                      <a:cubicBezTo>
                        <a:pt x="294238" y="505593"/>
                        <a:pt x="285427" y="500172"/>
                        <a:pt x="281155" y="491639"/>
                      </a:cubicBezTo>
                      <a:lnTo>
                        <a:pt x="270831" y="471020"/>
                      </a:lnTo>
                      <a:cubicBezTo>
                        <a:pt x="237457" y="404363"/>
                        <a:pt x="203993" y="339749"/>
                        <a:pt x="161007" y="281624"/>
                      </a:cubicBezTo>
                      <a:cubicBezTo>
                        <a:pt x="133507" y="244296"/>
                        <a:pt x="121937" y="198258"/>
                        <a:pt x="128345" y="151776"/>
                      </a:cubicBezTo>
                      <a:cubicBezTo>
                        <a:pt x="139292" y="73475"/>
                        <a:pt x="204349" y="10106"/>
                        <a:pt x="283113" y="1219"/>
                      </a:cubicBezTo>
                      <a:cubicBezTo>
                        <a:pt x="295729" y="-270"/>
                        <a:pt x="308350" y="-381"/>
                        <a:pt x="320773" y="8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  <p:sp>
              <p:nvSpPr>
                <p:cNvPr id="54" name="ïšḷíḑè"/>
                <p:cNvSpPr/>
                <p:nvPr/>
              </p:nvSpPr>
              <p:spPr bwMode="auto">
                <a:xfrm>
                  <a:off x="4839995" y="2916238"/>
                  <a:ext cx="227854" cy="227506"/>
                </a:xfrm>
                <a:custGeom>
                  <a:avLst/>
                  <a:gdLst>
                    <a:gd name="connsiteX0" fmla="*/ 146058 w 607639"/>
                    <a:gd name="connsiteY0" fmla="*/ 370925 h 606713"/>
                    <a:gd name="connsiteX1" fmla="*/ 176497 w 607639"/>
                    <a:gd name="connsiteY1" fmla="*/ 389678 h 606713"/>
                    <a:gd name="connsiteX2" fmla="*/ 157717 w 607639"/>
                    <a:gd name="connsiteY2" fmla="*/ 420074 h 606713"/>
                    <a:gd name="connsiteX3" fmla="*/ 50644 w 607639"/>
                    <a:gd name="connsiteY3" fmla="*/ 480332 h 606713"/>
                    <a:gd name="connsiteX4" fmla="*/ 303775 w 607639"/>
                    <a:gd name="connsiteY4" fmla="*/ 556143 h 606713"/>
                    <a:gd name="connsiteX5" fmla="*/ 556995 w 607639"/>
                    <a:gd name="connsiteY5" fmla="*/ 480332 h 606713"/>
                    <a:gd name="connsiteX6" fmla="*/ 449833 w 607639"/>
                    <a:gd name="connsiteY6" fmla="*/ 420074 h 606713"/>
                    <a:gd name="connsiteX7" fmla="*/ 431053 w 607639"/>
                    <a:gd name="connsiteY7" fmla="*/ 389678 h 606713"/>
                    <a:gd name="connsiteX8" fmla="*/ 461492 w 607639"/>
                    <a:gd name="connsiteY8" fmla="*/ 370925 h 606713"/>
                    <a:gd name="connsiteX9" fmla="*/ 607639 w 607639"/>
                    <a:gd name="connsiteY9" fmla="*/ 480332 h 606713"/>
                    <a:gd name="connsiteX10" fmla="*/ 303775 w 607639"/>
                    <a:gd name="connsiteY10" fmla="*/ 606713 h 606713"/>
                    <a:gd name="connsiteX11" fmla="*/ 0 w 607639"/>
                    <a:gd name="connsiteY11" fmla="*/ 480332 h 606713"/>
                    <a:gd name="connsiteX12" fmla="*/ 146058 w 607639"/>
                    <a:gd name="connsiteY12" fmla="*/ 370925 h 606713"/>
                    <a:gd name="connsiteX13" fmla="*/ 303820 w 607639"/>
                    <a:gd name="connsiteY13" fmla="*/ 151707 h 606713"/>
                    <a:gd name="connsiteX14" fmla="*/ 329118 w 607639"/>
                    <a:gd name="connsiteY14" fmla="*/ 176970 h 606713"/>
                    <a:gd name="connsiteX15" fmla="*/ 303820 w 607639"/>
                    <a:gd name="connsiteY15" fmla="*/ 202233 h 606713"/>
                    <a:gd name="connsiteX16" fmla="*/ 278522 w 607639"/>
                    <a:gd name="connsiteY16" fmla="*/ 176970 h 606713"/>
                    <a:gd name="connsiteX17" fmla="*/ 303820 w 607639"/>
                    <a:gd name="connsiteY17" fmla="*/ 151707 h 606713"/>
                    <a:gd name="connsiteX18" fmla="*/ 303849 w 607639"/>
                    <a:gd name="connsiteY18" fmla="*/ 101116 h 606713"/>
                    <a:gd name="connsiteX19" fmla="*/ 227845 w 607639"/>
                    <a:gd name="connsiteY19" fmla="*/ 176928 h 606713"/>
                    <a:gd name="connsiteX20" fmla="*/ 303849 w 607639"/>
                    <a:gd name="connsiteY20" fmla="*/ 252828 h 606713"/>
                    <a:gd name="connsiteX21" fmla="*/ 379765 w 607639"/>
                    <a:gd name="connsiteY21" fmla="*/ 176928 h 606713"/>
                    <a:gd name="connsiteX22" fmla="*/ 303849 w 607639"/>
                    <a:gd name="connsiteY22" fmla="*/ 101116 h 606713"/>
                    <a:gd name="connsiteX23" fmla="*/ 320773 w 607639"/>
                    <a:gd name="connsiteY23" fmla="*/ 813 h 606713"/>
                    <a:gd name="connsiteX24" fmla="*/ 421772 w 607639"/>
                    <a:gd name="connsiteY24" fmla="*/ 44857 h 606713"/>
                    <a:gd name="connsiteX25" fmla="*/ 481045 w 607639"/>
                    <a:gd name="connsiteY25" fmla="*/ 176928 h 606713"/>
                    <a:gd name="connsiteX26" fmla="*/ 453723 w 607639"/>
                    <a:gd name="connsiteY26" fmla="*/ 271226 h 606713"/>
                    <a:gd name="connsiteX27" fmla="*/ 439305 w 607639"/>
                    <a:gd name="connsiteY27" fmla="*/ 293889 h 606713"/>
                    <a:gd name="connsiteX28" fmla="*/ 348260 w 607639"/>
                    <a:gd name="connsiteY28" fmla="*/ 448001 h 606713"/>
                    <a:gd name="connsiteX29" fmla="*/ 326455 w 607639"/>
                    <a:gd name="connsiteY29" fmla="*/ 491639 h 606713"/>
                    <a:gd name="connsiteX30" fmla="*/ 303849 w 607639"/>
                    <a:gd name="connsiteY30" fmla="*/ 505593 h 606713"/>
                    <a:gd name="connsiteX31" fmla="*/ 281155 w 607639"/>
                    <a:gd name="connsiteY31" fmla="*/ 491639 h 606713"/>
                    <a:gd name="connsiteX32" fmla="*/ 270831 w 607639"/>
                    <a:gd name="connsiteY32" fmla="*/ 471020 h 606713"/>
                    <a:gd name="connsiteX33" fmla="*/ 161007 w 607639"/>
                    <a:gd name="connsiteY33" fmla="*/ 281624 h 606713"/>
                    <a:gd name="connsiteX34" fmla="*/ 128345 w 607639"/>
                    <a:gd name="connsiteY34" fmla="*/ 151776 h 606713"/>
                    <a:gd name="connsiteX35" fmla="*/ 283113 w 607639"/>
                    <a:gd name="connsiteY35" fmla="*/ 1219 h 606713"/>
                    <a:gd name="connsiteX36" fmla="*/ 320773 w 607639"/>
                    <a:gd name="connsiteY36" fmla="*/ 813 h 60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606713">
                      <a:moveTo>
                        <a:pt x="146058" y="370925"/>
                      </a:moveTo>
                      <a:cubicBezTo>
                        <a:pt x="159675" y="367637"/>
                        <a:pt x="173293" y="376080"/>
                        <a:pt x="176497" y="389678"/>
                      </a:cubicBezTo>
                      <a:cubicBezTo>
                        <a:pt x="179791" y="403276"/>
                        <a:pt x="171335" y="416874"/>
                        <a:pt x="157717" y="420074"/>
                      </a:cubicBezTo>
                      <a:cubicBezTo>
                        <a:pt x="79215" y="438738"/>
                        <a:pt x="50644" y="466289"/>
                        <a:pt x="50644" y="480332"/>
                      </a:cubicBezTo>
                      <a:cubicBezTo>
                        <a:pt x="50644" y="510460"/>
                        <a:pt x="151665" y="556143"/>
                        <a:pt x="303775" y="556143"/>
                      </a:cubicBezTo>
                      <a:cubicBezTo>
                        <a:pt x="455974" y="556143"/>
                        <a:pt x="556995" y="510460"/>
                        <a:pt x="556995" y="480332"/>
                      </a:cubicBezTo>
                      <a:cubicBezTo>
                        <a:pt x="556995" y="466289"/>
                        <a:pt x="528513" y="438738"/>
                        <a:pt x="449833" y="420074"/>
                      </a:cubicBezTo>
                      <a:cubicBezTo>
                        <a:pt x="436215" y="416874"/>
                        <a:pt x="427848" y="403276"/>
                        <a:pt x="431053" y="389678"/>
                      </a:cubicBezTo>
                      <a:cubicBezTo>
                        <a:pt x="434257" y="376080"/>
                        <a:pt x="447964" y="367637"/>
                        <a:pt x="461492" y="370925"/>
                      </a:cubicBezTo>
                      <a:cubicBezTo>
                        <a:pt x="555749" y="393233"/>
                        <a:pt x="607639" y="432072"/>
                        <a:pt x="607639" y="480332"/>
                      </a:cubicBezTo>
                      <a:cubicBezTo>
                        <a:pt x="607639" y="563253"/>
                        <a:pt x="454817" y="606713"/>
                        <a:pt x="303775" y="606713"/>
                      </a:cubicBezTo>
                      <a:cubicBezTo>
                        <a:pt x="152911" y="606713"/>
                        <a:pt x="0" y="563253"/>
                        <a:pt x="0" y="480332"/>
                      </a:cubicBezTo>
                      <a:cubicBezTo>
                        <a:pt x="0" y="432072"/>
                        <a:pt x="51890" y="393233"/>
                        <a:pt x="146058" y="370925"/>
                      </a:cubicBezTo>
                      <a:close/>
                      <a:moveTo>
                        <a:pt x="303820" y="151707"/>
                      </a:moveTo>
                      <a:cubicBezTo>
                        <a:pt x="317792" y="151707"/>
                        <a:pt x="329118" y="163018"/>
                        <a:pt x="329118" y="176970"/>
                      </a:cubicBezTo>
                      <a:cubicBezTo>
                        <a:pt x="329118" y="190922"/>
                        <a:pt x="317792" y="202233"/>
                        <a:pt x="303820" y="202233"/>
                      </a:cubicBezTo>
                      <a:cubicBezTo>
                        <a:pt x="289848" y="202233"/>
                        <a:pt x="278522" y="190922"/>
                        <a:pt x="278522" y="176970"/>
                      </a:cubicBezTo>
                      <a:cubicBezTo>
                        <a:pt x="278522" y="163018"/>
                        <a:pt x="289848" y="151707"/>
                        <a:pt x="303820" y="151707"/>
                      </a:cubicBezTo>
                      <a:close/>
                      <a:moveTo>
                        <a:pt x="303849" y="101116"/>
                      </a:moveTo>
                      <a:cubicBezTo>
                        <a:pt x="261931" y="101116"/>
                        <a:pt x="227845" y="135156"/>
                        <a:pt x="227845" y="176928"/>
                      </a:cubicBezTo>
                      <a:cubicBezTo>
                        <a:pt x="227845" y="218788"/>
                        <a:pt x="261931" y="252828"/>
                        <a:pt x="303849" y="252828"/>
                      </a:cubicBezTo>
                      <a:cubicBezTo>
                        <a:pt x="345679" y="252828"/>
                        <a:pt x="379765" y="218788"/>
                        <a:pt x="379765" y="176928"/>
                      </a:cubicBezTo>
                      <a:cubicBezTo>
                        <a:pt x="379765" y="135156"/>
                        <a:pt x="345679" y="101116"/>
                        <a:pt x="303849" y="101116"/>
                      </a:cubicBezTo>
                      <a:close/>
                      <a:moveTo>
                        <a:pt x="320773" y="813"/>
                      </a:moveTo>
                      <a:cubicBezTo>
                        <a:pt x="358044" y="4396"/>
                        <a:pt x="393538" y="19728"/>
                        <a:pt x="421772" y="44857"/>
                      </a:cubicBezTo>
                      <a:cubicBezTo>
                        <a:pt x="459418" y="78452"/>
                        <a:pt x="481045" y="126623"/>
                        <a:pt x="481045" y="176928"/>
                      </a:cubicBezTo>
                      <a:cubicBezTo>
                        <a:pt x="481045" y="210434"/>
                        <a:pt x="471611" y="242963"/>
                        <a:pt x="453723" y="271226"/>
                      </a:cubicBezTo>
                      <a:lnTo>
                        <a:pt x="439305" y="293889"/>
                      </a:lnTo>
                      <a:cubicBezTo>
                        <a:pt x="407621" y="343571"/>
                        <a:pt x="374870" y="394942"/>
                        <a:pt x="348260" y="448001"/>
                      </a:cubicBezTo>
                      <a:lnTo>
                        <a:pt x="326455" y="491639"/>
                      </a:lnTo>
                      <a:cubicBezTo>
                        <a:pt x="322183" y="500172"/>
                        <a:pt x="313372" y="505593"/>
                        <a:pt x="303849" y="505593"/>
                      </a:cubicBezTo>
                      <a:cubicBezTo>
                        <a:pt x="294238" y="505593"/>
                        <a:pt x="285427" y="500172"/>
                        <a:pt x="281155" y="491639"/>
                      </a:cubicBezTo>
                      <a:lnTo>
                        <a:pt x="270831" y="471020"/>
                      </a:lnTo>
                      <a:cubicBezTo>
                        <a:pt x="237457" y="404363"/>
                        <a:pt x="203993" y="339749"/>
                        <a:pt x="161007" y="281624"/>
                      </a:cubicBezTo>
                      <a:cubicBezTo>
                        <a:pt x="133507" y="244296"/>
                        <a:pt x="121937" y="198258"/>
                        <a:pt x="128345" y="151776"/>
                      </a:cubicBezTo>
                      <a:cubicBezTo>
                        <a:pt x="139292" y="73475"/>
                        <a:pt x="204349" y="10106"/>
                        <a:pt x="283113" y="1219"/>
                      </a:cubicBezTo>
                      <a:cubicBezTo>
                        <a:pt x="295729" y="-270"/>
                        <a:pt x="308350" y="-381"/>
                        <a:pt x="320773" y="8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51837" tIns="25917" rIns="51837" bIns="25917" numCol="1" anchor="ctr" anchorCtr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lang="en-US" sz="1135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Han Sans K Medium" panose="020B0600000000000000" pitchFamily="34" charset="-128"/>
                    <a:ea typeface="Source Han Sans K Medium" panose="020B0600000000000000" pitchFamily="34" charset="-128"/>
                  </a:endParaRPr>
                </a:p>
              </p:txBody>
            </p:sp>
          </p:grpSp>
          <p:sp>
            <p:nvSpPr>
              <p:cNvPr id="61" name="文本框 99"/>
              <p:cNvSpPr txBox="1"/>
              <p:nvPr/>
            </p:nvSpPr>
            <p:spPr bwMode="auto">
              <a:xfrm>
                <a:off x="6867" y="2682"/>
                <a:ext cx="4327" cy="1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《NIKE-based Fast Privacy-preserving High-dimensional Data Aggregation for Mobile Devices》</a:t>
                </a: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引入</a:t>
                </a:r>
                <a:r>
                  <a:rPr lang="en-US" altLang="zh-CN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cryptographic secret providers</a:t>
                </a: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、正则图和邻居用户来解决</a:t>
                </a: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2" name="文本框 100"/>
              <p:cNvSpPr txBox="1"/>
              <p:nvPr/>
            </p:nvSpPr>
            <p:spPr bwMode="auto">
              <a:xfrm>
                <a:off x="7108" y="1993"/>
                <a:ext cx="3964" cy="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rgbClr val="01568F"/>
                    </a:solidFill>
                    <a:uFillTx/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密钥协商与恢复轮通开销大</a:t>
                </a:r>
                <a:endParaRPr lang="en-US" altLang="zh-CN" sz="1500" b="1" dirty="0">
                  <a:solidFill>
                    <a:srgbClr val="01568F"/>
                  </a:solidFill>
                  <a:uFillTx/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3" name="文本框 99"/>
              <p:cNvSpPr txBox="1"/>
              <p:nvPr/>
            </p:nvSpPr>
            <p:spPr bwMode="auto">
              <a:xfrm>
                <a:off x="12531" y="8175"/>
                <a:ext cx="3291" cy="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安全证明中巫王基于很多的前提假设，无法防患所有的恶意攻击。 </a:t>
                </a: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4" name="文本框 100"/>
              <p:cNvSpPr txBox="1"/>
              <p:nvPr/>
            </p:nvSpPr>
            <p:spPr bwMode="auto">
              <a:xfrm>
                <a:off x="12531" y="7460"/>
                <a:ext cx="4931" cy="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rgbClr val="01568F"/>
                    </a:solidFill>
                    <a:uFillTx/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识别恶意攻击者与恢复能力有限</a:t>
                </a:r>
                <a:endParaRPr lang="en-US" altLang="zh-CN" sz="1500" b="1" dirty="0">
                  <a:solidFill>
                    <a:srgbClr val="01568F"/>
                  </a:solidFill>
                  <a:uFillTx/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5" name="文本框 99"/>
              <p:cNvSpPr txBox="1"/>
              <p:nvPr/>
            </p:nvSpPr>
            <p:spPr bwMode="auto">
              <a:xfrm>
                <a:off x="3359" y="8149"/>
                <a:ext cx="3212" cy="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  </a:t>
                </a: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该方案实现了梯度的求和聚合，而无法实现更为复杂的聚合方式，进而可能影响模型的精度或收敛速度</a:t>
                </a: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6" name="文本框 100"/>
              <p:cNvSpPr txBox="1"/>
              <p:nvPr/>
            </p:nvSpPr>
            <p:spPr bwMode="auto">
              <a:xfrm>
                <a:off x="2541" y="7460"/>
                <a:ext cx="3964" cy="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rgbClr val="01568F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聚合方式单一</a:t>
                </a:r>
                <a:endParaRPr lang="en-US" altLang="zh-CN" sz="1500" b="1" dirty="0">
                  <a:solidFill>
                    <a:srgbClr val="01568F"/>
                  </a:solidFill>
                  <a:uFillTx/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AFBB2C7-48E8-4A03-A500-10471280660B}"/>
              </a:ext>
            </a:extLst>
          </p:cNvPr>
          <p:cNvSpPr txBox="1"/>
          <p:nvPr/>
        </p:nvSpPr>
        <p:spPr>
          <a:xfrm>
            <a:off x="1002665" y="290830"/>
            <a:ext cx="446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反思与总结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FAEE39E-0662-4C8C-BCA0-D114B9084EDE}"/>
              </a:ext>
            </a:extLst>
          </p:cNvPr>
          <p:cNvSpPr txBox="1"/>
          <p:nvPr/>
        </p:nvSpPr>
        <p:spPr>
          <a:xfrm>
            <a:off x="1072515" y="853440"/>
            <a:ext cx="26314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rPr>
              <a:t>Reflection and Summary</a:t>
            </a:r>
            <a:endParaRPr lang="zh-CN" altLang="en-US" sz="1200" dirty="0">
              <a:solidFill>
                <a:srgbClr val="264D88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70" name="iSľíḑe">
            <a:extLst>
              <a:ext uri="{FF2B5EF4-FFF2-40B4-BE49-F238E27FC236}">
                <a16:creationId xmlns:a16="http://schemas.microsoft.com/office/drawing/2014/main" id="{6A542F38-9CC4-4571-BBEC-360AF3227ACD}"/>
              </a:ext>
            </a:extLst>
          </p:cNvPr>
          <p:cNvSpPr/>
          <p:nvPr/>
        </p:nvSpPr>
        <p:spPr bwMode="auto">
          <a:xfrm>
            <a:off x="4372090" y="3304548"/>
            <a:ext cx="1012472" cy="926451"/>
          </a:xfrm>
          <a:custGeom>
            <a:avLst/>
            <a:gdLst>
              <a:gd name="T0" fmla="*/ 218 w 601"/>
              <a:gd name="T1" fmla="*/ 552 h 552"/>
              <a:gd name="T2" fmla="*/ 270 w 601"/>
              <a:gd name="T3" fmla="*/ 463 h 552"/>
              <a:gd name="T4" fmla="*/ 0 w 601"/>
              <a:gd name="T5" fmla="*/ 309 h 552"/>
              <a:gd name="T6" fmla="*/ 179 w 601"/>
              <a:gd name="T7" fmla="*/ 0 h 552"/>
              <a:gd name="T8" fmla="*/ 448 w 601"/>
              <a:gd name="T9" fmla="*/ 156 h 552"/>
              <a:gd name="T10" fmla="*/ 499 w 601"/>
              <a:gd name="T11" fmla="*/ 67 h 552"/>
              <a:gd name="T12" fmla="*/ 601 w 601"/>
              <a:gd name="T13" fmla="*/ 449 h 552"/>
              <a:gd name="T14" fmla="*/ 218 w 601"/>
              <a:gd name="T15" fmla="*/ 552 h 552"/>
              <a:gd name="T16" fmla="*/ 218 w 601"/>
              <a:gd name="T1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1" h="552">
                <a:moveTo>
                  <a:pt x="218" y="552"/>
                </a:moveTo>
                <a:lnTo>
                  <a:pt x="270" y="463"/>
                </a:lnTo>
                <a:lnTo>
                  <a:pt x="0" y="309"/>
                </a:lnTo>
                <a:lnTo>
                  <a:pt x="179" y="0"/>
                </a:lnTo>
                <a:lnTo>
                  <a:pt x="448" y="156"/>
                </a:lnTo>
                <a:lnTo>
                  <a:pt x="499" y="67"/>
                </a:lnTo>
                <a:lnTo>
                  <a:pt x="601" y="449"/>
                </a:lnTo>
                <a:lnTo>
                  <a:pt x="218" y="552"/>
                </a:lnTo>
                <a:lnTo>
                  <a:pt x="218" y="55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25">
            <a:noFill/>
            <a:round/>
          </a:ln>
        </p:spPr>
        <p:txBody>
          <a:bodyPr vert="horz" wrap="square" lIns="51837" tIns="25917" rIns="51837" bIns="25917" numCol="1" rtlCol="0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1135" b="1" dirty="0">
              <a:solidFill>
                <a:schemeClr val="tx1">
                  <a:lumMod val="50000"/>
                  <a:lumOff val="50000"/>
                </a:schemeClr>
              </a:solidFill>
              <a:latin typeface="Source Han Sans K Medium" panose="020B0600000000000000" pitchFamily="34" charset="-128"/>
              <a:ea typeface="Source Han Sans K Medium" panose="020B0600000000000000" pitchFamily="34" charset="-128"/>
            </a:endParaRPr>
          </a:p>
        </p:txBody>
      </p:sp>
      <p:sp>
        <p:nvSpPr>
          <p:cNvPr id="71" name="文本框 100">
            <a:extLst>
              <a:ext uri="{FF2B5EF4-FFF2-40B4-BE49-F238E27FC236}">
                <a16:creationId xmlns:a16="http://schemas.microsoft.com/office/drawing/2014/main" id="{4B528F46-2921-46CA-80AE-4A3E6BB1DC5A}"/>
              </a:ext>
            </a:extLst>
          </p:cNvPr>
          <p:cNvSpPr txBox="1"/>
          <p:nvPr/>
        </p:nvSpPr>
        <p:spPr bwMode="auto">
          <a:xfrm>
            <a:off x="1716395" y="3149630"/>
            <a:ext cx="2517140" cy="39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dirty="0">
                <a:solidFill>
                  <a:srgbClr val="01568F"/>
                </a:solidFill>
                <a:uFillTx/>
                <a:latin typeface="思源宋体" panose="02020400000000000000" charset="-122"/>
                <a:ea typeface="思源宋体" panose="02020400000000000000" charset="-122"/>
                <a:sym typeface="+mn-ea"/>
              </a:rPr>
              <a:t>客户端负载平衡</a:t>
            </a:r>
            <a:endParaRPr lang="en-US" altLang="zh-CN" sz="1500" b="1" dirty="0">
              <a:solidFill>
                <a:srgbClr val="01568F"/>
              </a:solidFill>
              <a:uFillTx/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73" name="iş1íďé">
            <a:extLst>
              <a:ext uri="{FF2B5EF4-FFF2-40B4-BE49-F238E27FC236}">
                <a16:creationId xmlns:a16="http://schemas.microsoft.com/office/drawing/2014/main" id="{5A4E29D9-BAEF-497F-9AC9-DBA09CF5FDD6}"/>
              </a:ext>
            </a:extLst>
          </p:cNvPr>
          <p:cNvSpPr/>
          <p:nvPr/>
        </p:nvSpPr>
        <p:spPr bwMode="auto">
          <a:xfrm>
            <a:off x="6515078" y="3330476"/>
            <a:ext cx="1012472" cy="926451"/>
          </a:xfrm>
          <a:custGeom>
            <a:avLst/>
            <a:gdLst>
              <a:gd name="T0" fmla="*/ 101 w 602"/>
              <a:gd name="T1" fmla="*/ 67 h 552"/>
              <a:gd name="T2" fmla="*/ 152 w 602"/>
              <a:gd name="T3" fmla="*/ 156 h 552"/>
              <a:gd name="T4" fmla="*/ 422 w 602"/>
              <a:gd name="T5" fmla="*/ 0 h 552"/>
              <a:gd name="T6" fmla="*/ 602 w 602"/>
              <a:gd name="T7" fmla="*/ 309 h 552"/>
              <a:gd name="T8" fmla="*/ 331 w 602"/>
              <a:gd name="T9" fmla="*/ 463 h 552"/>
              <a:gd name="T10" fmla="*/ 382 w 602"/>
              <a:gd name="T11" fmla="*/ 552 h 552"/>
              <a:gd name="T12" fmla="*/ 0 w 602"/>
              <a:gd name="T13" fmla="*/ 449 h 552"/>
              <a:gd name="T14" fmla="*/ 101 w 602"/>
              <a:gd name="T15" fmla="*/ 67 h 552"/>
              <a:gd name="T16" fmla="*/ 101 w 602"/>
              <a:gd name="T17" fmla="*/ 67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552">
                <a:moveTo>
                  <a:pt x="101" y="67"/>
                </a:moveTo>
                <a:lnTo>
                  <a:pt x="152" y="156"/>
                </a:lnTo>
                <a:lnTo>
                  <a:pt x="422" y="0"/>
                </a:lnTo>
                <a:lnTo>
                  <a:pt x="602" y="309"/>
                </a:lnTo>
                <a:lnTo>
                  <a:pt x="331" y="463"/>
                </a:lnTo>
                <a:lnTo>
                  <a:pt x="382" y="552"/>
                </a:lnTo>
                <a:lnTo>
                  <a:pt x="0" y="449"/>
                </a:lnTo>
                <a:lnTo>
                  <a:pt x="101" y="67"/>
                </a:lnTo>
                <a:lnTo>
                  <a:pt x="101" y="67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25">
            <a:noFill/>
            <a:round/>
          </a:ln>
        </p:spPr>
        <p:txBody>
          <a:bodyPr vert="horz" wrap="square" lIns="51837" tIns="25917" rIns="51837" bIns="25917" numCol="1" rtlCol="0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1135" b="1" dirty="0">
              <a:solidFill>
                <a:schemeClr val="tx1">
                  <a:lumMod val="50000"/>
                  <a:lumOff val="50000"/>
                </a:schemeClr>
              </a:solidFill>
              <a:latin typeface="Source Han Sans K Medium" panose="020B0600000000000000" pitchFamily="34" charset="-128"/>
              <a:ea typeface="Source Han Sans K Medium" panose="020B0600000000000000" pitchFamily="34" charset="-128"/>
            </a:endParaRPr>
          </a:p>
        </p:txBody>
      </p:sp>
      <p:sp>
        <p:nvSpPr>
          <p:cNvPr id="74" name="文本框 100">
            <a:extLst>
              <a:ext uri="{FF2B5EF4-FFF2-40B4-BE49-F238E27FC236}">
                <a16:creationId xmlns:a16="http://schemas.microsoft.com/office/drawing/2014/main" id="{90035232-3F46-4D21-B1FC-16000FADA87C}"/>
              </a:ext>
            </a:extLst>
          </p:cNvPr>
          <p:cNvSpPr txBox="1"/>
          <p:nvPr/>
        </p:nvSpPr>
        <p:spPr bwMode="auto">
          <a:xfrm>
            <a:off x="6484937" y="3052933"/>
            <a:ext cx="2517140" cy="39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dirty="0">
                <a:solidFill>
                  <a:srgbClr val="01568F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隐私保护</a:t>
            </a:r>
            <a:endParaRPr lang="en-US" altLang="zh-CN" sz="1500" b="1" dirty="0">
              <a:solidFill>
                <a:srgbClr val="01568F"/>
              </a:solidFill>
              <a:uFillTx/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-8255"/>
            <a:ext cx="12384405" cy="6936105"/>
            <a:chOff x="0" y="-13"/>
            <a:chExt cx="19503" cy="10923"/>
          </a:xfrm>
        </p:grpSpPr>
        <p:sp>
          <p:nvSpPr>
            <p:cNvPr id="27" name="等腰三角形 6"/>
            <p:cNvSpPr>
              <a:spLocks noChangeArrowheads="1"/>
            </p:cNvSpPr>
            <p:nvPr/>
          </p:nvSpPr>
          <p:spPr bwMode="auto">
            <a:xfrm rot="16200000">
              <a:off x="11492" y="2837"/>
              <a:ext cx="10314" cy="5077"/>
            </a:xfrm>
            <a:prstGeom prst="triangle">
              <a:avLst>
                <a:gd name="adj" fmla="val 50000"/>
              </a:avLst>
            </a:prstGeom>
            <a:solidFill>
              <a:srgbClr val="1C4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直接连接符 15"/>
            <p:cNvSpPr>
              <a:spLocks noChangeAspect="1" noChangeShapeType="1"/>
            </p:cNvSpPr>
            <p:nvPr/>
          </p:nvSpPr>
          <p:spPr bwMode="auto">
            <a:xfrm flipH="1">
              <a:off x="14531" y="535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16"/>
            <p:cNvSpPr>
              <a:spLocks noChangeAspect="1" noChangeShapeType="1"/>
            </p:cNvSpPr>
            <p:nvPr/>
          </p:nvSpPr>
          <p:spPr bwMode="auto">
            <a:xfrm>
              <a:off x="14545" y="5382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2"/>
            <p:cNvSpPr>
              <a:spLocks noChangeAspect="1" noChangeShapeType="1"/>
            </p:cNvSpPr>
            <p:nvPr/>
          </p:nvSpPr>
          <p:spPr bwMode="auto">
            <a:xfrm rot="16200000" flipH="1">
              <a:off x="8327" y="-54"/>
              <a:ext cx="5385" cy="5468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23"/>
            <p:cNvSpPr>
              <a:spLocks noChangeAspect="1" noChangeShapeType="1"/>
            </p:cNvSpPr>
            <p:nvPr/>
          </p:nvSpPr>
          <p:spPr bwMode="auto">
            <a:xfrm rot="16200000" flipH="1">
              <a:off x="8038" y="-53"/>
              <a:ext cx="5383" cy="5470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24"/>
            <p:cNvSpPr>
              <a:spLocks noChangeAspect="1" noChangeShapeType="1"/>
            </p:cNvSpPr>
            <p:nvPr/>
          </p:nvSpPr>
          <p:spPr bwMode="auto">
            <a:xfrm rot="5400000">
              <a:off x="8166" y="5328"/>
              <a:ext cx="5539" cy="5625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直接连接符 25"/>
            <p:cNvSpPr>
              <a:spLocks noChangeAspect="1" noChangeShapeType="1"/>
            </p:cNvSpPr>
            <p:nvPr/>
          </p:nvSpPr>
          <p:spPr bwMode="auto">
            <a:xfrm rot="5400000">
              <a:off x="7933" y="5328"/>
              <a:ext cx="5500" cy="5588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" t="1727" r="135" b="22831"/>
            <a:stretch>
              <a:fillRect/>
            </a:stretch>
          </p:blipFill>
          <p:spPr>
            <a:xfrm>
              <a:off x="8859" y="5477"/>
              <a:ext cx="10287" cy="5243"/>
            </a:xfrm>
            <a:prstGeom prst="triangle">
              <a:avLst>
                <a:gd name="adj" fmla="val 50005"/>
              </a:avLst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7021" r="16014" b="52680"/>
            <a:stretch>
              <a:fillRect/>
            </a:stretch>
          </p:blipFill>
          <p:spPr>
            <a:xfrm flipV="1">
              <a:off x="8601" y="0"/>
              <a:ext cx="10679" cy="5370"/>
            </a:xfrm>
            <a:prstGeom prst="triangle">
              <a:avLst>
                <a:gd name="adj" fmla="val 50356"/>
              </a:avLst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842" y="3720"/>
              <a:ext cx="9931" cy="4864"/>
              <a:chOff x="822" y="3781"/>
              <a:chExt cx="9931" cy="48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822" y="3781"/>
                <a:ext cx="9931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6600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感谢您的倾听！</a:t>
                </a:r>
              </a:p>
            </p:txBody>
          </p:sp>
          <p:sp>
            <p:nvSpPr>
              <p:cNvPr id="44" name="文本框 43"/>
              <p:cNvSpPr txBox="1"/>
              <p:nvPr userDrawn="1"/>
            </p:nvSpPr>
            <p:spPr>
              <a:xfrm>
                <a:off x="836" y="5591"/>
                <a:ext cx="5963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Thank you for your listening!</a:t>
                </a:r>
              </a:p>
            </p:txBody>
          </p:sp>
          <p:sp>
            <p:nvSpPr>
              <p:cNvPr id="45" name="文本框 44"/>
              <p:cNvSpPr txBox="1"/>
              <p:nvPr userDrawn="1"/>
            </p:nvSpPr>
            <p:spPr>
              <a:xfrm>
                <a:off x="1016" y="8109"/>
                <a:ext cx="2780" cy="536"/>
              </a:xfrm>
              <a:prstGeom prst="round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报告人：第二小组</a:t>
                </a:r>
              </a:p>
            </p:txBody>
          </p:sp>
        </p:grpSp>
        <p:sp>
          <p:nvSpPr>
            <p:cNvPr id="40" name="直角三角形 39"/>
            <p:cNvSpPr/>
            <p:nvPr/>
          </p:nvSpPr>
          <p:spPr>
            <a:xfrm>
              <a:off x="0" y="9777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flipV="1">
              <a:off x="0" y="-12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40" y="2055"/>
              <a:ext cx="1163" cy="6651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vert="eaVert"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endParaRPr lang="en-US" altLang="zh-CN" sz="2400" dirty="0">
                <a:solidFill>
                  <a:schemeClr val="bg2">
                    <a:lumMod val="85000"/>
                    <a:alpha val="12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25605"/>
            <a:ext cx="2226944" cy="723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6525" y="118110"/>
            <a:ext cx="12555855" cy="6739890"/>
            <a:chOff x="-215" y="186"/>
            <a:chExt cx="19773" cy="10614"/>
          </a:xfrm>
        </p:grpSpPr>
        <p:sp>
          <p:nvSpPr>
            <p:cNvPr id="15" name="文本框 14"/>
            <p:cNvSpPr txBox="1"/>
            <p:nvPr/>
          </p:nvSpPr>
          <p:spPr>
            <a:xfrm>
              <a:off x="1534" y="1395"/>
              <a:ext cx="442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目录标题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9" y="2570"/>
              <a:ext cx="40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DIRECTORY TITLE</a:t>
              </a: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1848" y="385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6073" y="3880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10357" y="385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14641" y="384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848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</a:rPr>
                <a:t>PART 01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Aharoni" panose="02010803020104030203" pitchFamily="2" charset="-79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03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  <a:sym typeface="+mn-ea"/>
                </a:rPr>
                <a:t>PART 02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10358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  <a:sym typeface="+mn-ea"/>
                </a:rPr>
                <a:t>PART 03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4612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  <a:sym typeface="+mn-ea"/>
                </a:rPr>
                <a:t>PART 04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87" y="5528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联邦学习概述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74" y="6602"/>
              <a:ext cx="3586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实际应用场景引入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联邦学习框架简述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安全缺陷与技术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12" y="5528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安全聚合方案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71" y="6671"/>
              <a:ext cx="3040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密码学技术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三种方案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安全性分析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641" y="5493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方案分析结论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448" y="6730"/>
              <a:ext cx="3586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安全性分析结论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性能分析结论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062" y="5528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总结与未来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626" y="6513"/>
              <a:ext cx="358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flipH="1" flipV="1">
              <a:off x="16994" y="8578"/>
              <a:ext cx="2564" cy="2222"/>
              <a:chOff x="-249" y="-12"/>
              <a:chExt cx="1780" cy="1542"/>
            </a:xfrm>
          </p:grpSpPr>
          <p:sp>
            <p:nvSpPr>
              <p:cNvPr id="4" name="直角三角形 3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-215" y="186"/>
              <a:ext cx="2564" cy="2222"/>
              <a:chOff x="-249" y="-12"/>
              <a:chExt cx="1780" cy="1542"/>
            </a:xfrm>
          </p:grpSpPr>
          <p:sp>
            <p:nvSpPr>
              <p:cNvPr id="8" name="直角三角形 7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BD6C280-C217-44F6-BCFE-3266C4FA53AB}"/>
              </a:ext>
            </a:extLst>
          </p:cNvPr>
          <p:cNvSpPr txBox="1"/>
          <p:nvPr/>
        </p:nvSpPr>
        <p:spPr>
          <a:xfrm>
            <a:off x="9220200" y="4206168"/>
            <a:ext cx="2277110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存在的问题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未来发展方向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97485" y="-193040"/>
            <a:ext cx="9534525" cy="5678170"/>
            <a:chOff x="-359" y="0"/>
            <a:chExt cx="15015" cy="8942"/>
          </a:xfrm>
        </p:grpSpPr>
        <p:grpSp>
          <p:nvGrpSpPr>
            <p:cNvPr id="2" name="组合 1"/>
            <p:cNvGrpSpPr/>
            <p:nvPr/>
          </p:nvGrpSpPr>
          <p:grpSpPr>
            <a:xfrm>
              <a:off x="812" y="3153"/>
              <a:ext cx="13844" cy="5789"/>
              <a:chOff x="812" y="3153"/>
              <a:chExt cx="13844" cy="5789"/>
            </a:xfrm>
          </p:grpSpPr>
          <p:sp>
            <p:nvSpPr>
              <p:cNvPr id="57" name="ïṥliďè"/>
              <p:cNvSpPr/>
              <p:nvPr/>
            </p:nvSpPr>
            <p:spPr>
              <a:xfrm>
                <a:off x="6684" y="3153"/>
                <a:ext cx="5736" cy="5789"/>
              </a:xfrm>
              <a:prstGeom prst="diamond">
                <a:avLst/>
              </a:prstGeom>
              <a:solidFill>
                <a:srgbClr val="1C4F90"/>
              </a:solidFill>
              <a:ln>
                <a:noFill/>
              </a:ln>
              <a:effectLst>
                <a:outerShdw dist="38100" algn="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1837" tIns="25917" rIns="51837" bIns="25917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id-ID" altLang="zh-CN" sz="1415" i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</a:endParaRPr>
              </a:p>
            </p:txBody>
          </p:sp>
          <p:sp>
            <p:nvSpPr>
              <p:cNvPr id="58" name="íşľïde"/>
              <p:cNvSpPr/>
              <p:nvPr/>
            </p:nvSpPr>
            <p:spPr>
              <a:xfrm>
                <a:off x="5089" y="5549"/>
                <a:ext cx="2696" cy="997"/>
              </a:xfrm>
              <a:prstGeom prst="flowChartPreparation">
                <a:avLst/>
              </a:prstGeom>
              <a:solidFill>
                <a:srgbClr val="1C4F90"/>
              </a:solidFill>
              <a:ln w="3175">
                <a:noFill/>
              </a:ln>
            </p:spPr>
            <p:txBody>
              <a:bodyPr wrap="square" lIns="51837" tIns="25917" rIns="51837" bIns="25917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多医院合作</a:t>
                </a:r>
                <a:endParaRPr lang="en-US" altLang="zh-CN" sz="14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</a:endParaRPr>
              </a:p>
            </p:txBody>
          </p:sp>
          <p:sp>
            <p:nvSpPr>
              <p:cNvPr id="59" name="íṩlíḑe"/>
              <p:cNvSpPr/>
              <p:nvPr/>
            </p:nvSpPr>
            <p:spPr>
              <a:xfrm>
                <a:off x="11202" y="5549"/>
                <a:ext cx="3454" cy="997"/>
              </a:xfrm>
              <a:prstGeom prst="flowChartPreparation">
                <a:avLst/>
              </a:prstGeom>
              <a:solidFill>
                <a:srgbClr val="1C4F90"/>
              </a:solidFill>
              <a:ln w="3175">
                <a:noFill/>
              </a:ln>
            </p:spPr>
            <p:txBody>
              <a:bodyPr wrap="square" lIns="51837" tIns="25917" rIns="51837" bIns="25917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   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用户设备训练</a:t>
                </a:r>
                <a:endParaRPr lang="en-US" altLang="zh-CN" sz="14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8" name="文本框 99"/>
              <p:cNvSpPr txBox="1"/>
              <p:nvPr/>
            </p:nvSpPr>
            <p:spPr bwMode="auto">
              <a:xfrm>
                <a:off x="812" y="3785"/>
                <a:ext cx="4321" cy="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AF93535-9D44-40A7-B47B-F683884CE847}"/>
              </a:ext>
            </a:extLst>
          </p:cNvPr>
          <p:cNvSpPr txBox="1"/>
          <p:nvPr/>
        </p:nvSpPr>
        <p:spPr>
          <a:xfrm>
            <a:off x="1029017" y="249228"/>
            <a:ext cx="446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应用场景引入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BB78C5-5C1B-48BF-80E5-8E8A31DEA3BD}"/>
              </a:ext>
            </a:extLst>
          </p:cNvPr>
          <p:cNvSpPr txBox="1"/>
          <p:nvPr/>
        </p:nvSpPr>
        <p:spPr>
          <a:xfrm>
            <a:off x="1072515" y="853440"/>
            <a:ext cx="2743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rPr>
              <a:t>Motivating Examples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EED01-0346-4AFD-8DE0-EB2AB5BD2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3"/>
          <a:stretch/>
        </p:blipFill>
        <p:spPr>
          <a:xfrm>
            <a:off x="340699" y="1992884"/>
            <a:ext cx="28194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D461C9-0AC8-4CE9-A4B0-959BCAC3A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65" y="1964582"/>
            <a:ext cx="3187301" cy="336507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53D1E4A-9618-465C-9C28-CA0DB41C3807}"/>
              </a:ext>
            </a:extLst>
          </p:cNvPr>
          <p:cNvSpPr txBox="1"/>
          <p:nvPr/>
        </p:nvSpPr>
        <p:spPr>
          <a:xfrm>
            <a:off x="4500563" y="2945356"/>
            <a:ext cx="311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数据</a:t>
            </a:r>
            <a:endParaRPr lang="en-US" altLang="zh-CN" sz="36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不能泄露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97485" y="-193040"/>
            <a:ext cx="3487420" cy="2740025"/>
            <a:chOff x="-359" y="0"/>
            <a:chExt cx="5492" cy="4315"/>
          </a:xfrm>
        </p:grpSpPr>
        <p:sp>
          <p:nvSpPr>
            <p:cNvPr id="8" name="文本框 99"/>
            <p:cNvSpPr txBox="1"/>
            <p:nvPr/>
          </p:nvSpPr>
          <p:spPr bwMode="auto">
            <a:xfrm>
              <a:off x="812" y="3785"/>
              <a:ext cx="4321" cy="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AF93535-9D44-40A7-B47B-F683884CE847}"/>
              </a:ext>
            </a:extLst>
          </p:cNvPr>
          <p:cNvSpPr txBox="1"/>
          <p:nvPr/>
        </p:nvSpPr>
        <p:spPr>
          <a:xfrm>
            <a:off x="1029017" y="249228"/>
            <a:ext cx="446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联邦学习基本框架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BB78C5-5C1B-48BF-80E5-8E8A31DEA3BD}"/>
              </a:ext>
            </a:extLst>
          </p:cNvPr>
          <p:cNvSpPr txBox="1"/>
          <p:nvPr/>
        </p:nvSpPr>
        <p:spPr>
          <a:xfrm>
            <a:off x="1072515" y="853440"/>
            <a:ext cx="274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rPr>
              <a:t>Basic Framework of FL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3D1E4A-9618-465C-9C28-CA0DB41C3807}"/>
              </a:ext>
            </a:extLst>
          </p:cNvPr>
          <p:cNvSpPr txBox="1"/>
          <p:nvPr/>
        </p:nvSpPr>
        <p:spPr>
          <a:xfrm>
            <a:off x="4500563" y="2945356"/>
            <a:ext cx="311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数据</a:t>
            </a:r>
            <a:endParaRPr lang="en-US" altLang="zh-CN" sz="36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不能泄露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A2AE7-29D6-4A95-A48C-AFC44AB2E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36"/>
          <a:stretch/>
        </p:blipFill>
        <p:spPr>
          <a:xfrm>
            <a:off x="1430655" y="1592411"/>
            <a:ext cx="8667750" cy="463064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C8234BA-F4E9-4018-9FC3-A6AFA4077981}"/>
              </a:ext>
            </a:extLst>
          </p:cNvPr>
          <p:cNvSpPr txBox="1"/>
          <p:nvPr/>
        </p:nvSpPr>
        <p:spPr>
          <a:xfrm>
            <a:off x="3531552" y="5022728"/>
            <a:ext cx="446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数据不出本地</a:t>
            </a:r>
            <a:endParaRPr lang="en-US" altLang="zh-CN" sz="3600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algn="ctr"/>
            <a:r>
              <a:rPr lang="zh-CN" altLang="en-US" sz="36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安全？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70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88708" y="-223606"/>
            <a:ext cx="10574655" cy="4981575"/>
            <a:chOff x="-359" y="0"/>
            <a:chExt cx="16653" cy="7845"/>
          </a:xfrm>
        </p:grpSpPr>
        <p:grpSp>
          <p:nvGrpSpPr>
            <p:cNvPr id="6" name="组合 5"/>
            <p:cNvGrpSpPr/>
            <p:nvPr/>
          </p:nvGrpSpPr>
          <p:grpSpPr>
            <a:xfrm>
              <a:off x="705" y="5174"/>
              <a:ext cx="15589" cy="2671"/>
              <a:chOff x="960" y="5174"/>
              <a:chExt cx="15589" cy="267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2238" y="7167"/>
                <a:ext cx="3154" cy="678"/>
              </a:xfrm>
              <a:prstGeom prst="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20000"/>
                  </a:lnSpc>
                  <a:buClrTx/>
                  <a:buSzTx/>
                  <a:buFontTx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加噪声</a:t>
                </a:r>
                <a:endParaRPr lang="en-US" altLang="zh-CN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3327" y="7167"/>
                <a:ext cx="3222" cy="678"/>
              </a:xfrm>
              <a:prstGeom prst="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20000"/>
                  </a:lnSpc>
                  <a:buClrTx/>
                  <a:buSzTx/>
                  <a:buFontTx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密码学算法</a:t>
                </a:r>
                <a:endParaRPr lang="en-US" altLang="zh-CN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60" y="5174"/>
                <a:ext cx="6040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07" y="686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安全缺陷与技术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25" y="1544"/>
              <a:ext cx="538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Safety Defects and Safety Technologies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1368CC-CB92-4908-9573-FFC01295C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2811"/>
            <a:ext cx="5091628" cy="1609799"/>
          </a:xfrm>
          <a:prstGeom prst="rect">
            <a:avLst/>
          </a:prstGeom>
        </p:spPr>
      </p:pic>
      <p:sp>
        <p:nvSpPr>
          <p:cNvPr id="30" name="任意多边形 22">
            <a:extLst>
              <a:ext uri="{FF2B5EF4-FFF2-40B4-BE49-F238E27FC236}">
                <a16:creationId xmlns:a16="http://schemas.microsoft.com/office/drawing/2014/main" id="{4F851721-1DE5-465A-AC8F-95E4C06C0CBC}"/>
              </a:ext>
            </a:extLst>
          </p:cNvPr>
          <p:cNvSpPr/>
          <p:nvPr/>
        </p:nvSpPr>
        <p:spPr>
          <a:xfrm rot="17855263" flipH="1">
            <a:off x="4357387" y="3901568"/>
            <a:ext cx="786130" cy="2617470"/>
          </a:xfrm>
          <a:custGeom>
            <a:avLst/>
            <a:gdLst>
              <a:gd name="connsiteX0" fmla="*/ 411477 w 822954"/>
              <a:gd name="connsiteY0" fmla="*/ 0 h 3014221"/>
              <a:gd name="connsiteX1" fmla="*/ 822954 w 822954"/>
              <a:gd name="connsiteY1" fmla="*/ 466659 h 3014221"/>
              <a:gd name="connsiteX2" fmla="*/ 635753 w 822954"/>
              <a:gd name="connsiteY2" fmla="*/ 466659 h 3014221"/>
              <a:gd name="connsiteX3" fmla="*/ 411477 w 822954"/>
              <a:gd name="connsiteY3" fmla="*/ 3014221 h 3014221"/>
              <a:gd name="connsiteX4" fmla="*/ 187201 w 822954"/>
              <a:gd name="connsiteY4" fmla="*/ 466659 h 3014221"/>
              <a:gd name="connsiteX5" fmla="*/ 0 w 822954"/>
              <a:gd name="connsiteY5" fmla="*/ 466659 h 30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54" h="3014221">
                <a:moveTo>
                  <a:pt x="411477" y="0"/>
                </a:moveTo>
                <a:lnTo>
                  <a:pt x="822954" y="466659"/>
                </a:lnTo>
                <a:lnTo>
                  <a:pt x="635753" y="466659"/>
                </a:lnTo>
                <a:lnTo>
                  <a:pt x="411477" y="3014221"/>
                </a:lnTo>
                <a:lnTo>
                  <a:pt x="187201" y="466659"/>
                </a:lnTo>
                <a:lnTo>
                  <a:pt x="0" y="466659"/>
                </a:lnTo>
                <a:close/>
              </a:path>
            </a:pathLst>
          </a:custGeom>
          <a:solidFill>
            <a:srgbClr val="1C4F90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/>
              <a:ea typeface="思源黑体 CN Bold" panose="020B0800000000000000" charset="-122"/>
              <a:cs typeface="+mn-ea"/>
            </a:endParaRPr>
          </a:p>
        </p:txBody>
      </p:sp>
      <p:sp>
        <p:nvSpPr>
          <p:cNvPr id="31" name="任意多边形 22">
            <a:extLst>
              <a:ext uri="{FF2B5EF4-FFF2-40B4-BE49-F238E27FC236}">
                <a16:creationId xmlns:a16="http://schemas.microsoft.com/office/drawing/2014/main" id="{3927F75F-F7E8-4647-A79C-FFCE7FDFAD81}"/>
              </a:ext>
            </a:extLst>
          </p:cNvPr>
          <p:cNvSpPr/>
          <p:nvPr/>
        </p:nvSpPr>
        <p:spPr>
          <a:xfrm rot="3720000" flipH="1">
            <a:off x="6606973" y="3894555"/>
            <a:ext cx="786130" cy="2617470"/>
          </a:xfrm>
          <a:custGeom>
            <a:avLst/>
            <a:gdLst>
              <a:gd name="connsiteX0" fmla="*/ 411477 w 822954"/>
              <a:gd name="connsiteY0" fmla="*/ 0 h 3014221"/>
              <a:gd name="connsiteX1" fmla="*/ 822954 w 822954"/>
              <a:gd name="connsiteY1" fmla="*/ 466659 h 3014221"/>
              <a:gd name="connsiteX2" fmla="*/ 635753 w 822954"/>
              <a:gd name="connsiteY2" fmla="*/ 466659 h 3014221"/>
              <a:gd name="connsiteX3" fmla="*/ 411477 w 822954"/>
              <a:gd name="connsiteY3" fmla="*/ 3014221 h 3014221"/>
              <a:gd name="connsiteX4" fmla="*/ 187201 w 822954"/>
              <a:gd name="connsiteY4" fmla="*/ 466659 h 3014221"/>
              <a:gd name="connsiteX5" fmla="*/ 0 w 822954"/>
              <a:gd name="connsiteY5" fmla="*/ 466659 h 30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54" h="3014221">
                <a:moveTo>
                  <a:pt x="411477" y="0"/>
                </a:moveTo>
                <a:lnTo>
                  <a:pt x="822954" y="466659"/>
                </a:lnTo>
                <a:lnTo>
                  <a:pt x="635753" y="466659"/>
                </a:lnTo>
                <a:lnTo>
                  <a:pt x="411477" y="3014221"/>
                </a:lnTo>
                <a:lnTo>
                  <a:pt x="187201" y="466659"/>
                </a:lnTo>
                <a:lnTo>
                  <a:pt x="0" y="466659"/>
                </a:lnTo>
                <a:close/>
              </a:path>
            </a:pathLst>
          </a:custGeom>
          <a:solidFill>
            <a:srgbClr val="1C4F90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/>
              <a:ea typeface="思源黑体 CN Bold" panose="020B0800000000000000" charset="-122"/>
              <a:cs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EB4761-F56C-4D07-97A2-86CD7260E1AA}"/>
              </a:ext>
            </a:extLst>
          </p:cNvPr>
          <p:cNvSpPr txBox="1"/>
          <p:nvPr/>
        </p:nvSpPr>
        <p:spPr>
          <a:xfrm>
            <a:off x="1022254" y="3297147"/>
            <a:ext cx="3676650" cy="66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差分隐私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B9C3A0-174B-4A69-913D-DA0ACC812058}"/>
              </a:ext>
            </a:extLst>
          </p:cNvPr>
          <p:cNvSpPr txBox="1"/>
          <p:nvPr/>
        </p:nvSpPr>
        <p:spPr>
          <a:xfrm>
            <a:off x="4750452" y="5519172"/>
            <a:ext cx="2140649" cy="941412"/>
          </a:xfrm>
          <a:prstGeom prst="rect">
            <a:avLst/>
          </a:prstGeom>
          <a:solidFill>
            <a:srgbClr val="1C4F9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梯度会</a:t>
            </a:r>
            <a:endParaRPr lang="en-US" altLang="zh-CN" sz="2400" b="1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泄露数据隐私</a:t>
            </a:r>
            <a:endParaRPr lang="en-US" altLang="zh-CN" sz="2400" b="1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78EFA1-6800-4B2A-A561-1569D94B3DB5}"/>
              </a:ext>
            </a:extLst>
          </p:cNvPr>
          <p:cNvSpPr txBox="1"/>
          <p:nvPr/>
        </p:nvSpPr>
        <p:spPr>
          <a:xfrm>
            <a:off x="7351510" y="2666283"/>
            <a:ext cx="3676650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同态加密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多方安全计算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39" name="文本框2">
            <a:extLst>
              <a:ext uri="{FF2B5EF4-FFF2-40B4-BE49-F238E27FC236}">
                <a16:creationId xmlns:a16="http://schemas.microsoft.com/office/drawing/2014/main" id="{605B03E4-A927-4E98-857B-027328DC7EFA}"/>
              </a:ext>
            </a:extLst>
          </p:cNvPr>
          <p:cNvSpPr/>
          <p:nvPr/>
        </p:nvSpPr>
        <p:spPr>
          <a:xfrm>
            <a:off x="7725862" y="1033694"/>
            <a:ext cx="3565674" cy="1526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E(x)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为加密算法、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D(x)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为解密算法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加法同态加密满足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E(x_1)+E(x_2)=E(x_1+x_2)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x_1+x_2=D(E(x_1)+E(x_2))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密码学技术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3751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Cryptography technology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0D84166-F8D0-410A-B5BB-B1644148D230}"/>
              </a:ext>
            </a:extLst>
          </p:cNvPr>
          <p:cNvSpPr txBox="1"/>
          <p:nvPr/>
        </p:nvSpPr>
        <p:spPr>
          <a:xfrm>
            <a:off x="8343433" y="1691640"/>
            <a:ext cx="2887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秸秆堆沤腐熟还田技术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4B79AF-1A06-4D45-82DC-E73FDBB257C1}"/>
              </a:ext>
            </a:extLst>
          </p:cNvPr>
          <p:cNvSpPr txBox="1"/>
          <p:nvPr/>
        </p:nvSpPr>
        <p:spPr>
          <a:xfrm>
            <a:off x="8180406" y="2614575"/>
            <a:ext cx="3116580" cy="338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1)</a:t>
            </a: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田间直接堆沤技术，是指将作物秸秆砍倒之后，放置到准备好的堆沤池或者固定地点中，向其中加入化肥菌剂和水，按照一定比例进行堆沤；</a:t>
            </a:r>
            <a:endParaRPr lang="en-US" altLang="zh-CN" sz="12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2)</a:t>
            </a: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耕前堆沤，根据多年田间实践经验，比如对于玉米秸秆来说，需要提前将早收玉米秸秆进行粉碎，实现</a:t>
            </a:r>
            <a:r>
              <a:rPr lang="en-US" altLang="zh-CN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15</a:t>
            </a: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天堆积之后，撒开耕翻，相比直接耕翻来说这种效果耕翻效果要好；</a:t>
            </a:r>
            <a:endParaRPr lang="en-US" altLang="zh-CN" sz="12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从常用的药剂上来看，目前对于秸秆快速腐熟还田技术使用的药剂，包括</a:t>
            </a:r>
            <a:r>
              <a:rPr lang="en-US" altLang="zh-CN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301</a:t>
            </a: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菌剂、酵素菌、速腐剂、</a:t>
            </a:r>
            <a:r>
              <a:rPr lang="en-US" altLang="zh-CN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HEM</a:t>
            </a:r>
            <a:r>
              <a:rPr lang="zh-CN" altLang="en-US" sz="12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菌剂和催腐剂等。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49293F-B09B-477B-9A3F-72D14D684099}"/>
              </a:ext>
            </a:extLst>
          </p:cNvPr>
          <p:cNvGrpSpPr/>
          <p:nvPr/>
        </p:nvGrpSpPr>
        <p:grpSpPr>
          <a:xfrm>
            <a:off x="1754505" y="2614575"/>
            <a:ext cx="2355215" cy="2677332"/>
            <a:chOff x="4103370" y="2141855"/>
            <a:chExt cx="2355215" cy="2677332"/>
          </a:xfrm>
        </p:grpSpPr>
        <p:sp>
          <p:nvSpPr>
            <p:cNvPr id="19" name="Rectangle 87">
              <a:extLst>
                <a:ext uri="{FF2B5EF4-FFF2-40B4-BE49-F238E27FC236}">
                  <a16:creationId xmlns:a16="http://schemas.microsoft.com/office/drawing/2014/main" id="{56F05691-2193-4519-8A04-36779FD6E205}"/>
                </a:ext>
              </a:extLst>
            </p:cNvPr>
            <p:cNvSpPr/>
            <p:nvPr/>
          </p:nvSpPr>
          <p:spPr>
            <a:xfrm>
              <a:off x="4103370" y="2597785"/>
              <a:ext cx="2312670" cy="144780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文本框2">
              <a:extLst>
                <a:ext uri="{FF2B5EF4-FFF2-40B4-BE49-F238E27FC236}">
                  <a16:creationId xmlns:a16="http://schemas.microsoft.com/office/drawing/2014/main" id="{DD37445C-DB6A-49EB-964A-3A73AB3F43B2}"/>
                </a:ext>
              </a:extLst>
            </p:cNvPr>
            <p:cNvSpPr/>
            <p:nvPr/>
          </p:nvSpPr>
          <p:spPr>
            <a:xfrm>
              <a:off x="4145915" y="2923540"/>
              <a:ext cx="2312670" cy="1895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将一份秘密特殊处理成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n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份，发给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n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个人。其中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人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(t&lt;n)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联合起来就可以还原秘密，人数少于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人时无法还原秘密。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C07ECFE-F0AB-4A5C-82C6-5D630CE527DB}"/>
                </a:ext>
              </a:extLst>
            </p:cNvPr>
            <p:cNvSpPr txBox="1"/>
            <p:nvPr/>
          </p:nvSpPr>
          <p:spPr>
            <a:xfrm>
              <a:off x="4541520" y="2141855"/>
              <a:ext cx="15544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秘密共享</a:t>
              </a:r>
              <a:endPara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15C54FA-124C-43BD-ABD3-4DFFCE2F9B80}"/>
              </a:ext>
            </a:extLst>
          </p:cNvPr>
          <p:cNvGrpSpPr/>
          <p:nvPr/>
        </p:nvGrpSpPr>
        <p:grpSpPr>
          <a:xfrm>
            <a:off x="4181790" y="3378250"/>
            <a:ext cx="7691755" cy="1003563"/>
            <a:chOff x="4081647" y="2338297"/>
            <a:chExt cx="7691755" cy="1003563"/>
          </a:xfrm>
        </p:grpSpPr>
        <p:sp>
          <p:nvSpPr>
            <p:cNvPr id="31" name="文本框2">
              <a:extLst>
                <a:ext uri="{FF2B5EF4-FFF2-40B4-BE49-F238E27FC236}">
                  <a16:creationId xmlns:a16="http://schemas.microsoft.com/office/drawing/2014/main" id="{02BB2C4B-51CE-4B5C-9BC3-DA24B29E935B}"/>
                </a:ext>
              </a:extLst>
            </p:cNvPr>
            <p:cNvSpPr/>
            <p:nvPr/>
          </p:nvSpPr>
          <p:spPr>
            <a:xfrm>
              <a:off x="4145915" y="2923540"/>
              <a:ext cx="2312670" cy="418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ACFF863-7E7C-48E8-A576-56B0470F7E80}"/>
                </a:ext>
              </a:extLst>
            </p:cNvPr>
            <p:cNvSpPr txBox="1"/>
            <p:nvPr/>
          </p:nvSpPr>
          <p:spPr>
            <a:xfrm>
              <a:off x="4081647" y="2338297"/>
              <a:ext cx="7691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安全的加密方案、密钥交换、随机数生成器、</a:t>
              </a:r>
              <a:endPara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  <a:p>
              <a:pPr algn="ctr"/>
              <a:r>
                <a:rPr lang="zh-CN" altLang="en-US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签名方案、公钥基础设施</a:t>
              </a:r>
              <a:endPara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三种方案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2727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Three schemes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20F12BF-AAFE-4513-99C5-FD96D4AE5F4F}"/>
              </a:ext>
            </a:extLst>
          </p:cNvPr>
          <p:cNvGrpSpPr/>
          <p:nvPr/>
        </p:nvGrpSpPr>
        <p:grpSpPr>
          <a:xfrm>
            <a:off x="979783" y="1453687"/>
            <a:ext cx="3608705" cy="4670477"/>
            <a:chOff x="7982754" y="1581821"/>
            <a:chExt cx="3608705" cy="485838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5B3D51E-7B65-40AF-86A3-8F0DE1DB2A88}"/>
                </a:ext>
              </a:extLst>
            </p:cNvPr>
            <p:cNvSpPr/>
            <p:nvPr/>
          </p:nvSpPr>
          <p:spPr>
            <a:xfrm>
              <a:off x="7982754" y="1581821"/>
              <a:ext cx="3608705" cy="4858385"/>
            </a:xfrm>
            <a:prstGeom prst="roundRect">
              <a:avLst>
                <a:gd name="adj" fmla="val 2749"/>
              </a:avLst>
            </a:prstGeom>
            <a:solidFill>
              <a:srgbClr val="1C4F9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D84166-F8D0-410A-B5BB-B1644148D230}"/>
                </a:ext>
              </a:extLst>
            </p:cNvPr>
            <p:cNvSpPr txBox="1"/>
            <p:nvPr/>
          </p:nvSpPr>
          <p:spPr>
            <a:xfrm>
              <a:off x="8702208" y="1753005"/>
              <a:ext cx="2887345" cy="41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方案</a:t>
              </a:r>
              <a:r>
                <a:rPr lang="en-US" altLang="zh-CN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1 Mask</a:t>
              </a:r>
              <a:endPara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E4B79AF-1A06-4D45-82DC-E73FDBB257C1}"/>
                </a:ext>
              </a:extLst>
            </p:cNvPr>
            <p:cNvSpPr txBox="1"/>
            <p:nvPr/>
          </p:nvSpPr>
          <p:spPr>
            <a:xfrm>
              <a:off x="8109959" y="2385233"/>
              <a:ext cx="3381518" cy="308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假设所有客户端都有一个顺序，他们两两沟通一个秘密向量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（这一步可以用密钥交换），那么对于第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u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个用户，他会有两种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，一种是他与序号大于他的人约定的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s1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，另一种记作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s2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。那他需要将自己的梯度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加上所有的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s1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，减去所有的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s2(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这步被叫作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mask)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。这样服务器只需要将所有的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mask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后的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进行求和，即可求出所需的梯度之和。</a:t>
              </a:r>
              <a:endPara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1319DAE-15F1-43FA-965D-FB5D39E0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94" y="5356737"/>
            <a:ext cx="5545878" cy="7376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9CF346-C209-4CF4-B5A6-5012D8BFA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074" y="798180"/>
            <a:ext cx="3712528" cy="1701096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BAD4AF4-6520-4D41-9E41-24555C90912C}"/>
              </a:ext>
            </a:extLst>
          </p:cNvPr>
          <p:cNvSpPr/>
          <p:nvPr/>
        </p:nvSpPr>
        <p:spPr>
          <a:xfrm>
            <a:off x="6403933" y="4730193"/>
            <a:ext cx="3928821" cy="1393971"/>
          </a:xfrm>
          <a:prstGeom prst="roundRect">
            <a:avLst>
              <a:gd name="adj" fmla="val 2749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6911F32-3D73-4423-AD4B-5214259E7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547" y="3408530"/>
            <a:ext cx="2190750" cy="10668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8935229-61C3-443D-837C-C35914522AB7}"/>
              </a:ext>
            </a:extLst>
          </p:cNvPr>
          <p:cNvSpPr txBox="1"/>
          <p:nvPr/>
        </p:nvSpPr>
        <p:spPr>
          <a:xfrm>
            <a:off x="6403933" y="4695785"/>
            <a:ext cx="3928821" cy="139397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本方案缺陷：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(1) s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是高维向量时，两两沟通秘密向量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s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的通讯开销过大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(2)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无法解决延迟、掉线问题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B2CE90-D180-40A1-94CD-3A960BB87130}"/>
              </a:ext>
            </a:extLst>
          </p:cNvPr>
          <p:cNvSpPr txBox="1"/>
          <p:nvPr/>
        </p:nvSpPr>
        <p:spPr>
          <a:xfrm>
            <a:off x="4203044" y="2895679"/>
            <a:ext cx="769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E.g. </a:t>
            </a:r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存在三个客户端时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4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三种方案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2727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Three schemes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5B3D51E-7B65-40AF-86A3-8F0DE1DB2A88}"/>
              </a:ext>
            </a:extLst>
          </p:cNvPr>
          <p:cNvSpPr/>
          <p:nvPr/>
        </p:nvSpPr>
        <p:spPr>
          <a:xfrm>
            <a:off x="1002665" y="1558570"/>
            <a:ext cx="3608705" cy="2896736"/>
          </a:xfrm>
          <a:prstGeom prst="roundRect">
            <a:avLst>
              <a:gd name="adj" fmla="val 2749"/>
            </a:avLst>
          </a:prstGeom>
          <a:solidFill>
            <a:srgbClr val="1C4F9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D84166-F8D0-410A-B5BB-B1644148D230}"/>
              </a:ext>
            </a:extLst>
          </p:cNvPr>
          <p:cNvSpPr txBox="1"/>
          <p:nvPr/>
        </p:nvSpPr>
        <p:spPr>
          <a:xfrm>
            <a:off x="1280319" y="1747165"/>
            <a:ext cx="30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方案</a:t>
            </a:r>
            <a:r>
              <a:rPr lang="en-US" altLang="zh-CN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2 </a:t>
            </a:r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尝试解决两个缺陷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4B79AF-1A06-4D45-82DC-E73FDBB257C1}"/>
              </a:ext>
            </a:extLst>
          </p:cNvPr>
          <p:cNvSpPr txBox="1"/>
          <p:nvPr/>
        </p:nvSpPr>
        <p:spPr>
          <a:xfrm>
            <a:off x="1148327" y="2364385"/>
            <a:ext cx="3381518" cy="199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两两只需沟通一个秘密数字作为种子，放入随机数生成器，利用它产生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，减少通讯次数。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若用户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u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掉线，则向全体其他用户广播，要求他们提交自己与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u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之间的种子，服务器自行抵消含有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u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BAD4AF4-6520-4D41-9E41-24555C90912C}"/>
              </a:ext>
            </a:extLst>
          </p:cNvPr>
          <p:cNvSpPr/>
          <p:nvPr/>
        </p:nvSpPr>
        <p:spPr>
          <a:xfrm>
            <a:off x="1026040" y="4742180"/>
            <a:ext cx="3639818" cy="1393971"/>
          </a:xfrm>
          <a:prstGeom prst="roundRect">
            <a:avLst>
              <a:gd name="adj" fmla="val 2749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935229-61C3-443D-837C-C35914522AB7}"/>
              </a:ext>
            </a:extLst>
          </p:cNvPr>
          <p:cNvSpPr txBox="1"/>
          <p:nvPr/>
        </p:nvSpPr>
        <p:spPr>
          <a:xfrm>
            <a:off x="1059939" y="4742180"/>
            <a:ext cx="3558294" cy="139397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本方案缺陷：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lvl="0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(1)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难以解决无限掉线问题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lvl="0">
              <a:lnSpc>
                <a:spcPct val="120000"/>
              </a:lnSpc>
              <a:buClrTx/>
              <a:buSzTx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(2)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无法解决延迟问题与中心服务器可能存在的欺诈问题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42D44-864B-4545-86C4-7932A0285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300" y="1903020"/>
            <a:ext cx="3256724" cy="161861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ADFF900-D921-4776-AD54-737F1007F31C}"/>
              </a:ext>
            </a:extLst>
          </p:cNvPr>
          <p:cNvSpPr txBox="1"/>
          <p:nvPr/>
        </p:nvSpPr>
        <p:spPr>
          <a:xfrm>
            <a:off x="4203044" y="1364260"/>
            <a:ext cx="769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E.g. </a:t>
            </a:r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存在五个客户端时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F3AA61-78EF-4797-8146-13EAED82CA82}"/>
              </a:ext>
            </a:extLst>
          </p:cNvPr>
          <p:cNvSpPr/>
          <p:nvPr/>
        </p:nvSpPr>
        <p:spPr>
          <a:xfrm>
            <a:off x="6392638" y="3835397"/>
            <a:ext cx="3608705" cy="2355150"/>
          </a:xfrm>
          <a:prstGeom prst="roundRect">
            <a:avLst>
              <a:gd name="adj" fmla="val 2749"/>
            </a:avLst>
          </a:prstGeom>
          <a:solidFill>
            <a:srgbClr val="1C4F9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71138C-561F-4E1F-88EE-5CD54AFC0039}"/>
              </a:ext>
            </a:extLst>
          </p:cNvPr>
          <p:cNvSpPr txBox="1"/>
          <p:nvPr/>
        </p:nvSpPr>
        <p:spPr>
          <a:xfrm>
            <a:off x="7047547" y="4055196"/>
            <a:ext cx="30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改进掉线处理方式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569A0A-4F17-4343-82B6-2BA1F53F8FF0}"/>
              </a:ext>
            </a:extLst>
          </p:cNvPr>
          <p:cNvSpPr txBox="1"/>
          <p:nvPr/>
        </p:nvSpPr>
        <p:spPr>
          <a:xfrm>
            <a:off x="6538300" y="4666166"/>
            <a:ext cx="3381518" cy="13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两两沟通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时，将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利用秘密共享分割成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(n-2)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份发给剩下的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(n-2)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人。服务器先收集所有的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y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，第二轮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恢复轮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根据没有收集到的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y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，向幸存用户要对应的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份额。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C3D9CD-C29C-4722-A85C-0999E0B9B247}"/>
              </a:ext>
            </a:extLst>
          </p:cNvPr>
          <p:cNvCxnSpPr/>
          <p:nvPr/>
        </p:nvCxnSpPr>
        <p:spPr>
          <a:xfrm>
            <a:off x="6392638" y="2070100"/>
            <a:ext cx="340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4726505-71BE-4F53-B98D-69A45DF45E82}"/>
              </a:ext>
            </a:extLst>
          </p:cNvPr>
          <p:cNvCxnSpPr/>
          <p:nvPr/>
        </p:nvCxnSpPr>
        <p:spPr>
          <a:xfrm>
            <a:off x="6392638" y="2364385"/>
            <a:ext cx="340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798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8719185" cy="2468880"/>
            <a:chOff x="-359" y="0"/>
            <a:chExt cx="13731" cy="3888"/>
          </a:xfrm>
        </p:grpSpPr>
        <p:sp>
          <p:nvSpPr>
            <p:cNvPr id="3" name="文本框 2"/>
            <p:cNvSpPr txBox="1"/>
            <p:nvPr/>
          </p:nvSpPr>
          <p:spPr>
            <a:xfrm>
              <a:off x="8825" y="3260"/>
              <a:ext cx="45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rPr>
                <a:t>编辑段落文本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三种方案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2727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Three schemes</a:t>
              </a:r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5B3D51E-7B65-40AF-86A3-8F0DE1DB2A88}"/>
              </a:ext>
            </a:extLst>
          </p:cNvPr>
          <p:cNvSpPr/>
          <p:nvPr/>
        </p:nvSpPr>
        <p:spPr>
          <a:xfrm>
            <a:off x="1002665" y="1558570"/>
            <a:ext cx="3608705" cy="4618710"/>
          </a:xfrm>
          <a:prstGeom prst="roundRect">
            <a:avLst>
              <a:gd name="adj" fmla="val 2749"/>
            </a:avLst>
          </a:prstGeom>
          <a:solidFill>
            <a:srgbClr val="1C4F9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D84166-F8D0-410A-B5BB-B1644148D230}"/>
              </a:ext>
            </a:extLst>
          </p:cNvPr>
          <p:cNvSpPr txBox="1"/>
          <p:nvPr/>
        </p:nvSpPr>
        <p:spPr>
          <a:xfrm>
            <a:off x="1280319" y="1747165"/>
            <a:ext cx="30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方案</a:t>
            </a:r>
            <a:r>
              <a:rPr lang="en-US" altLang="zh-CN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3 double-masking</a:t>
            </a:r>
            <a:endParaRPr lang="zh-CN" altLang="en-US" sz="2000" b="1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4B79AF-1A06-4D45-82DC-E73FDBB257C1}"/>
              </a:ext>
            </a:extLst>
          </p:cNvPr>
          <p:cNvSpPr txBox="1"/>
          <p:nvPr/>
        </p:nvSpPr>
        <p:spPr>
          <a:xfrm>
            <a:off x="1148327" y="2364385"/>
            <a:ext cx="3381518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每个客户端自主生成一个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bn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作为第二个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mask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，将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bn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用秘密共享分割成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(n-1)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份发给其余客户端，阈值设为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k(k&lt;n)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18015-F7AC-4441-A75B-9667C157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2" y="3388320"/>
            <a:ext cx="3459763" cy="144156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7BCE622-209B-4776-9CE0-E453DBEDCBC4}"/>
              </a:ext>
            </a:extLst>
          </p:cNvPr>
          <p:cNvSpPr txBox="1"/>
          <p:nvPr/>
        </p:nvSpPr>
        <p:spPr>
          <a:xfrm>
            <a:off x="1145047" y="4880554"/>
            <a:ext cx="3381518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恢复轮中，对于未掉线用户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v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，如果用户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u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掉线，那么他只会告诉服务器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s(u, v)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；如果用户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u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没掉线，那么他只会说出</a:t>
            </a:r>
            <a:r>
              <a:rPr lang="en-US" altLang="zh-CN" sz="1400" dirty="0" err="1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bu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18EDD3-D8A8-4626-A54A-A59C59D8F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39" y="2070100"/>
            <a:ext cx="4096604" cy="18456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E6DE119-853F-414C-94F0-3AC0DF293C14}"/>
              </a:ext>
            </a:extLst>
          </p:cNvPr>
          <p:cNvSpPr txBox="1"/>
          <p:nvPr/>
        </p:nvSpPr>
        <p:spPr>
          <a:xfrm>
            <a:off x="4348957" y="1476020"/>
            <a:ext cx="769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E.g. </a:t>
            </a:r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存在五个客户端时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BDB215-6483-45DE-9A8F-835708EEC69B}"/>
              </a:ext>
            </a:extLst>
          </p:cNvPr>
          <p:cNvCxnSpPr>
            <a:cxnSpLocks/>
          </p:cNvCxnSpPr>
          <p:nvPr/>
        </p:nvCxnSpPr>
        <p:spPr>
          <a:xfrm>
            <a:off x="6138672" y="2298853"/>
            <a:ext cx="44256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48F38EA-9DD5-4CD3-989F-330421A5E436}"/>
              </a:ext>
            </a:extLst>
          </p:cNvPr>
          <p:cNvCxnSpPr>
            <a:cxnSpLocks/>
          </p:cNvCxnSpPr>
          <p:nvPr/>
        </p:nvCxnSpPr>
        <p:spPr>
          <a:xfrm>
            <a:off x="6138672" y="2621941"/>
            <a:ext cx="44256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AA0BC-C8E5-4A08-8E53-73A454945B72}"/>
              </a:ext>
            </a:extLst>
          </p:cNvPr>
          <p:cNvSpPr/>
          <p:nvPr/>
        </p:nvSpPr>
        <p:spPr>
          <a:xfrm>
            <a:off x="6278073" y="4068767"/>
            <a:ext cx="4146893" cy="2108514"/>
          </a:xfrm>
          <a:prstGeom prst="roundRect">
            <a:avLst>
              <a:gd name="adj" fmla="val 2749"/>
            </a:avLst>
          </a:prstGeom>
          <a:solidFill>
            <a:srgbClr val="1C4F9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12938B-3F7D-44B4-A9B7-D86A3BDA1BA7}"/>
              </a:ext>
            </a:extLst>
          </p:cNvPr>
          <p:cNvSpPr txBox="1"/>
          <p:nvPr/>
        </p:nvSpPr>
        <p:spPr>
          <a:xfrm>
            <a:off x="6435121" y="4672351"/>
            <a:ext cx="3885824" cy="37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） 能在高维向量上操作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9A303A-0C13-4AE7-8377-CCD363D897F3}"/>
              </a:ext>
            </a:extLst>
          </p:cNvPr>
          <p:cNvSpPr txBox="1"/>
          <p:nvPr/>
        </p:nvSpPr>
        <p:spPr>
          <a:xfrm>
            <a:off x="7653731" y="4236059"/>
            <a:ext cx="30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rPr>
              <a:t>方案优势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8AF25A-28B8-493A-BC11-A53A19CBB7C2}"/>
              </a:ext>
            </a:extLst>
          </p:cNvPr>
          <p:cNvSpPr txBox="1"/>
          <p:nvPr/>
        </p:nvSpPr>
        <p:spPr>
          <a:xfrm>
            <a:off x="6408607" y="5373823"/>
            <a:ext cx="3885824" cy="37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）对用户的延迟与离线具有鲁棒性 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C2527A-238A-47C2-9C04-A93F5471CFD3}"/>
              </a:ext>
            </a:extLst>
          </p:cNvPr>
          <p:cNvSpPr txBox="1"/>
          <p:nvPr/>
        </p:nvSpPr>
        <p:spPr>
          <a:xfrm>
            <a:off x="6408607" y="5715687"/>
            <a:ext cx="3885824" cy="37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）提供不安全网络环境下的安全保障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17CFE95-D7E2-45CD-8616-F71F2A67691E}"/>
              </a:ext>
            </a:extLst>
          </p:cNvPr>
          <p:cNvSpPr txBox="1"/>
          <p:nvPr/>
        </p:nvSpPr>
        <p:spPr>
          <a:xfrm>
            <a:off x="6408607" y="5029121"/>
            <a:ext cx="3885824" cy="37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）通讯效率较高</a:t>
            </a:r>
            <a:endParaRPr lang="en-US" altLang="zh-CN" sz="1400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96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Q5NTgwNzVhZjAxYzcyNGY1Y2EzMWZmYTBlNDg4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C4F90"/>
        </a:solidFill>
        <a:ln w="38100">
          <a:noFill/>
        </a:ln>
        <a:effectLst/>
      </a:spPr>
      <a:bodyPr wrap="square" tIns="2628000" anchor="t" anchorCtr="1">
        <a:normAutofit fontScale="25000" lnSpcReduction="20000"/>
      </a:bodyPr>
      <a:lstStyle>
        <a:defPPr marL="0" marR="0" indent="0" algn="ctr" defTabSz="914400" rtl="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kern="1200" cap="none" spc="0" normalizeH="0" baseline="0" noProof="0">
            <a:ln>
              <a:noFill/>
            </a:ln>
            <a:solidFill>
              <a:schemeClr val="tx1">
                <a:lumMod val="50000"/>
                <a:lumOff val="50000"/>
              </a:schemeClr>
            </a:solidFill>
            <a:effectLst/>
            <a:uLnTx/>
            <a:uFillTx/>
            <a:latin typeface="Century Gothic" panose="020B0502020202020204"/>
            <a:ea typeface="思源黑体 CN Bold" panose="020B0800000000000000" charset="-122"/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1024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Source Han Sans K Medium</vt:lpstr>
      <vt:lpstr>思源宋体</vt:lpstr>
      <vt:lpstr>宋体</vt:lpstr>
      <vt:lpstr>微软雅黑</vt:lpstr>
      <vt:lpstr>字魂95号-手刻宋</vt:lpstr>
      <vt:lpstr>Arial</vt:lpstr>
      <vt:lpstr>Calibri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cp:lastModifiedBy>1580796998@qq.com</cp:lastModifiedBy>
  <cp:revision>230</cp:revision>
  <dcterms:created xsi:type="dcterms:W3CDTF">2019-06-19T02:08:00Z</dcterms:created>
  <dcterms:modified xsi:type="dcterms:W3CDTF">2025-01-01T12:09:29Z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C243B4C3D7724440B15AAB12437EF466</vt:lpwstr>
  </property>
</Properties>
</file>