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2"/>
    <p:sldId id="410" r:id="rId3"/>
    <p:sldId id="413" r:id="rId4"/>
    <p:sldId id="414" r:id="rId5"/>
    <p:sldId id="412" r:id="rId6"/>
    <p:sldId id="415" r:id="rId7"/>
    <p:sldId id="416" r:id="rId8"/>
    <p:sldId id="417" r:id="rId9"/>
    <p:sldId id="418" r:id="rId10"/>
    <p:sldId id="419" r:id="rId11"/>
    <p:sldId id="422" r:id="rId12"/>
    <p:sldId id="424" r:id="rId13"/>
    <p:sldId id="427" r:id="rId14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7" userDrawn="1">
          <p15:clr>
            <a:srgbClr val="A4A3A4"/>
          </p15:clr>
        </p15:guide>
        <p15:guide id="2" pos="38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FFFF"/>
    <a:srgbClr val="01568F"/>
    <a:srgbClr val="1C4F90"/>
    <a:srgbClr val="DCDCDC"/>
    <a:srgbClr val="F0F0F0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710" y="67"/>
      </p:cViewPr>
      <p:guideLst>
        <p:guide orient="horz" pos="2097"/>
        <p:guide pos="381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advTm="2000">
    <p:wedge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4.png"/><Relationship Id="rId4" Type="http://schemas.openxmlformats.org/officeDocument/2006/relationships/hyperlink" Target="https://blog.csdn.net/xiangxianghehe/article/details/136529419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384405" cy="6936105"/>
            <a:chOff x="0" y="-13"/>
            <a:chExt cx="19503" cy="10923"/>
          </a:xfrm>
        </p:grpSpPr>
        <p:sp>
          <p:nvSpPr>
            <p:cNvPr id="2050" name="等腰三角形 6"/>
            <p:cNvSpPr>
              <a:spLocks noChangeArrowheads="1"/>
            </p:cNvSpPr>
            <p:nvPr/>
          </p:nvSpPr>
          <p:spPr bwMode="auto">
            <a:xfrm rot="16200000">
              <a:off x="11492" y="2837"/>
              <a:ext cx="10314" cy="5077"/>
            </a:xfrm>
            <a:prstGeom prst="triangle">
              <a:avLst>
                <a:gd name="adj" fmla="val 50000"/>
              </a:avLst>
            </a:prstGeom>
            <a:solidFill>
              <a:srgbClr val="1C4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53" name="直接连接符 15"/>
            <p:cNvSpPr>
              <a:spLocks noChangeAspect="1" noChangeShapeType="1"/>
            </p:cNvSpPr>
            <p:nvPr/>
          </p:nvSpPr>
          <p:spPr bwMode="auto">
            <a:xfrm flipH="1">
              <a:off x="14531" y="535"/>
              <a:ext cx="4767" cy="4844"/>
            </a:xfrm>
            <a:prstGeom prst="line">
              <a:avLst/>
            </a:prstGeom>
            <a:noFill/>
            <a:ln w="6350">
              <a:solidFill>
                <a:srgbClr val="F2F2F2">
                  <a:alpha val="6901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" name="直接连接符 16"/>
            <p:cNvSpPr>
              <a:spLocks noChangeAspect="1" noChangeShapeType="1"/>
            </p:cNvSpPr>
            <p:nvPr/>
          </p:nvSpPr>
          <p:spPr bwMode="auto">
            <a:xfrm>
              <a:off x="14545" y="5382"/>
              <a:ext cx="4767" cy="4844"/>
            </a:xfrm>
            <a:prstGeom prst="line">
              <a:avLst/>
            </a:prstGeom>
            <a:noFill/>
            <a:ln w="6350">
              <a:solidFill>
                <a:srgbClr val="F2F2F2">
                  <a:alpha val="6901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" name="直接连接符 22"/>
            <p:cNvSpPr>
              <a:spLocks noChangeAspect="1" noChangeShapeType="1"/>
            </p:cNvSpPr>
            <p:nvPr/>
          </p:nvSpPr>
          <p:spPr bwMode="auto">
            <a:xfrm rot="16200000" flipH="1">
              <a:off x="8327" y="-54"/>
              <a:ext cx="5385" cy="5468"/>
            </a:xfrm>
            <a:prstGeom prst="line">
              <a:avLst/>
            </a:prstGeom>
            <a:noFill/>
            <a:ln w="6350">
              <a:solidFill>
                <a:schemeClr val="bg2">
                  <a:lumMod val="85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直接连接符 23"/>
            <p:cNvSpPr>
              <a:spLocks noChangeAspect="1" noChangeShapeType="1"/>
            </p:cNvSpPr>
            <p:nvPr/>
          </p:nvSpPr>
          <p:spPr bwMode="auto">
            <a:xfrm rot="16200000" flipH="1">
              <a:off x="8038" y="-53"/>
              <a:ext cx="5383" cy="5470"/>
            </a:xfrm>
            <a:prstGeom prst="line">
              <a:avLst/>
            </a:prstGeom>
            <a:noFill/>
            <a:ln w="6350">
              <a:solidFill>
                <a:srgbClr val="1C4F90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直接连接符 24"/>
            <p:cNvSpPr>
              <a:spLocks noChangeAspect="1" noChangeShapeType="1"/>
            </p:cNvSpPr>
            <p:nvPr/>
          </p:nvSpPr>
          <p:spPr bwMode="auto">
            <a:xfrm rot="5400000">
              <a:off x="8166" y="5328"/>
              <a:ext cx="5539" cy="5625"/>
            </a:xfrm>
            <a:prstGeom prst="line">
              <a:avLst/>
            </a:prstGeom>
            <a:noFill/>
            <a:ln w="6350">
              <a:solidFill>
                <a:schemeClr val="bg2">
                  <a:lumMod val="85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" name="直接连接符 25"/>
            <p:cNvSpPr>
              <a:spLocks noChangeAspect="1" noChangeShapeType="1"/>
            </p:cNvSpPr>
            <p:nvPr/>
          </p:nvSpPr>
          <p:spPr bwMode="auto">
            <a:xfrm rot="5400000">
              <a:off x="7933" y="5328"/>
              <a:ext cx="5500" cy="5588"/>
            </a:xfrm>
            <a:prstGeom prst="line">
              <a:avLst/>
            </a:prstGeom>
            <a:noFill/>
            <a:ln w="6350">
              <a:solidFill>
                <a:srgbClr val="1C4F90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3" t="1727" r="135" b="22831"/>
            <a:stretch>
              <a:fillRect/>
            </a:stretch>
          </p:blipFill>
          <p:spPr>
            <a:xfrm>
              <a:off x="8859" y="5477"/>
              <a:ext cx="10287" cy="5243"/>
            </a:xfrm>
            <a:prstGeom prst="triangle">
              <a:avLst>
                <a:gd name="adj" fmla="val 50005"/>
              </a:avLst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6" t="17021" r="16014" b="52680"/>
            <a:stretch>
              <a:fillRect/>
            </a:stretch>
          </p:blipFill>
          <p:spPr>
            <a:xfrm flipV="1">
              <a:off x="8601" y="0"/>
              <a:ext cx="10679" cy="5370"/>
            </a:xfrm>
            <a:prstGeom prst="triangle">
              <a:avLst>
                <a:gd name="adj" fmla="val 50356"/>
              </a:avLst>
            </a:prstGeom>
          </p:spPr>
        </p:pic>
        <p:grpSp>
          <p:nvGrpSpPr>
            <p:cNvPr id="13" name="组合 12"/>
            <p:cNvGrpSpPr/>
            <p:nvPr/>
          </p:nvGrpSpPr>
          <p:grpSpPr>
            <a:xfrm>
              <a:off x="768" y="3186"/>
              <a:ext cx="9180" cy="5423"/>
              <a:chOff x="748" y="3247"/>
              <a:chExt cx="9180" cy="5423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748" y="3247"/>
                <a:ext cx="9180" cy="3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600" b="1" dirty="0">
                    <a:solidFill>
                      <a:srgbClr val="1C4F90"/>
                    </a:solidFill>
                    <a:latin typeface="思源宋体" panose="02020400000000000000" charset="-122"/>
                    <a:ea typeface="思源宋体" panose="02020400000000000000" charset="-122"/>
                  </a:rPr>
                  <a:t>Linux</a:t>
                </a:r>
                <a:r>
                  <a:rPr lang="zh-CN" altLang="en-US" sz="6600" b="1" dirty="0">
                    <a:solidFill>
                      <a:srgbClr val="1C4F90"/>
                    </a:solidFill>
                    <a:latin typeface="思源宋体" panose="02020400000000000000" charset="-122"/>
                    <a:ea typeface="思源宋体" panose="02020400000000000000" charset="-122"/>
                  </a:rPr>
                  <a:t>系统的实现与选择</a:t>
                </a:r>
              </a:p>
            </p:txBody>
          </p:sp>
          <p:sp>
            <p:nvSpPr>
              <p:cNvPr id="29" name="文本框 28"/>
              <p:cNvSpPr txBox="1"/>
              <p:nvPr userDrawn="1"/>
            </p:nvSpPr>
            <p:spPr>
              <a:xfrm>
                <a:off x="1169" y="8134"/>
                <a:ext cx="2944" cy="536"/>
              </a:xfrm>
              <a:prstGeom prst="roundRect">
                <a:avLst/>
              </a:prstGeom>
              <a:solidFill>
                <a:srgbClr val="1C4F90"/>
              </a:solidFill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400" b="1" dirty="0">
                    <a:solidFill>
                      <a:schemeClr val="bg1"/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</a:rPr>
                  <a:t>分享人：第二小组</a:t>
                </a:r>
              </a:p>
            </p:txBody>
          </p:sp>
        </p:grpSp>
        <p:sp>
          <p:nvSpPr>
            <p:cNvPr id="14" name="直角三角形 13"/>
            <p:cNvSpPr/>
            <p:nvPr/>
          </p:nvSpPr>
          <p:spPr>
            <a:xfrm>
              <a:off x="0" y="9777"/>
              <a:ext cx="1241" cy="1023"/>
            </a:xfrm>
            <a:prstGeom prst="rtTriangle">
              <a:avLst/>
            </a:prstGeom>
            <a:solidFill>
              <a:srgbClr val="1C4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直角三角形 14"/>
            <p:cNvSpPr/>
            <p:nvPr/>
          </p:nvSpPr>
          <p:spPr>
            <a:xfrm flipV="1">
              <a:off x="0" y="-12"/>
              <a:ext cx="1241" cy="1023"/>
            </a:xfrm>
            <a:prstGeom prst="rtTriangle">
              <a:avLst/>
            </a:prstGeom>
            <a:solidFill>
              <a:srgbClr val="1C4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8340" y="2055"/>
              <a:ext cx="1163" cy="4475"/>
            </a:xfrm>
            <a:prstGeom prst="rect">
              <a:avLst/>
            </a:prstGeom>
            <a:noFill/>
            <a:effectLst>
              <a:reflection endPos="0" dist="50800" dir="5400000" sy="-100000" algn="bl" rotWithShape="0"/>
            </a:effectLst>
          </p:spPr>
          <p:txBody>
            <a:bodyPr vert="eaVert" wrap="square" rtlCol="0">
              <a:spAutoFit/>
            </a:bodyPr>
            <a:lstStyle/>
            <a:p>
              <a:pPr algn="dist">
                <a:lnSpc>
                  <a:spcPct val="150000"/>
                </a:lnSpc>
              </a:pPr>
              <a:endParaRPr lang="en-US" altLang="zh-CN" sz="2400" dirty="0">
                <a:solidFill>
                  <a:schemeClr val="bg2">
                    <a:lumMod val="85000"/>
                    <a:alpha val="12000"/>
                  </a:schemeClr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425605"/>
            <a:ext cx="2226944" cy="72394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246505" y="-1269365"/>
            <a:ext cx="4191000" cy="2555240"/>
            <a:chOff x="-1277" y="-1319"/>
            <a:chExt cx="4304" cy="2624"/>
          </a:xfrm>
        </p:grpSpPr>
        <p:sp>
          <p:nvSpPr>
            <p:cNvPr id="3" name="直角三角形 2"/>
            <p:cNvSpPr/>
            <p:nvPr/>
          </p:nvSpPr>
          <p:spPr>
            <a:xfrm rot="2700000" flipH="1">
              <a:off x="-1277" y="-1319"/>
              <a:ext cx="2624" cy="2624"/>
            </a:xfrm>
            <a:prstGeom prst="rtTriangle">
              <a:avLst/>
            </a:prstGeom>
            <a:solidFill>
              <a:schemeClr val="bg2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C4F90"/>
                </a:solidFill>
              </a:endParaRPr>
            </a:p>
          </p:txBody>
        </p:sp>
        <p:sp>
          <p:nvSpPr>
            <p:cNvPr id="30" name="直角三角形 29"/>
            <p:cNvSpPr/>
            <p:nvPr/>
          </p:nvSpPr>
          <p:spPr>
            <a:xfrm rot="2700000" flipH="1">
              <a:off x="403" y="-1319"/>
              <a:ext cx="2624" cy="2624"/>
            </a:xfrm>
            <a:prstGeom prst="rtTriangle">
              <a:avLst/>
            </a:prstGeom>
            <a:solidFill>
              <a:srgbClr val="1C4F9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C4F9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387600" y="991235"/>
            <a:ext cx="7381240" cy="3153410"/>
            <a:chOff x="3760" y="1561"/>
            <a:chExt cx="11624" cy="4966"/>
          </a:xfrm>
        </p:grpSpPr>
        <p:sp>
          <p:nvSpPr>
            <p:cNvPr id="34" name="文本框 33"/>
            <p:cNvSpPr txBox="1"/>
            <p:nvPr/>
          </p:nvSpPr>
          <p:spPr>
            <a:xfrm>
              <a:off x="3760" y="5073"/>
              <a:ext cx="11624" cy="1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5400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  <a:sym typeface="+mn-ea"/>
                </a:rPr>
                <a:t>我的最终选择</a:t>
              </a:r>
              <a:r>
                <a:rPr lang="en-US" altLang="zh-CN" sz="5400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  <a:sym typeface="+mn-ea"/>
                </a:rPr>
                <a:t>—WSL</a:t>
              </a:r>
              <a:endParaRPr lang="zh-CN" altLang="en-US" sz="5400" b="1" dirty="0">
                <a:solidFill>
                  <a:srgbClr val="1C4F90"/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8459" y="1561"/>
              <a:ext cx="2150" cy="2052"/>
              <a:chOff x="8884" y="1621"/>
              <a:chExt cx="2150" cy="2052"/>
            </a:xfrm>
          </p:grpSpPr>
          <p:sp>
            <p:nvSpPr>
              <p:cNvPr id="13" name="直角三角形 12"/>
              <p:cNvSpPr/>
              <p:nvPr/>
            </p:nvSpPr>
            <p:spPr>
              <a:xfrm rot="2700000" flipH="1">
                <a:off x="8933" y="1621"/>
                <a:ext cx="2052" cy="2052"/>
              </a:xfrm>
              <a:prstGeom prst="rtTriangle">
                <a:avLst/>
              </a:prstGeom>
              <a:solidFill>
                <a:schemeClr val="bg2">
                  <a:lumMod val="8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C4F90"/>
                  </a:solidFill>
                </a:endParaRPr>
              </a:p>
            </p:txBody>
          </p:sp>
          <p:sp>
            <p:nvSpPr>
              <p:cNvPr id="51" name="等腰三角形 50"/>
              <p:cNvSpPr/>
              <p:nvPr/>
            </p:nvSpPr>
            <p:spPr>
              <a:xfrm flipV="1">
                <a:off x="8884" y="2319"/>
                <a:ext cx="2151" cy="1355"/>
              </a:xfrm>
              <a:prstGeom prst="triangle">
                <a:avLst/>
              </a:prstGeom>
              <a:solidFill>
                <a:srgbClr val="1C4F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C4F90"/>
                  </a:solidFill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9003" y="2171"/>
              <a:ext cx="1064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>
                  <a:solidFill>
                    <a:schemeClr val="bg1"/>
                  </a:solidFill>
                  <a:latin typeface="思源宋体" panose="02020400000000000000" charset="-122"/>
                  <a:ea typeface="思源宋体" panose="02020400000000000000" charset="-122"/>
                </a:rPr>
                <a:t>03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057005" y="5485130"/>
            <a:ext cx="4485640" cy="2734945"/>
            <a:chOff x="16183" y="9681"/>
            <a:chExt cx="4304" cy="2624"/>
          </a:xfrm>
        </p:grpSpPr>
        <p:sp>
          <p:nvSpPr>
            <p:cNvPr id="9" name="直角三角形 8"/>
            <p:cNvSpPr/>
            <p:nvPr/>
          </p:nvSpPr>
          <p:spPr>
            <a:xfrm rot="18900000" flipH="1" flipV="1">
              <a:off x="17863" y="9681"/>
              <a:ext cx="2624" cy="2624"/>
            </a:xfrm>
            <a:prstGeom prst="rtTriangle">
              <a:avLst/>
            </a:prstGeom>
            <a:solidFill>
              <a:schemeClr val="bg2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C4F90"/>
                </a:solidFill>
              </a:endParaRPr>
            </a:p>
          </p:txBody>
        </p:sp>
        <p:sp>
          <p:nvSpPr>
            <p:cNvPr id="10" name="直角三角形 9"/>
            <p:cNvSpPr/>
            <p:nvPr/>
          </p:nvSpPr>
          <p:spPr>
            <a:xfrm rot="18900000" flipH="1" flipV="1">
              <a:off x="16183" y="9681"/>
              <a:ext cx="2624" cy="2624"/>
            </a:xfrm>
            <a:prstGeom prst="rtTriangle">
              <a:avLst/>
            </a:prstGeom>
            <a:solidFill>
              <a:srgbClr val="1C4F9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C4F9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227965" y="0"/>
            <a:ext cx="11466830" cy="5202555"/>
            <a:chOff x="-359" y="0"/>
            <a:chExt cx="18058" cy="8193"/>
          </a:xfrm>
        </p:grpSpPr>
        <p:grpSp>
          <p:nvGrpSpPr>
            <p:cNvPr id="3" name="组合 2"/>
            <p:cNvGrpSpPr/>
            <p:nvPr/>
          </p:nvGrpSpPr>
          <p:grpSpPr>
            <a:xfrm>
              <a:off x="2018" y="3200"/>
              <a:ext cx="15681" cy="4993"/>
              <a:chOff x="2018" y="3200"/>
              <a:chExt cx="15681" cy="4993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2018" y="3200"/>
                <a:ext cx="3277" cy="4993"/>
                <a:chOff x="1781" y="3292"/>
                <a:chExt cx="3277" cy="4993"/>
              </a:xfrm>
            </p:grpSpPr>
            <p:sp>
              <p:nvSpPr>
                <p:cNvPr id="4" name="矩形 3"/>
                <p:cNvSpPr/>
                <p:nvPr/>
              </p:nvSpPr>
              <p:spPr>
                <a:xfrm rot="5400000">
                  <a:off x="923" y="4150"/>
                  <a:ext cx="4993" cy="3277"/>
                </a:xfrm>
                <a:prstGeom prst="rect">
                  <a:avLst/>
                </a:prstGeom>
                <a:noFill/>
                <a:ln w="111125" cap="rnd">
                  <a:solidFill>
                    <a:schemeClr val="bg2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思源宋体" panose="02020400000000000000" charset="-122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781" y="4518"/>
                  <a:ext cx="3277" cy="710"/>
                </a:xfrm>
                <a:prstGeom prst="rect">
                  <a:avLst/>
                </a:prstGeom>
                <a:solidFill>
                  <a:schemeClr val="bg2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思源宋体" panose="02020400000000000000" charset="-122"/>
                  </a:endParaRPr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2162" y="4578"/>
                  <a:ext cx="252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0" lang="zh-CN" altLang="en-US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uLnTx/>
                      <a:uFillTx/>
                      <a:latin typeface="思源宋体" panose="02020400000000000000" charset="-122"/>
                      <a:ea typeface="思源宋体" panose="02020400000000000000" charset="-122"/>
                      <a:cs typeface="思源宋体" panose="02020400000000000000" charset="-122"/>
                      <a:sym typeface="+mn-ea"/>
                    </a:rPr>
                    <a:t>安全隔离</a:t>
                  </a:r>
                  <a:endParaRPr kumimoji="0" lang="en-US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endParaRPr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1826" y="5630"/>
                  <a:ext cx="3060" cy="22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zh-CN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思源宋体" panose="02020400000000000000" charset="-122"/>
                      <a:ea typeface="思源宋体" panose="02020400000000000000" charset="-122"/>
                    </a:rPr>
                    <a:t>虚拟机提供了完全隔离的环境，可以更好地模拟不同的硬件和操作系统、更好地保护宿主机不受虚拟系统中恶意软件的影响。</a:t>
                  </a:r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2581" y="3695"/>
                  <a:ext cx="1678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思源宋体" panose="02020400000000000000" charset="-122"/>
                      <a:ea typeface="思源宋体" panose="02020400000000000000" charset="-122"/>
                      <a:cs typeface="思源宋体" panose="02020400000000000000" charset="-122"/>
                    </a:rPr>
                    <a:t>01</a:t>
                  </a:r>
                </a:p>
              </p:txBody>
            </p:sp>
          </p:grpSp>
          <p:grpSp>
            <p:nvGrpSpPr>
              <p:cNvPr id="33" name="组合 32"/>
              <p:cNvGrpSpPr/>
              <p:nvPr/>
            </p:nvGrpSpPr>
            <p:grpSpPr>
              <a:xfrm>
                <a:off x="14422" y="3200"/>
                <a:ext cx="3277" cy="4993"/>
                <a:chOff x="1781" y="3292"/>
                <a:chExt cx="3277" cy="4993"/>
              </a:xfrm>
            </p:grpSpPr>
            <p:sp>
              <p:nvSpPr>
                <p:cNvPr id="34" name="矩形 33"/>
                <p:cNvSpPr/>
                <p:nvPr/>
              </p:nvSpPr>
              <p:spPr>
                <a:xfrm rot="5400000">
                  <a:off x="923" y="4150"/>
                  <a:ext cx="4993" cy="3277"/>
                </a:xfrm>
                <a:prstGeom prst="rect">
                  <a:avLst/>
                </a:prstGeom>
                <a:noFill/>
                <a:ln w="111125" cap="rnd">
                  <a:solidFill>
                    <a:srgbClr val="1C4F9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思源宋体" panose="02020400000000000000" charset="-122"/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1781" y="4518"/>
                  <a:ext cx="3277" cy="710"/>
                </a:xfrm>
                <a:prstGeom prst="rect">
                  <a:avLst/>
                </a:prstGeom>
                <a:solidFill>
                  <a:srgbClr val="1C4F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思源宋体" panose="02020400000000000000" charset="-122"/>
                  </a:endParaRPr>
                </a:p>
              </p:txBody>
            </p:sp>
            <p:sp>
              <p:nvSpPr>
                <p:cNvPr id="36" name="文本框 35"/>
                <p:cNvSpPr txBox="1"/>
                <p:nvPr/>
              </p:nvSpPr>
              <p:spPr>
                <a:xfrm>
                  <a:off x="2162" y="4578"/>
                  <a:ext cx="252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b="1" dirty="0">
                      <a:solidFill>
                        <a:schemeClr val="bg1"/>
                      </a:solidFill>
                      <a:latin typeface="思源宋体" panose="02020400000000000000" charset="-122"/>
                      <a:ea typeface="思源宋体" panose="02020400000000000000" charset="-122"/>
                      <a:cs typeface="思源宋体" panose="02020400000000000000" charset="-122"/>
                      <a:sym typeface="+mn-ea"/>
                    </a:rPr>
                    <a:t>性能差异</a:t>
                  </a:r>
                  <a:endParaRPr kumimoji="0" lang="en-US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endParaRPr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1889" y="5836"/>
                  <a:ext cx="3060" cy="1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思源宋体" panose="02020400000000000000" charset="-122"/>
                      <a:ea typeface="思源宋体" panose="02020400000000000000" charset="-122"/>
                      <a:cs typeface="思源宋体" panose="02020400000000000000" charset="-122"/>
                      <a:sym typeface="+mn-ea"/>
                    </a:rPr>
                    <a:t>WSL</a:t>
                  </a:r>
                  <a:r>
                    <a:rPr kumimoji="0" lang="zh-CN" alt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思源宋体" panose="02020400000000000000" charset="-122"/>
                      <a:ea typeface="思源宋体" panose="02020400000000000000" charset="-122"/>
                      <a:cs typeface="思源宋体" panose="02020400000000000000" charset="-122"/>
                      <a:sym typeface="+mn-ea"/>
                    </a:rPr>
                    <a:t>拥有显著优于虚拟机的性能</a:t>
                  </a:r>
                  <a:endPara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endParaRPr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2581" y="3695"/>
                  <a:ext cx="1678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solidFill>
                        <a:srgbClr val="C0985A"/>
                      </a:solidFill>
                      <a:latin typeface="思源宋体" panose="02020400000000000000" charset="-122"/>
                      <a:ea typeface="思源宋体" panose="02020400000000000000" charset="-122"/>
                      <a:cs typeface="思源宋体" panose="02020400000000000000" charset="-122"/>
                    </a:rPr>
                    <a:t>04</a:t>
                  </a: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10287" y="3200"/>
                <a:ext cx="3277" cy="4993"/>
                <a:chOff x="1781" y="3292"/>
                <a:chExt cx="3277" cy="4993"/>
              </a:xfrm>
            </p:grpSpPr>
            <p:sp>
              <p:nvSpPr>
                <p:cNvPr id="40" name="矩形 39"/>
                <p:cNvSpPr/>
                <p:nvPr/>
              </p:nvSpPr>
              <p:spPr>
                <a:xfrm rot="5400000">
                  <a:off x="923" y="4150"/>
                  <a:ext cx="4993" cy="3277"/>
                </a:xfrm>
                <a:prstGeom prst="rect">
                  <a:avLst/>
                </a:prstGeom>
                <a:noFill/>
                <a:ln w="111125" cap="rnd">
                  <a:solidFill>
                    <a:schemeClr val="bg2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思源宋体" panose="02020400000000000000" charset="-122"/>
                  </a:endParaRPr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1781" y="4518"/>
                  <a:ext cx="3277" cy="710"/>
                </a:xfrm>
                <a:prstGeom prst="rect">
                  <a:avLst/>
                </a:prstGeom>
                <a:solidFill>
                  <a:schemeClr val="bg2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思源宋体" panose="02020400000000000000" charset="-122"/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2162" y="4578"/>
                  <a:ext cx="252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思源宋体" panose="02020400000000000000" charset="-122"/>
                      <a:ea typeface="思源宋体" panose="02020400000000000000" charset="-122"/>
                      <a:cs typeface="思源宋体" panose="02020400000000000000" charset="-122"/>
                      <a:sym typeface="+mn-ea"/>
                    </a:rPr>
                    <a:t>快照功能</a:t>
                  </a:r>
                  <a:endParaRPr kumimoji="0" lang="en-US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endParaRPr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1944" y="5836"/>
                  <a:ext cx="3060" cy="14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en-US" altLang="zh-CN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思源宋体" panose="02020400000000000000" charset="-122"/>
                      <a:ea typeface="思源宋体" panose="02020400000000000000" charset="-122"/>
                      <a:cs typeface="思源宋体" panose="02020400000000000000" charset="-122"/>
                      <a:sym typeface="+mn-ea"/>
                    </a:rPr>
                    <a:t>Vmware</a:t>
                  </a:r>
                  <a:r>
                    <a:rPr lang="zh-CN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思源宋体" panose="02020400000000000000" charset="-122"/>
                      <a:ea typeface="思源宋体" panose="02020400000000000000" charset="-122"/>
                      <a:cs typeface="思源宋体" panose="02020400000000000000" charset="-122"/>
                      <a:sym typeface="+mn-ea"/>
                    </a:rPr>
                    <a:t>拥有虚拟机快照功能，能一键备份与复原整个虚拟机</a:t>
                  </a:r>
                  <a:endPara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endParaRPr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2581" y="3695"/>
                  <a:ext cx="1678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思源宋体" panose="02020400000000000000" charset="-122"/>
                      <a:ea typeface="思源宋体" panose="02020400000000000000" charset="-122"/>
                      <a:cs typeface="思源宋体" panose="02020400000000000000" charset="-122"/>
                    </a:rPr>
                    <a:t>03</a:t>
                  </a:r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6152" y="3200"/>
                <a:ext cx="3277" cy="4993"/>
                <a:chOff x="1781" y="3292"/>
                <a:chExt cx="3277" cy="4993"/>
              </a:xfrm>
            </p:grpSpPr>
            <p:sp>
              <p:nvSpPr>
                <p:cNvPr id="16" name="矩形 15"/>
                <p:cNvSpPr/>
                <p:nvPr/>
              </p:nvSpPr>
              <p:spPr>
                <a:xfrm rot="5400000">
                  <a:off x="923" y="4150"/>
                  <a:ext cx="4993" cy="3277"/>
                </a:xfrm>
                <a:prstGeom prst="rect">
                  <a:avLst/>
                </a:prstGeom>
                <a:noFill/>
                <a:ln w="111125" cap="rnd">
                  <a:solidFill>
                    <a:srgbClr val="1C4F9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思源宋体" panose="02020400000000000000" charset="-122"/>
                  </a:endParaRP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1781" y="4518"/>
                  <a:ext cx="3277" cy="710"/>
                </a:xfrm>
                <a:prstGeom prst="rect">
                  <a:avLst/>
                </a:prstGeom>
                <a:solidFill>
                  <a:srgbClr val="1C4F90"/>
                </a:solidFill>
                <a:ln>
                  <a:solidFill>
                    <a:srgbClr val="0C4B6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思源宋体" panose="02020400000000000000" charset="-122"/>
                  </a:endParaRPr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2162" y="4578"/>
                  <a:ext cx="2524" cy="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0" lang="zh-CN" altLang="en-US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思源宋体" panose="02020400000000000000" charset="-122"/>
                      <a:ea typeface="思源宋体" panose="02020400000000000000" charset="-122"/>
                      <a:cs typeface="思源宋体" panose="02020400000000000000" charset="-122"/>
                      <a:sym typeface="+mn-ea"/>
                    </a:rPr>
                    <a:t>便捷性</a:t>
                  </a:r>
                  <a:endParaRPr kumimoji="0" lang="en-US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endParaRPr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1944" y="5752"/>
                  <a:ext cx="3060" cy="18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uLnTx/>
                      <a:uFillTx/>
                      <a:latin typeface="思源宋体" panose="02020400000000000000" charset="-122"/>
                      <a:ea typeface="思源宋体" panose="02020400000000000000" charset="-122"/>
                      <a:cs typeface="思源宋体" panose="02020400000000000000" charset="-122"/>
                      <a:sym typeface="+mn-ea"/>
                    </a:rPr>
                    <a:t>WSL</a:t>
                  </a:r>
                  <a:r>
                    <a:rPr kumimoji="0" lang="zh-CN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uLnTx/>
                      <a:uFillTx/>
                      <a:latin typeface="思源宋体" panose="02020400000000000000" charset="-122"/>
                      <a:ea typeface="思源宋体" panose="02020400000000000000" charset="-122"/>
                      <a:cs typeface="思源宋体" panose="02020400000000000000" charset="-122"/>
                      <a:sym typeface="+mn-ea"/>
                    </a:rPr>
                    <a:t>拥有更简易的配置方法，更便捷的主机交互功能，消耗性能较少，启动速度快。</a:t>
                  </a:r>
                  <a:endPara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2581" y="3695"/>
                  <a:ext cx="1678" cy="6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思源宋体" panose="02020400000000000000" charset="-122"/>
                      <a:ea typeface="思源宋体" panose="02020400000000000000" charset="-122"/>
                      <a:cs typeface="思源宋体" panose="02020400000000000000" charset="-122"/>
                    </a:rPr>
                    <a:t>02</a:t>
                  </a:r>
                </a:p>
              </p:txBody>
            </p:sp>
          </p:grpSp>
        </p:grpSp>
        <p:grpSp>
          <p:nvGrpSpPr>
            <p:cNvPr id="2" name="组合 1"/>
            <p:cNvGrpSpPr/>
            <p:nvPr/>
          </p:nvGrpSpPr>
          <p:grpSpPr>
            <a:xfrm>
              <a:off x="-359" y="0"/>
              <a:ext cx="2564" cy="2222"/>
              <a:chOff x="-249" y="-12"/>
              <a:chExt cx="1780" cy="1542"/>
            </a:xfrm>
          </p:grpSpPr>
          <p:sp>
            <p:nvSpPr>
              <p:cNvPr id="6" name="直角三角形 5"/>
              <p:cNvSpPr/>
              <p:nvPr/>
            </p:nvSpPr>
            <p:spPr>
              <a:xfrm flipV="1">
                <a:off x="0" y="-12"/>
                <a:ext cx="1241" cy="1023"/>
              </a:xfrm>
              <a:prstGeom prst="rtTriangle">
                <a:avLst/>
              </a:prstGeom>
              <a:solidFill>
                <a:srgbClr val="1C4F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直角三角形 6"/>
              <p:cNvSpPr/>
              <p:nvPr/>
            </p:nvSpPr>
            <p:spPr>
              <a:xfrm flipV="1">
                <a:off x="-249" y="148"/>
                <a:ext cx="1780" cy="1383"/>
              </a:xfrm>
              <a:prstGeom prst="rtTriangle">
                <a:avLst/>
              </a:prstGeom>
              <a:noFill/>
              <a:ln>
                <a:solidFill>
                  <a:srgbClr val="DCDCDC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1C4F9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579" y="458"/>
              <a:ext cx="703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</a:rPr>
                <a:t>优劣分析</a:t>
              </a: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611" y="249228"/>
            <a:ext cx="607188" cy="60421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27965" y="0"/>
            <a:ext cx="7205345" cy="5733415"/>
            <a:chOff x="-359" y="0"/>
            <a:chExt cx="11347" cy="9029"/>
          </a:xfrm>
        </p:grpSpPr>
        <p:grpSp>
          <p:nvGrpSpPr>
            <p:cNvPr id="2" name="组合 1"/>
            <p:cNvGrpSpPr/>
            <p:nvPr/>
          </p:nvGrpSpPr>
          <p:grpSpPr>
            <a:xfrm>
              <a:off x="2020" y="3075"/>
              <a:ext cx="8968" cy="5954"/>
              <a:chOff x="2020" y="3063"/>
              <a:chExt cx="8968" cy="5954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2020" y="3063"/>
                <a:ext cx="728" cy="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</a:rPr>
                  <a:t>01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114" y="8001"/>
                <a:ext cx="7353" cy="1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200" dirty="0">
                    <a:solidFill>
                      <a:schemeClr val="bg1"/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点击这里，输入合适的内容。点击这里，输入合适的内容。</a:t>
                </a:r>
                <a:endParaRPr lang="en-US" altLang="zh-CN" sz="1200" dirty="0">
                  <a:solidFill>
                    <a:schemeClr val="bg1"/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200" dirty="0">
                    <a:solidFill>
                      <a:schemeClr val="bg1"/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点击这里，输入合适的内容。点击这里，输入合适的内容。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10260" y="3063"/>
                <a:ext cx="728" cy="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</a:rPr>
                  <a:t>01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2020" y="5093"/>
                <a:ext cx="728" cy="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</a:rPr>
                  <a:t>01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</a:endParaRPr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10260" y="5093"/>
                <a:ext cx="728" cy="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</a:rPr>
                  <a:t>01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</a:endParaRPr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2225" y="7234"/>
                <a:ext cx="4924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b="1" dirty="0">
                    <a:solidFill>
                      <a:schemeClr val="bg1"/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EDIT CORE CONTENT</a:t>
                </a:r>
                <a:endPara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-359" y="0"/>
              <a:ext cx="2564" cy="2222"/>
              <a:chOff x="-249" y="-12"/>
              <a:chExt cx="1780" cy="1542"/>
            </a:xfrm>
          </p:grpSpPr>
          <p:sp>
            <p:nvSpPr>
              <p:cNvPr id="15" name="直角三角形 14"/>
              <p:cNvSpPr/>
              <p:nvPr/>
            </p:nvSpPr>
            <p:spPr>
              <a:xfrm flipV="1">
                <a:off x="0" y="-12"/>
                <a:ext cx="1241" cy="1023"/>
              </a:xfrm>
              <a:prstGeom prst="rtTriangle">
                <a:avLst/>
              </a:prstGeom>
              <a:solidFill>
                <a:srgbClr val="1C4F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flipV="1">
                <a:off x="-249" y="148"/>
                <a:ext cx="1780" cy="1383"/>
              </a:xfrm>
              <a:prstGeom prst="rtTriangle">
                <a:avLst/>
              </a:prstGeom>
              <a:noFill/>
              <a:ln>
                <a:solidFill>
                  <a:srgbClr val="DCDCDC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1C4F9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579" y="458"/>
              <a:ext cx="703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</a:rPr>
                <a:t>代码测速</a:t>
              </a:r>
            </a:p>
          </p:txBody>
        </p: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611" y="249228"/>
            <a:ext cx="607188" cy="6042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873285-AB60-4B19-9E1D-C844C600B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665" y="2019509"/>
            <a:ext cx="2724530" cy="12574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9D4E8A-2BB2-41EB-A537-C1BEE8305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559" y="4296186"/>
            <a:ext cx="2800741" cy="12479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964C5FC-46F5-4E5B-A86C-EBFDBD0CA5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5405" y="1769745"/>
            <a:ext cx="4848902" cy="400105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0" y="0"/>
            <a:ext cx="12384405" cy="6936105"/>
            <a:chOff x="0" y="-13"/>
            <a:chExt cx="19503" cy="10923"/>
          </a:xfrm>
        </p:grpSpPr>
        <p:sp>
          <p:nvSpPr>
            <p:cNvPr id="27" name="等腰三角形 6"/>
            <p:cNvSpPr>
              <a:spLocks noChangeArrowheads="1"/>
            </p:cNvSpPr>
            <p:nvPr/>
          </p:nvSpPr>
          <p:spPr bwMode="auto">
            <a:xfrm rot="16200000">
              <a:off x="11492" y="2837"/>
              <a:ext cx="10314" cy="5077"/>
            </a:xfrm>
            <a:prstGeom prst="triangle">
              <a:avLst>
                <a:gd name="adj" fmla="val 50000"/>
              </a:avLst>
            </a:prstGeom>
            <a:solidFill>
              <a:srgbClr val="1C4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直接连接符 15"/>
            <p:cNvSpPr>
              <a:spLocks noChangeAspect="1" noChangeShapeType="1"/>
            </p:cNvSpPr>
            <p:nvPr/>
          </p:nvSpPr>
          <p:spPr bwMode="auto">
            <a:xfrm flipH="1">
              <a:off x="14531" y="535"/>
              <a:ext cx="4767" cy="4844"/>
            </a:xfrm>
            <a:prstGeom prst="line">
              <a:avLst/>
            </a:prstGeom>
            <a:noFill/>
            <a:ln w="6350">
              <a:solidFill>
                <a:srgbClr val="F2F2F2">
                  <a:alpha val="6901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直接连接符 16"/>
            <p:cNvSpPr>
              <a:spLocks noChangeAspect="1" noChangeShapeType="1"/>
            </p:cNvSpPr>
            <p:nvPr/>
          </p:nvSpPr>
          <p:spPr bwMode="auto">
            <a:xfrm>
              <a:off x="14545" y="5382"/>
              <a:ext cx="4767" cy="4844"/>
            </a:xfrm>
            <a:prstGeom prst="line">
              <a:avLst/>
            </a:prstGeom>
            <a:noFill/>
            <a:ln w="6350">
              <a:solidFill>
                <a:srgbClr val="F2F2F2">
                  <a:alpha val="6901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直接连接符 22"/>
            <p:cNvSpPr>
              <a:spLocks noChangeAspect="1" noChangeShapeType="1"/>
            </p:cNvSpPr>
            <p:nvPr/>
          </p:nvSpPr>
          <p:spPr bwMode="auto">
            <a:xfrm rot="16200000" flipH="1">
              <a:off x="8327" y="-54"/>
              <a:ext cx="5385" cy="5468"/>
            </a:xfrm>
            <a:prstGeom prst="line">
              <a:avLst/>
            </a:prstGeom>
            <a:noFill/>
            <a:ln w="6350">
              <a:solidFill>
                <a:schemeClr val="bg2">
                  <a:lumMod val="85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直接连接符 23"/>
            <p:cNvSpPr>
              <a:spLocks noChangeAspect="1" noChangeShapeType="1"/>
            </p:cNvSpPr>
            <p:nvPr/>
          </p:nvSpPr>
          <p:spPr bwMode="auto">
            <a:xfrm rot="16200000" flipH="1">
              <a:off x="8038" y="-53"/>
              <a:ext cx="5383" cy="5470"/>
            </a:xfrm>
            <a:prstGeom prst="line">
              <a:avLst/>
            </a:prstGeom>
            <a:noFill/>
            <a:ln w="6350">
              <a:solidFill>
                <a:srgbClr val="1C4F90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直接连接符 24"/>
            <p:cNvSpPr>
              <a:spLocks noChangeAspect="1" noChangeShapeType="1"/>
            </p:cNvSpPr>
            <p:nvPr/>
          </p:nvSpPr>
          <p:spPr bwMode="auto">
            <a:xfrm rot="5400000">
              <a:off x="8166" y="5328"/>
              <a:ext cx="5539" cy="5625"/>
            </a:xfrm>
            <a:prstGeom prst="line">
              <a:avLst/>
            </a:prstGeom>
            <a:noFill/>
            <a:ln w="6350">
              <a:solidFill>
                <a:schemeClr val="bg2">
                  <a:lumMod val="85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直接连接符 25"/>
            <p:cNvSpPr>
              <a:spLocks noChangeAspect="1" noChangeShapeType="1"/>
            </p:cNvSpPr>
            <p:nvPr/>
          </p:nvSpPr>
          <p:spPr bwMode="auto">
            <a:xfrm rot="5400000">
              <a:off x="7933" y="5328"/>
              <a:ext cx="5500" cy="5588"/>
            </a:xfrm>
            <a:prstGeom prst="line">
              <a:avLst/>
            </a:prstGeom>
            <a:noFill/>
            <a:ln w="6350">
              <a:solidFill>
                <a:srgbClr val="1C4F90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3" t="1727" r="135" b="22831"/>
            <a:stretch>
              <a:fillRect/>
            </a:stretch>
          </p:blipFill>
          <p:spPr>
            <a:xfrm>
              <a:off x="8859" y="5477"/>
              <a:ext cx="10287" cy="5243"/>
            </a:xfrm>
            <a:prstGeom prst="triangle">
              <a:avLst>
                <a:gd name="adj" fmla="val 50005"/>
              </a:avLst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6" t="17021" r="16014" b="52680"/>
            <a:stretch>
              <a:fillRect/>
            </a:stretch>
          </p:blipFill>
          <p:spPr>
            <a:xfrm flipV="1">
              <a:off x="8601" y="0"/>
              <a:ext cx="10679" cy="5370"/>
            </a:xfrm>
            <a:prstGeom prst="triangle">
              <a:avLst>
                <a:gd name="adj" fmla="val 50356"/>
              </a:avLst>
            </a:prstGeom>
          </p:spPr>
        </p:pic>
        <p:grpSp>
          <p:nvGrpSpPr>
            <p:cNvPr id="39" name="组合 38"/>
            <p:cNvGrpSpPr/>
            <p:nvPr/>
          </p:nvGrpSpPr>
          <p:grpSpPr>
            <a:xfrm>
              <a:off x="805" y="3720"/>
              <a:ext cx="9968" cy="3762"/>
              <a:chOff x="785" y="3781"/>
              <a:chExt cx="9968" cy="3762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822" y="3781"/>
                <a:ext cx="9931" cy="1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6600" b="1" dirty="0">
                    <a:solidFill>
                      <a:srgbClr val="1C4F90"/>
                    </a:solidFill>
                    <a:latin typeface="思源宋体" panose="02020400000000000000" charset="-122"/>
                    <a:ea typeface="思源宋体" panose="02020400000000000000" charset="-122"/>
                  </a:rPr>
                  <a:t>感谢您的倾听！</a:t>
                </a:r>
              </a:p>
            </p:txBody>
          </p:sp>
          <p:sp>
            <p:nvSpPr>
              <p:cNvPr id="44" name="文本框 43"/>
              <p:cNvSpPr txBox="1"/>
              <p:nvPr userDrawn="1"/>
            </p:nvSpPr>
            <p:spPr>
              <a:xfrm>
                <a:off x="785" y="5538"/>
                <a:ext cx="5413" cy="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</a:rPr>
                  <a:t>Thank you for your listening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</a:rPr>
                  <a:t>！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endParaRPr>
              </a:p>
            </p:txBody>
          </p:sp>
          <p:sp>
            <p:nvSpPr>
              <p:cNvPr id="45" name="文本框 44"/>
              <p:cNvSpPr txBox="1"/>
              <p:nvPr userDrawn="1"/>
            </p:nvSpPr>
            <p:spPr>
              <a:xfrm>
                <a:off x="822" y="7007"/>
                <a:ext cx="3161" cy="536"/>
              </a:xfrm>
              <a:prstGeom prst="roundRect">
                <a:avLst/>
              </a:prstGeom>
              <a:solidFill>
                <a:srgbClr val="1C4F90"/>
              </a:solidFill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400" b="1" dirty="0">
                    <a:solidFill>
                      <a:schemeClr val="bg1"/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</a:rPr>
                  <a:t>分享人：第二小组</a:t>
                </a:r>
              </a:p>
            </p:txBody>
          </p:sp>
        </p:grpSp>
        <p:sp>
          <p:nvSpPr>
            <p:cNvPr id="40" name="直角三角形 39"/>
            <p:cNvSpPr/>
            <p:nvPr/>
          </p:nvSpPr>
          <p:spPr>
            <a:xfrm>
              <a:off x="0" y="9777"/>
              <a:ext cx="1241" cy="1023"/>
            </a:xfrm>
            <a:prstGeom prst="rtTriangle">
              <a:avLst/>
            </a:prstGeom>
            <a:solidFill>
              <a:srgbClr val="1C4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直角三角形 40"/>
            <p:cNvSpPr/>
            <p:nvPr/>
          </p:nvSpPr>
          <p:spPr>
            <a:xfrm flipV="1">
              <a:off x="0" y="-12"/>
              <a:ext cx="1241" cy="1023"/>
            </a:xfrm>
            <a:prstGeom prst="rtTriangle">
              <a:avLst/>
            </a:prstGeom>
            <a:solidFill>
              <a:srgbClr val="1C4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8340" y="2055"/>
              <a:ext cx="1163" cy="6651"/>
            </a:xfrm>
            <a:prstGeom prst="rect">
              <a:avLst/>
            </a:prstGeom>
            <a:noFill/>
            <a:effectLst>
              <a:reflection endPos="0" dist="50800" dir="5400000" sy="-100000" algn="bl" rotWithShape="0"/>
            </a:effectLst>
          </p:spPr>
          <p:txBody>
            <a:bodyPr vert="eaVert" wrap="square" rtlCol="0">
              <a:spAutoFit/>
            </a:bodyPr>
            <a:lstStyle/>
            <a:p>
              <a:pPr algn="dist">
                <a:lnSpc>
                  <a:spcPct val="150000"/>
                </a:lnSpc>
              </a:pPr>
              <a:endParaRPr lang="en-US" altLang="zh-CN" sz="2400" dirty="0">
                <a:solidFill>
                  <a:schemeClr val="bg2">
                    <a:lumMod val="85000"/>
                    <a:alpha val="12000"/>
                  </a:schemeClr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endParaRPr>
            </a:p>
          </p:txBody>
        </p: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425605"/>
            <a:ext cx="2226944" cy="72394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36525" y="118110"/>
            <a:ext cx="12555855" cy="6739890"/>
            <a:chOff x="-215" y="186"/>
            <a:chExt cx="19773" cy="10614"/>
          </a:xfrm>
        </p:grpSpPr>
        <p:sp>
          <p:nvSpPr>
            <p:cNvPr id="15" name="文本框 14"/>
            <p:cNvSpPr txBox="1"/>
            <p:nvPr/>
          </p:nvSpPr>
          <p:spPr>
            <a:xfrm>
              <a:off x="1534" y="1395"/>
              <a:ext cx="4423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800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</a:rPr>
                <a:t>目录标题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749" y="2570"/>
              <a:ext cx="403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400" dirty="0">
                  <a:solidFill>
                    <a:srgbClr val="264D88"/>
                  </a:solidFill>
                  <a:latin typeface="思源宋体" panose="02020400000000000000" charset="-122"/>
                  <a:ea typeface="思源宋体" panose="02020400000000000000" charset="-122"/>
                </a:rPr>
                <a:t>DIRECTORY TITLE</a:t>
              </a:r>
            </a:p>
          </p:txBody>
        </p:sp>
        <p:sp>
          <p:nvSpPr>
            <p:cNvPr id="74" name="矩形: 圆角 73"/>
            <p:cNvSpPr/>
            <p:nvPr/>
          </p:nvSpPr>
          <p:spPr>
            <a:xfrm>
              <a:off x="1848" y="3856"/>
              <a:ext cx="3677" cy="4749"/>
            </a:xfrm>
            <a:prstGeom prst="roundRect">
              <a:avLst>
                <a:gd name="adj" fmla="val 274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5" name="矩形: 圆角 74"/>
            <p:cNvSpPr/>
            <p:nvPr/>
          </p:nvSpPr>
          <p:spPr>
            <a:xfrm>
              <a:off x="7171" y="3856"/>
              <a:ext cx="3677" cy="4749"/>
            </a:xfrm>
            <a:prstGeom prst="roundRect">
              <a:avLst>
                <a:gd name="adj" fmla="val 274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6" name="矩形: 圆角 75"/>
            <p:cNvSpPr/>
            <p:nvPr/>
          </p:nvSpPr>
          <p:spPr>
            <a:xfrm>
              <a:off x="12301" y="3856"/>
              <a:ext cx="3677" cy="4749"/>
            </a:xfrm>
            <a:prstGeom prst="roundRect">
              <a:avLst>
                <a:gd name="adj" fmla="val 274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848" y="4407"/>
              <a:ext cx="3692" cy="815"/>
            </a:xfrm>
            <a:prstGeom prst="rect">
              <a:avLst/>
            </a:prstGeom>
            <a:solidFill>
              <a:srgbClr val="1C4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dirty="0">
                  <a:solidFill>
                    <a:prstClr val="white"/>
                  </a:solidFill>
                  <a:latin typeface="思源宋体" panose="02020400000000000000" charset="-122"/>
                  <a:ea typeface="思源宋体" panose="02020400000000000000" charset="-122"/>
                  <a:cs typeface="Aharoni" panose="02010803020104030203" pitchFamily="2" charset="-79"/>
                </a:rPr>
                <a:t>PART 01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" panose="02020400000000000000" charset="-122"/>
                <a:ea typeface="思源宋体" panose="02020400000000000000" charset="-122"/>
                <a:cs typeface="Aharoni" panose="02010803020104030203" pitchFamily="2" charset="-79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171" y="4407"/>
              <a:ext cx="3692" cy="815"/>
            </a:xfrm>
            <a:prstGeom prst="rect">
              <a:avLst/>
            </a:prstGeom>
            <a:solidFill>
              <a:srgbClr val="1C4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dirty="0">
                  <a:solidFill>
                    <a:prstClr val="white"/>
                  </a:solidFill>
                  <a:latin typeface="思源宋体" panose="02020400000000000000" charset="-122"/>
                  <a:ea typeface="思源宋体" panose="02020400000000000000" charset="-122"/>
                  <a:cs typeface="Aharoni" panose="02010803020104030203" pitchFamily="2" charset="-79"/>
                  <a:sym typeface="+mn-ea"/>
                </a:rPr>
                <a:t>PART 02</a:t>
              </a:r>
            </a:p>
          </p:txBody>
        </p:sp>
        <p:sp>
          <p:nvSpPr>
            <p:cNvPr id="89" name="矩形 88"/>
            <p:cNvSpPr/>
            <p:nvPr/>
          </p:nvSpPr>
          <p:spPr>
            <a:xfrm>
              <a:off x="12302" y="4407"/>
              <a:ext cx="3692" cy="815"/>
            </a:xfrm>
            <a:prstGeom prst="rect">
              <a:avLst/>
            </a:prstGeom>
            <a:solidFill>
              <a:srgbClr val="1C4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dirty="0">
                  <a:solidFill>
                    <a:prstClr val="white"/>
                  </a:solidFill>
                  <a:latin typeface="思源宋体" panose="02020400000000000000" charset="-122"/>
                  <a:ea typeface="思源宋体" panose="02020400000000000000" charset="-122"/>
                  <a:cs typeface="Aharoni" panose="02010803020104030203" pitchFamily="2" charset="-79"/>
                  <a:sym typeface="+mn-ea"/>
                </a:rPr>
                <a:t>PART 03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679" y="5398"/>
              <a:ext cx="1981" cy="1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264D88"/>
                  </a:solidFill>
                  <a:latin typeface="思源宋体" panose="02020400000000000000" charset="-122"/>
                  <a:ea typeface="思源宋体" panose="02020400000000000000" charset="-122"/>
                </a:rPr>
                <a:t>VMware</a:t>
              </a:r>
            </a:p>
            <a:p>
              <a:pPr algn="ctr"/>
              <a:r>
                <a:rPr lang="zh-CN" altLang="en-US" sz="2000" b="1" dirty="0">
                  <a:solidFill>
                    <a:srgbClr val="264D88"/>
                  </a:solidFill>
                  <a:latin typeface="思源宋体" panose="02020400000000000000" charset="-122"/>
                  <a:ea typeface="思源宋体" panose="02020400000000000000" charset="-122"/>
                </a:rPr>
                <a:t>虚拟机</a:t>
              </a:r>
              <a:endParaRPr lang="en-US" altLang="zh-CN" sz="2000" b="1" dirty="0">
                <a:solidFill>
                  <a:srgbClr val="264D88"/>
                </a:solidFill>
                <a:latin typeface="思源宋体" panose="02020400000000000000" charset="-122"/>
                <a:ea typeface="思源宋体" panose="02020400000000000000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812" y="6562"/>
              <a:ext cx="3586" cy="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网络配置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文件交互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远程连接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8212" y="5543"/>
              <a:ext cx="1594" cy="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</a:rPr>
                <a:t>WSL</a:t>
              </a:r>
              <a:endParaRPr lang="zh-CN" altLang="en-US" sz="2800" b="1" dirty="0">
                <a:solidFill>
                  <a:srgbClr val="1C4F90"/>
                </a:solidFill>
                <a:latin typeface="思源宋体" panose="02020400000000000000" charset="-122"/>
                <a:ea typeface="思源宋体" panose="02020400000000000000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082" y="6562"/>
              <a:ext cx="3586" cy="1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安装流程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网络配置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远程连接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文件交互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863" y="5578"/>
              <a:ext cx="2553" cy="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</a:rPr>
                <a:t>最终选择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2316" y="6513"/>
              <a:ext cx="3586" cy="1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操作便捷程度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安全虚拟程度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快照复原功能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rPr>
                <a:t>运行性能差异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 flipH="1" flipV="1">
              <a:off x="16994" y="8578"/>
              <a:ext cx="2564" cy="2222"/>
              <a:chOff x="-249" y="-12"/>
              <a:chExt cx="1780" cy="1542"/>
            </a:xfrm>
          </p:grpSpPr>
          <p:sp>
            <p:nvSpPr>
              <p:cNvPr id="4" name="直角三角形 3"/>
              <p:cNvSpPr/>
              <p:nvPr/>
            </p:nvSpPr>
            <p:spPr>
              <a:xfrm flipV="1">
                <a:off x="0" y="-12"/>
                <a:ext cx="1241" cy="1023"/>
              </a:xfrm>
              <a:prstGeom prst="rtTriangle">
                <a:avLst/>
              </a:prstGeom>
              <a:solidFill>
                <a:srgbClr val="1C4F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直角三角形 4"/>
              <p:cNvSpPr/>
              <p:nvPr/>
            </p:nvSpPr>
            <p:spPr>
              <a:xfrm flipV="1">
                <a:off x="-249" y="148"/>
                <a:ext cx="1780" cy="1383"/>
              </a:xfrm>
              <a:prstGeom prst="rtTriangle">
                <a:avLst/>
              </a:prstGeom>
              <a:noFill/>
              <a:ln>
                <a:solidFill>
                  <a:srgbClr val="DCDCDC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1C4F9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-215" y="186"/>
              <a:ext cx="2564" cy="2222"/>
              <a:chOff x="-249" y="-12"/>
              <a:chExt cx="1780" cy="1542"/>
            </a:xfrm>
          </p:grpSpPr>
          <p:sp>
            <p:nvSpPr>
              <p:cNvPr id="8" name="直角三角形 7"/>
              <p:cNvSpPr/>
              <p:nvPr/>
            </p:nvSpPr>
            <p:spPr>
              <a:xfrm flipV="1">
                <a:off x="0" y="-12"/>
                <a:ext cx="1241" cy="1023"/>
              </a:xfrm>
              <a:prstGeom prst="rtTriangle">
                <a:avLst/>
              </a:prstGeom>
              <a:solidFill>
                <a:srgbClr val="1C4F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flipV="1">
                <a:off x="-249" y="148"/>
                <a:ext cx="1780" cy="1383"/>
              </a:xfrm>
              <a:prstGeom prst="rtTriangle">
                <a:avLst/>
              </a:prstGeom>
              <a:noFill/>
              <a:ln>
                <a:solidFill>
                  <a:srgbClr val="DCDCDC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1C4F9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611" y="249228"/>
            <a:ext cx="607188" cy="60421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727075" y="0"/>
            <a:ext cx="9333230" cy="3667125"/>
            <a:chOff x="-1145" y="0"/>
            <a:chExt cx="14698" cy="5775"/>
          </a:xfrm>
        </p:grpSpPr>
        <p:grpSp>
          <p:nvGrpSpPr>
            <p:cNvPr id="2" name="组合 1"/>
            <p:cNvGrpSpPr/>
            <p:nvPr/>
          </p:nvGrpSpPr>
          <p:grpSpPr>
            <a:xfrm>
              <a:off x="-1145" y="2325"/>
              <a:ext cx="7827" cy="3450"/>
              <a:chOff x="-1145" y="2325"/>
              <a:chExt cx="7827" cy="3450"/>
            </a:xfrm>
          </p:grpSpPr>
          <p:sp>
            <p:nvSpPr>
              <p:cNvPr id="8" name="文本框 99"/>
              <p:cNvSpPr txBox="1"/>
              <p:nvPr/>
            </p:nvSpPr>
            <p:spPr bwMode="auto">
              <a:xfrm>
                <a:off x="2153" y="3115"/>
                <a:ext cx="4529" cy="2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sym typeface="+mn-ea"/>
                  </a:rPr>
                  <a:t>虚拟机连不上网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sym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sym typeface="+mn-ea"/>
                  </a:rPr>
                  <a:t>到处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sym typeface="+mn-ea"/>
                  </a:rPr>
                  <a:t>ping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sym typeface="+mn-ea"/>
                  </a:rPr>
                  <a:t>不通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sym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2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sym typeface="+mn-ea"/>
                  </a:rPr>
                  <a:t>ssh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sym typeface="+mn-ea"/>
                  </a:rPr>
                  <a:t>连接失败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sym typeface="+mn-ea"/>
                </a:endParaRPr>
              </a:p>
            </p:txBody>
          </p:sp>
          <p:sp>
            <p:nvSpPr>
              <p:cNvPr id="9" name="文本框 100"/>
              <p:cNvSpPr txBox="1"/>
              <p:nvPr/>
            </p:nvSpPr>
            <p:spPr bwMode="auto">
              <a:xfrm>
                <a:off x="-1145" y="2325"/>
                <a:ext cx="7827" cy="10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endParaRPr lang="en-US" altLang="zh-CN" sz="2800" b="1" dirty="0">
                  <a:solidFill>
                    <a:srgbClr val="1C4F90"/>
                  </a:solidFill>
                  <a:uFillTx/>
                  <a:latin typeface="思源宋体" panose="02020400000000000000" charset="-122"/>
                  <a:ea typeface="思源宋体" panose="02020400000000000000" charset="-122"/>
                  <a:sym typeface="+mn-ea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-359" y="0"/>
              <a:ext cx="2564" cy="2222"/>
              <a:chOff x="-249" y="-12"/>
              <a:chExt cx="1780" cy="1542"/>
            </a:xfrm>
          </p:grpSpPr>
          <p:sp>
            <p:nvSpPr>
              <p:cNvPr id="15" name="直角三角形 14"/>
              <p:cNvSpPr/>
              <p:nvPr/>
            </p:nvSpPr>
            <p:spPr>
              <a:xfrm flipV="1">
                <a:off x="0" y="-12"/>
                <a:ext cx="1241" cy="1023"/>
              </a:xfrm>
              <a:prstGeom prst="rtTriangle">
                <a:avLst/>
              </a:prstGeom>
              <a:solidFill>
                <a:srgbClr val="1C4F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flipV="1">
                <a:off x="-249" y="148"/>
                <a:ext cx="1780" cy="1383"/>
              </a:xfrm>
              <a:prstGeom prst="rtTriangle">
                <a:avLst/>
              </a:prstGeom>
              <a:noFill/>
              <a:ln>
                <a:solidFill>
                  <a:srgbClr val="DCDCDC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1C4F9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579" y="458"/>
              <a:ext cx="11974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600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</a:rPr>
                <a:t>VMware</a:t>
              </a:r>
              <a:r>
                <a:rPr lang="zh-CN" altLang="en-US" sz="3600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</a:rPr>
                <a:t>虚拟机</a:t>
              </a:r>
              <a:r>
                <a:rPr lang="en-US" altLang="zh-CN" sz="3600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</a:rPr>
                <a:t>—</a:t>
              </a:r>
              <a:r>
                <a:rPr lang="zh-CN" altLang="en-US" sz="3600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</a:rPr>
                <a:t>网络配置问题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89" y="1344"/>
              <a:ext cx="432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sz="1200" dirty="0">
                <a:solidFill>
                  <a:srgbClr val="264D88"/>
                </a:solidFill>
                <a:latin typeface="思源宋体" panose="02020400000000000000" charset="-122"/>
                <a:ea typeface="思源宋体" panose="02020400000000000000" charset="-122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611" y="249228"/>
            <a:ext cx="607188" cy="604212"/>
          </a:xfrm>
          <a:prstGeom prst="rect">
            <a:avLst/>
          </a:prstGeom>
        </p:spPr>
      </p:pic>
      <p:sp>
        <p:nvSpPr>
          <p:cNvPr id="23" name="文本框 100">
            <a:extLst>
              <a:ext uri="{FF2B5EF4-FFF2-40B4-BE49-F238E27FC236}">
                <a16:creationId xmlns:a16="http://schemas.microsoft.com/office/drawing/2014/main" id="{628527B6-2541-45FB-A6FB-5FB33BC44B87}"/>
              </a:ext>
            </a:extLst>
          </p:cNvPr>
          <p:cNvSpPr txBox="1"/>
          <p:nvPr/>
        </p:nvSpPr>
        <p:spPr bwMode="auto">
          <a:xfrm>
            <a:off x="-1200849" y="4094480"/>
            <a:ext cx="4970145" cy="662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800" b="1" dirty="0">
                <a:solidFill>
                  <a:srgbClr val="1C4F90"/>
                </a:solidFill>
                <a:uFillTx/>
                <a:latin typeface="思源宋体" panose="02020400000000000000" charset="-122"/>
                <a:ea typeface="思源宋体" panose="02020400000000000000" charset="-122"/>
                <a:sym typeface="+mn-ea"/>
              </a:rPr>
              <a:t>解决方法？</a:t>
            </a:r>
            <a:endParaRPr lang="en-US" altLang="zh-CN" sz="2800" b="1" dirty="0">
              <a:solidFill>
                <a:srgbClr val="1C4F90"/>
              </a:solidFill>
              <a:uFillTx/>
              <a:latin typeface="思源宋体" panose="02020400000000000000" charset="-122"/>
              <a:ea typeface="思源宋体" panose="02020400000000000000" charset="-122"/>
              <a:sym typeface="+mn-ea"/>
            </a:endParaRPr>
          </a:p>
        </p:txBody>
      </p:sp>
      <p:sp>
        <p:nvSpPr>
          <p:cNvPr id="24" name="文本框 99">
            <a:extLst>
              <a:ext uri="{FF2B5EF4-FFF2-40B4-BE49-F238E27FC236}">
                <a16:creationId xmlns:a16="http://schemas.microsoft.com/office/drawing/2014/main" id="{2B5E65B1-D0A7-4F9D-A743-267EE586859B}"/>
              </a:ext>
            </a:extLst>
          </p:cNvPr>
          <p:cNvSpPr txBox="1"/>
          <p:nvPr/>
        </p:nvSpPr>
        <p:spPr bwMode="auto">
          <a:xfrm>
            <a:off x="708660" y="4841805"/>
            <a:ext cx="4027932" cy="1705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rPr>
              <a:t>修改网络连接方式？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rPr>
              <a:t>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rPr>
              <a:t>桥接、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rPr>
              <a:t>NAT)</a:t>
            </a: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rPr>
              <a:t>重启网络服务？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思源宋体" panose="02020400000000000000" charset="-122"/>
              <a:ea typeface="思源宋体" panose="02020400000000000000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rPr>
              <a:t>网卡卸载重新安装？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思源宋体" panose="02020400000000000000" charset="-122"/>
              <a:ea typeface="思源宋体" panose="02020400000000000000" charset="-122"/>
              <a:sym typeface="+mn-ea"/>
            </a:endParaRPr>
          </a:p>
          <a:p>
            <a:pPr algn="ctr"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思源宋体" panose="02020400000000000000" charset="-122"/>
              <a:ea typeface="思源宋体" panose="02020400000000000000" charset="-122"/>
              <a:sym typeface="+mn-ea"/>
            </a:endParaRPr>
          </a:p>
        </p:txBody>
      </p:sp>
      <p:sp>
        <p:nvSpPr>
          <p:cNvPr id="25" name="文本框 100">
            <a:extLst>
              <a:ext uri="{FF2B5EF4-FFF2-40B4-BE49-F238E27FC236}">
                <a16:creationId xmlns:a16="http://schemas.microsoft.com/office/drawing/2014/main" id="{E7E96515-E333-4411-8B43-1F8649260AF1}"/>
              </a:ext>
            </a:extLst>
          </p:cNvPr>
          <p:cNvSpPr txBox="1"/>
          <p:nvPr/>
        </p:nvSpPr>
        <p:spPr bwMode="auto">
          <a:xfrm>
            <a:off x="3959225" y="1489398"/>
            <a:ext cx="4970145" cy="662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800" b="1" dirty="0">
                <a:solidFill>
                  <a:srgbClr val="1C4F90"/>
                </a:solidFill>
                <a:uFillTx/>
                <a:latin typeface="思源宋体" panose="02020400000000000000" charset="-122"/>
                <a:ea typeface="思源宋体" panose="02020400000000000000" charset="-122"/>
                <a:sym typeface="+mn-ea"/>
              </a:rPr>
              <a:t>原因</a:t>
            </a:r>
            <a:endParaRPr lang="en-US" altLang="zh-CN" sz="2800" b="1" dirty="0">
              <a:solidFill>
                <a:srgbClr val="1C4F90"/>
              </a:solidFill>
              <a:uFillTx/>
              <a:latin typeface="思源宋体" panose="02020400000000000000" charset="-122"/>
              <a:ea typeface="思源宋体" panose="02020400000000000000" charset="-122"/>
              <a:sym typeface="+mn-ea"/>
            </a:endParaRPr>
          </a:p>
        </p:txBody>
      </p:sp>
      <p:sp>
        <p:nvSpPr>
          <p:cNvPr id="26" name="文本框 99">
            <a:extLst>
              <a:ext uri="{FF2B5EF4-FFF2-40B4-BE49-F238E27FC236}">
                <a16:creationId xmlns:a16="http://schemas.microsoft.com/office/drawing/2014/main" id="{47AB49CA-BD1C-41B3-8AA9-77BB0DA3A51D}"/>
              </a:ext>
            </a:extLst>
          </p:cNvPr>
          <p:cNvSpPr txBox="1"/>
          <p:nvPr/>
        </p:nvSpPr>
        <p:spPr bwMode="auto">
          <a:xfrm>
            <a:off x="7051675" y="2388885"/>
            <a:ext cx="2875915" cy="1705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rPr>
              <a:t>VMware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rPr>
              <a:t>的虚拟网卡出错需要更新驱动程序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思源宋体" panose="02020400000000000000" charset="-122"/>
              <a:ea typeface="思源宋体" panose="02020400000000000000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rPr>
              <a:t>参考视频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rPr>
              <a:t>BV1yc411B79t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rPr>
              <a:t>一键修复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rPr>
              <a:t>CCleaner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rPr>
              <a:t> +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rPr>
              <a:t>重启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思源宋体" panose="02020400000000000000" charset="-122"/>
              <a:ea typeface="思源宋体" panose="02020400000000000000" charset="-122"/>
              <a:sym typeface="+mn-ea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5F66690-8A01-4A07-ABCD-E24B9927B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986" y="4331027"/>
            <a:ext cx="5159292" cy="17055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200533" y="-64008"/>
            <a:ext cx="7882890" cy="5597525"/>
            <a:chOff x="-359" y="0"/>
            <a:chExt cx="12414" cy="8815"/>
          </a:xfrm>
        </p:grpSpPr>
        <p:grpSp>
          <p:nvGrpSpPr>
            <p:cNvPr id="6" name="组合 5"/>
            <p:cNvGrpSpPr/>
            <p:nvPr/>
          </p:nvGrpSpPr>
          <p:grpSpPr>
            <a:xfrm>
              <a:off x="236" y="5961"/>
              <a:ext cx="9099" cy="2854"/>
              <a:chOff x="491" y="5961"/>
              <a:chExt cx="9099" cy="2854"/>
            </a:xfrm>
          </p:grpSpPr>
          <p:sp>
            <p:nvSpPr>
              <p:cNvPr id="32" name="任意多边形 22"/>
              <p:cNvSpPr/>
              <p:nvPr/>
            </p:nvSpPr>
            <p:spPr>
              <a:xfrm rot="18193720" flipH="1">
                <a:off x="7079" y="6256"/>
                <a:ext cx="858" cy="4165"/>
              </a:xfrm>
              <a:custGeom>
                <a:avLst/>
                <a:gdLst>
                  <a:gd name="connsiteX0" fmla="*/ 411477 w 822954"/>
                  <a:gd name="connsiteY0" fmla="*/ 0 h 3014221"/>
                  <a:gd name="connsiteX1" fmla="*/ 822954 w 822954"/>
                  <a:gd name="connsiteY1" fmla="*/ 466659 h 3014221"/>
                  <a:gd name="connsiteX2" fmla="*/ 635753 w 822954"/>
                  <a:gd name="connsiteY2" fmla="*/ 466659 h 3014221"/>
                  <a:gd name="connsiteX3" fmla="*/ 411477 w 822954"/>
                  <a:gd name="connsiteY3" fmla="*/ 3014221 h 3014221"/>
                  <a:gd name="connsiteX4" fmla="*/ 187201 w 822954"/>
                  <a:gd name="connsiteY4" fmla="*/ 466659 h 3014221"/>
                  <a:gd name="connsiteX5" fmla="*/ 0 w 822954"/>
                  <a:gd name="connsiteY5" fmla="*/ 466659 h 3014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954" h="3014221">
                    <a:moveTo>
                      <a:pt x="411477" y="0"/>
                    </a:moveTo>
                    <a:lnTo>
                      <a:pt x="822954" y="466659"/>
                    </a:lnTo>
                    <a:lnTo>
                      <a:pt x="635753" y="466659"/>
                    </a:lnTo>
                    <a:lnTo>
                      <a:pt x="411477" y="3014221"/>
                    </a:lnTo>
                    <a:lnTo>
                      <a:pt x="187201" y="466659"/>
                    </a:lnTo>
                    <a:lnTo>
                      <a:pt x="0" y="466659"/>
                    </a:lnTo>
                    <a:close/>
                  </a:path>
                </a:pathLst>
              </a:custGeom>
              <a:solidFill>
                <a:srgbClr val="1C4F9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tIns="2628000" anchor="t" anchorCtr="1">
                <a:normAutofit fontScale="250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entury Gothic" panose="020B0502020202020204"/>
                  <a:ea typeface="思源黑体 CN Bold" panose="020B0800000000000000" charset="-122"/>
                  <a:cs typeface="+mn-ea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1466" y="5961"/>
                <a:ext cx="3496" cy="678"/>
              </a:xfrm>
              <a:prstGeom prst="rect">
                <a:avLst/>
              </a:prstGeom>
              <a:solidFill>
                <a:srgbClr val="1C4F90"/>
              </a:solidFill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20000"/>
                  </a:lnSpc>
                  <a:buClrTx/>
                  <a:buSzTx/>
                  <a:buFontTx/>
                </a:pPr>
                <a:r>
                  <a:rPr lang="en-US" altLang="zh-CN" sz="2000" b="1" dirty="0">
                    <a:solidFill>
                      <a:schemeClr val="bg1"/>
                    </a:solidFill>
                    <a:latin typeface="思源宋体" panose="02020400000000000000" charset="-122"/>
                    <a:ea typeface="思源宋体" panose="02020400000000000000" charset="-122"/>
                    <a:sym typeface="+mn-ea"/>
                  </a:rPr>
                  <a:t>VMware Tools</a:t>
                </a: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491" y="6976"/>
                <a:ext cx="5657" cy="1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有时能用，有时不能用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迷惑的重新安装机制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只能主机传文件给虚拟机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不能虚拟机传输给主机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-359" y="0"/>
              <a:ext cx="2564" cy="2222"/>
              <a:chOff x="-249" y="-12"/>
              <a:chExt cx="1780" cy="1542"/>
            </a:xfrm>
          </p:grpSpPr>
          <p:sp>
            <p:nvSpPr>
              <p:cNvPr id="15" name="直角三角形 14"/>
              <p:cNvSpPr/>
              <p:nvPr/>
            </p:nvSpPr>
            <p:spPr>
              <a:xfrm flipV="1">
                <a:off x="0" y="-12"/>
                <a:ext cx="1241" cy="1023"/>
              </a:xfrm>
              <a:prstGeom prst="rtTriangle">
                <a:avLst/>
              </a:prstGeom>
              <a:solidFill>
                <a:srgbClr val="1C4F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flipV="1">
                <a:off x="-249" y="148"/>
                <a:ext cx="1780" cy="1383"/>
              </a:xfrm>
              <a:prstGeom prst="rtTriangle">
                <a:avLst/>
              </a:prstGeom>
              <a:noFill/>
              <a:ln>
                <a:solidFill>
                  <a:srgbClr val="DCDCDC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1C4F9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579" y="458"/>
              <a:ext cx="10476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600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</a:rPr>
                <a:t>VMware</a:t>
              </a:r>
              <a:r>
                <a:rPr lang="zh-CN" altLang="en-US" sz="3600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</a:rPr>
                <a:t>虚拟机</a:t>
              </a:r>
              <a:r>
                <a:rPr lang="en-US" altLang="zh-CN" sz="3600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</a:rPr>
                <a:t>—</a:t>
              </a:r>
              <a:r>
                <a:rPr lang="zh-CN" altLang="en-US" sz="3600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</a:rPr>
                <a:t>文件交互问题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89" y="1344"/>
              <a:ext cx="432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sz="1200" dirty="0">
                <a:solidFill>
                  <a:srgbClr val="264D88"/>
                </a:solidFill>
                <a:latin typeface="思源宋体" panose="02020400000000000000" charset="-122"/>
                <a:ea typeface="思源宋体" panose="02020400000000000000" charset="-122"/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611" y="249228"/>
            <a:ext cx="607188" cy="604212"/>
          </a:xfrm>
          <a:prstGeom prst="rect">
            <a:avLst/>
          </a:prstGeom>
        </p:spPr>
      </p:pic>
      <p:sp>
        <p:nvSpPr>
          <p:cNvPr id="33" name="任意多边形 22">
            <a:extLst>
              <a:ext uri="{FF2B5EF4-FFF2-40B4-BE49-F238E27FC236}">
                <a16:creationId xmlns:a16="http://schemas.microsoft.com/office/drawing/2014/main" id="{3C2AEB51-17A3-439B-8ABC-44A1561539E2}"/>
              </a:ext>
            </a:extLst>
          </p:cNvPr>
          <p:cNvSpPr/>
          <p:nvPr/>
        </p:nvSpPr>
        <p:spPr>
          <a:xfrm rot="3406280">
            <a:off x="6774039" y="3767126"/>
            <a:ext cx="544830" cy="2826848"/>
          </a:xfrm>
          <a:custGeom>
            <a:avLst/>
            <a:gdLst>
              <a:gd name="connsiteX0" fmla="*/ 411477 w 822954"/>
              <a:gd name="connsiteY0" fmla="*/ 0 h 3014221"/>
              <a:gd name="connsiteX1" fmla="*/ 822954 w 822954"/>
              <a:gd name="connsiteY1" fmla="*/ 466659 h 3014221"/>
              <a:gd name="connsiteX2" fmla="*/ 635753 w 822954"/>
              <a:gd name="connsiteY2" fmla="*/ 466659 h 3014221"/>
              <a:gd name="connsiteX3" fmla="*/ 411477 w 822954"/>
              <a:gd name="connsiteY3" fmla="*/ 3014221 h 3014221"/>
              <a:gd name="connsiteX4" fmla="*/ 187201 w 822954"/>
              <a:gd name="connsiteY4" fmla="*/ 466659 h 3014221"/>
              <a:gd name="connsiteX5" fmla="*/ 0 w 822954"/>
              <a:gd name="connsiteY5" fmla="*/ 466659 h 301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954" h="3014221">
                <a:moveTo>
                  <a:pt x="411477" y="0"/>
                </a:moveTo>
                <a:lnTo>
                  <a:pt x="822954" y="466659"/>
                </a:lnTo>
                <a:lnTo>
                  <a:pt x="635753" y="466659"/>
                </a:lnTo>
                <a:lnTo>
                  <a:pt x="411477" y="3014221"/>
                </a:lnTo>
                <a:lnTo>
                  <a:pt x="187201" y="466659"/>
                </a:lnTo>
                <a:lnTo>
                  <a:pt x="0" y="466659"/>
                </a:lnTo>
                <a:close/>
              </a:path>
            </a:pathLst>
          </a:custGeom>
          <a:solidFill>
            <a:srgbClr val="1C4F90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628000" anchor="t" anchorCtr="1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entury Gothic" panose="020B0502020202020204"/>
              <a:ea typeface="思源黑体 CN Bold" panose="020B0800000000000000" charset="-122"/>
              <a:cs typeface="+mn-ea"/>
            </a:endParaRPr>
          </a:p>
        </p:txBody>
      </p:sp>
      <p:sp>
        <p:nvSpPr>
          <p:cNvPr id="34" name="任意多边形 22">
            <a:extLst>
              <a:ext uri="{FF2B5EF4-FFF2-40B4-BE49-F238E27FC236}">
                <a16:creationId xmlns:a16="http://schemas.microsoft.com/office/drawing/2014/main" id="{FC88F839-73C2-4887-B8C8-AFDFAC87DE7B}"/>
              </a:ext>
            </a:extLst>
          </p:cNvPr>
          <p:cNvSpPr/>
          <p:nvPr/>
        </p:nvSpPr>
        <p:spPr>
          <a:xfrm>
            <a:off x="5417034" y="2539206"/>
            <a:ext cx="766905" cy="3344831"/>
          </a:xfrm>
          <a:custGeom>
            <a:avLst/>
            <a:gdLst>
              <a:gd name="connsiteX0" fmla="*/ 411477 w 822954"/>
              <a:gd name="connsiteY0" fmla="*/ 0 h 3014221"/>
              <a:gd name="connsiteX1" fmla="*/ 822954 w 822954"/>
              <a:gd name="connsiteY1" fmla="*/ 466659 h 3014221"/>
              <a:gd name="connsiteX2" fmla="*/ 635753 w 822954"/>
              <a:gd name="connsiteY2" fmla="*/ 466659 h 3014221"/>
              <a:gd name="connsiteX3" fmla="*/ 411477 w 822954"/>
              <a:gd name="connsiteY3" fmla="*/ 3014221 h 3014221"/>
              <a:gd name="connsiteX4" fmla="*/ 187201 w 822954"/>
              <a:gd name="connsiteY4" fmla="*/ 466659 h 3014221"/>
              <a:gd name="connsiteX5" fmla="*/ 0 w 822954"/>
              <a:gd name="connsiteY5" fmla="*/ 466659 h 301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954" h="3014221">
                <a:moveTo>
                  <a:pt x="411477" y="0"/>
                </a:moveTo>
                <a:lnTo>
                  <a:pt x="822954" y="466659"/>
                </a:lnTo>
                <a:lnTo>
                  <a:pt x="635753" y="466659"/>
                </a:lnTo>
                <a:lnTo>
                  <a:pt x="411477" y="3014221"/>
                </a:lnTo>
                <a:lnTo>
                  <a:pt x="187201" y="466659"/>
                </a:lnTo>
                <a:lnTo>
                  <a:pt x="0" y="466659"/>
                </a:lnTo>
                <a:close/>
              </a:path>
            </a:pathLst>
          </a:custGeom>
          <a:solidFill>
            <a:srgbClr val="1C4F90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628000" anchor="t" anchorCtr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entury Gothic" panose="020B0502020202020204"/>
              <a:ea typeface="思源黑体 CN Bold" panose="020B0800000000000000" charset="-122"/>
              <a:cs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3A7FFDC-AE39-4CAA-B300-8EC65E750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635" y="1026340"/>
            <a:ext cx="5244864" cy="2962377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2B3D0189-EC4A-419D-9382-4D80383B2B58}"/>
              </a:ext>
            </a:extLst>
          </p:cNvPr>
          <p:cNvSpPr txBox="1"/>
          <p:nvPr/>
        </p:nvSpPr>
        <p:spPr>
          <a:xfrm>
            <a:off x="9097137" y="3721227"/>
            <a:ext cx="1850390" cy="430530"/>
          </a:xfrm>
          <a:prstGeom prst="rect">
            <a:avLst/>
          </a:prstGeom>
          <a:solidFill>
            <a:srgbClr val="1C4F90"/>
          </a:solidFill>
        </p:spPr>
        <p:txBody>
          <a:bodyPr wrap="square" rtlCol="0">
            <a:sp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rPr>
              <a:t>共享文件夹</a:t>
            </a:r>
            <a:endParaRPr lang="en-US" altLang="zh-CN" sz="2000" b="1" dirty="0">
              <a:solidFill>
                <a:schemeClr val="bg1"/>
              </a:solidFill>
              <a:latin typeface="思源宋体" panose="02020400000000000000" charset="-122"/>
              <a:ea typeface="思源宋体" panose="02020400000000000000" charset="-122"/>
              <a:sym typeface="+mn-ea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4A08CC0-2AD2-42C6-8239-0FACFE8E184F}"/>
              </a:ext>
            </a:extLst>
          </p:cNvPr>
          <p:cNvSpPr txBox="1"/>
          <p:nvPr/>
        </p:nvSpPr>
        <p:spPr>
          <a:xfrm>
            <a:off x="8223329" y="4393563"/>
            <a:ext cx="359219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缺失挂载操作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安全与风险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+mn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99E4A28-CEF5-42C7-96DD-B39827D0D875}"/>
              </a:ext>
            </a:extLst>
          </p:cNvPr>
          <p:cNvSpPr txBox="1"/>
          <p:nvPr/>
        </p:nvSpPr>
        <p:spPr>
          <a:xfrm>
            <a:off x="4633087" y="1231942"/>
            <a:ext cx="2219960" cy="430530"/>
          </a:xfrm>
          <a:prstGeom prst="rect">
            <a:avLst/>
          </a:prstGeom>
          <a:solidFill>
            <a:srgbClr val="1C4F90"/>
          </a:solidFill>
        </p:spPr>
        <p:txBody>
          <a:bodyPr wrap="square" rtlCol="0">
            <a:sp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 lang="en-US" altLang="zh-CN" sz="2000" b="1" dirty="0" err="1">
                <a:solidFill>
                  <a:schemeClr val="bg1"/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rPr>
              <a:t>Filezilla</a:t>
            </a:r>
            <a:endParaRPr lang="en-US" altLang="zh-CN" sz="2000" b="1" dirty="0">
              <a:solidFill>
                <a:schemeClr val="bg1"/>
              </a:solidFill>
              <a:latin typeface="思源宋体" panose="02020400000000000000" charset="-122"/>
              <a:ea typeface="思源宋体" panose="02020400000000000000" charset="-122"/>
              <a:sym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B873F5C-BF23-41D5-B068-030A40ABD40B}"/>
              </a:ext>
            </a:extLst>
          </p:cNvPr>
          <p:cNvSpPr txBox="1"/>
          <p:nvPr/>
        </p:nvSpPr>
        <p:spPr>
          <a:xfrm>
            <a:off x="3918762" y="1780256"/>
            <a:ext cx="3592195" cy="613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直接拉取，操作简单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ssh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连接，双向传输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/>
      <p:bldP spid="38" grpId="0" animBg="1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-227965" y="0"/>
            <a:ext cx="12613005" cy="6129655"/>
            <a:chOff x="-359" y="0"/>
            <a:chExt cx="19863" cy="9653"/>
          </a:xfrm>
        </p:grpSpPr>
        <p:grpSp>
          <p:nvGrpSpPr>
            <p:cNvPr id="11" name="组合 10"/>
            <p:cNvGrpSpPr/>
            <p:nvPr/>
          </p:nvGrpSpPr>
          <p:grpSpPr>
            <a:xfrm>
              <a:off x="8541" y="2642"/>
              <a:ext cx="10963" cy="7011"/>
              <a:chOff x="8541" y="2642"/>
              <a:chExt cx="10963" cy="7011"/>
            </a:xfrm>
          </p:grpSpPr>
          <p:sp>
            <p:nvSpPr>
              <p:cNvPr id="65" name="矩形: 圆角 64"/>
              <p:cNvSpPr/>
              <p:nvPr/>
            </p:nvSpPr>
            <p:spPr>
              <a:xfrm>
                <a:off x="8541" y="6221"/>
                <a:ext cx="4622" cy="3432"/>
              </a:xfrm>
              <a:prstGeom prst="roundRect">
                <a:avLst>
                  <a:gd name="adj" fmla="val 274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: 圆角 65"/>
              <p:cNvSpPr/>
              <p:nvPr/>
            </p:nvSpPr>
            <p:spPr>
              <a:xfrm>
                <a:off x="13494" y="6221"/>
                <a:ext cx="4622" cy="3432"/>
              </a:xfrm>
              <a:prstGeom prst="roundRect">
                <a:avLst>
                  <a:gd name="adj" fmla="val 2749"/>
                </a:avLst>
              </a:prstGeom>
              <a:solidFill>
                <a:srgbClr val="1C4F9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: 圆角 66"/>
              <p:cNvSpPr/>
              <p:nvPr/>
            </p:nvSpPr>
            <p:spPr>
              <a:xfrm>
                <a:off x="8541" y="2642"/>
                <a:ext cx="4622" cy="3432"/>
              </a:xfrm>
              <a:prstGeom prst="roundRect">
                <a:avLst>
                  <a:gd name="adj" fmla="val 2749"/>
                </a:avLst>
              </a:prstGeom>
              <a:solidFill>
                <a:srgbClr val="1C4F9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: 圆角 67"/>
              <p:cNvSpPr/>
              <p:nvPr/>
            </p:nvSpPr>
            <p:spPr>
              <a:xfrm>
                <a:off x="13494" y="2642"/>
                <a:ext cx="4622" cy="3432"/>
              </a:xfrm>
              <a:prstGeom prst="roundRect">
                <a:avLst>
                  <a:gd name="adj" fmla="val 274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9203" y="3313"/>
                <a:ext cx="4547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b="1" dirty="0" err="1">
                    <a:solidFill>
                      <a:schemeClr val="bg1"/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</a:rPr>
                  <a:t>VSCode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</a:rPr>
                  <a:t>远程连接</a:t>
                </a: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8860" y="4082"/>
                <a:ext cx="4128" cy="1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为编程提供合适的开发环境</a:t>
                </a:r>
                <a:endParaRPr lang="en-US" altLang="zh-CN" sz="1200" dirty="0">
                  <a:solidFill>
                    <a:schemeClr val="bg1"/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https://blog.csdn.net/weixin_42397613/article/details/114983147</a:t>
                </a:r>
                <a:endParaRPr lang="zh-CN" altLang="en-US" sz="1200" dirty="0">
                  <a:solidFill>
                    <a:schemeClr val="bg1"/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endParaRPr>
              </a:p>
            </p:txBody>
          </p:sp>
          <p:sp>
            <p:nvSpPr>
              <p:cNvPr id="2" name="文本框 1"/>
              <p:cNvSpPr txBox="1"/>
              <p:nvPr/>
            </p:nvSpPr>
            <p:spPr>
              <a:xfrm>
                <a:off x="9444" y="6506"/>
                <a:ext cx="4547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</a:rPr>
                  <a:t>进阶 免密连接</a:t>
                </a: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8788" y="7240"/>
                <a:ext cx="4128" cy="2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生成</a:t>
                </a:r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rsa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公钥密钥，将公钥传输至虚拟机，实现免密连接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https://blog.csdn.net/weixin_42397613/article/details/114983147</a:t>
                </a: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14957" y="6506"/>
                <a:ext cx="4547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b="1" dirty="0">
                    <a:solidFill>
                      <a:schemeClr val="bg1"/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</a:rPr>
                  <a:t>AI 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</a:rPr>
                  <a:t>助力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3750" y="7231"/>
                <a:ext cx="4128" cy="1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阿里国产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ai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，智能预测，代码解释，单元测试生成</a:t>
                </a:r>
                <a:endParaRPr lang="en-US" altLang="zh-CN" sz="1200" dirty="0">
                  <a:solidFill>
                    <a:schemeClr val="bg1"/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https://tongyi.aliyun.com/lingma/download</a:t>
                </a:r>
                <a:endParaRPr lang="zh-CN" altLang="en-US" sz="1200" dirty="0">
                  <a:solidFill>
                    <a:schemeClr val="bg1"/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3720" y="3260"/>
                <a:ext cx="4547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</a:rPr>
                  <a:t>Python</a:t>
                </a:r>
                <a:r>
                  <a:rPr lang="zh-CN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</a:rPr>
                  <a:t>、</a:t>
                </a:r>
                <a:r>
                  <a:rPr lang="en-US" altLang="zh-CN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</a:rPr>
                  <a:t>C</a:t>
                </a:r>
                <a:r>
                  <a:rPr lang="zh-CN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</a:rPr>
                  <a:t>语言环境</a:t>
                </a: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3750" y="4101"/>
                <a:ext cx="4128" cy="1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Linux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下的编程环境配置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sudo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 apt update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sudo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 apt install build-essential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sudo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 apt install python3.12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-359" y="0"/>
              <a:ext cx="2564" cy="2222"/>
              <a:chOff x="-249" y="-12"/>
              <a:chExt cx="1780" cy="1542"/>
            </a:xfrm>
          </p:grpSpPr>
          <p:sp>
            <p:nvSpPr>
              <p:cNvPr id="15" name="直角三角形 14"/>
              <p:cNvSpPr/>
              <p:nvPr/>
            </p:nvSpPr>
            <p:spPr>
              <a:xfrm flipV="1">
                <a:off x="0" y="-12"/>
                <a:ext cx="1241" cy="1023"/>
              </a:xfrm>
              <a:prstGeom prst="rtTriangle">
                <a:avLst/>
              </a:prstGeom>
              <a:solidFill>
                <a:srgbClr val="1C4F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flipV="1">
                <a:off x="-249" y="148"/>
                <a:ext cx="1780" cy="1383"/>
              </a:xfrm>
              <a:prstGeom prst="rtTriangle">
                <a:avLst/>
              </a:prstGeom>
              <a:noFill/>
              <a:ln>
                <a:solidFill>
                  <a:srgbClr val="DCDCDC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1C4F9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579" y="458"/>
              <a:ext cx="9898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600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</a:rPr>
                <a:t>VMware</a:t>
              </a:r>
              <a:r>
                <a:rPr lang="zh-CN" altLang="en-US" sz="3600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</a:rPr>
                <a:t>虚拟机</a:t>
              </a:r>
              <a:r>
                <a:rPr lang="en-US" altLang="zh-CN" sz="3600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</a:rPr>
                <a:t>-</a:t>
              </a:r>
              <a:r>
                <a:rPr lang="zh-CN" altLang="en-US" sz="3600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</a:rPr>
                <a:t>远程连接</a:t>
              </a: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611" y="249228"/>
            <a:ext cx="607188" cy="60421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C1780B1-F91A-4C70-A07B-6130D1A66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11" y="1677670"/>
            <a:ext cx="3960314" cy="448230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246505" y="-1269365"/>
            <a:ext cx="4191000" cy="2555240"/>
            <a:chOff x="-1277" y="-1319"/>
            <a:chExt cx="4304" cy="2624"/>
          </a:xfrm>
        </p:grpSpPr>
        <p:sp>
          <p:nvSpPr>
            <p:cNvPr id="3" name="直角三角形 2"/>
            <p:cNvSpPr/>
            <p:nvPr/>
          </p:nvSpPr>
          <p:spPr>
            <a:xfrm rot="2700000" flipH="1">
              <a:off x="-1277" y="-1319"/>
              <a:ext cx="2624" cy="2624"/>
            </a:xfrm>
            <a:prstGeom prst="rtTriangle">
              <a:avLst/>
            </a:prstGeom>
            <a:solidFill>
              <a:schemeClr val="bg2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C4F90"/>
                </a:solidFill>
              </a:endParaRPr>
            </a:p>
          </p:txBody>
        </p:sp>
        <p:sp>
          <p:nvSpPr>
            <p:cNvPr id="30" name="直角三角形 29"/>
            <p:cNvSpPr/>
            <p:nvPr/>
          </p:nvSpPr>
          <p:spPr>
            <a:xfrm rot="2700000" flipH="1">
              <a:off x="403" y="-1319"/>
              <a:ext cx="2624" cy="2624"/>
            </a:xfrm>
            <a:prstGeom prst="rtTriangle">
              <a:avLst/>
            </a:prstGeom>
            <a:solidFill>
              <a:srgbClr val="1C4F9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C4F9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724785" y="991235"/>
            <a:ext cx="6817360" cy="3740785"/>
            <a:chOff x="4291" y="1561"/>
            <a:chExt cx="10736" cy="5891"/>
          </a:xfrm>
        </p:grpSpPr>
        <p:sp>
          <p:nvSpPr>
            <p:cNvPr id="34" name="文本框 33"/>
            <p:cNvSpPr txBox="1"/>
            <p:nvPr/>
          </p:nvSpPr>
          <p:spPr>
            <a:xfrm>
              <a:off x="4541" y="4689"/>
              <a:ext cx="10486" cy="2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5400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  <a:sym typeface="+mn-ea"/>
                </a:rPr>
                <a:t>虚拟机已经完美？</a:t>
              </a:r>
              <a:endParaRPr lang="en-US" altLang="zh-CN" sz="5400" b="1" dirty="0">
                <a:solidFill>
                  <a:srgbClr val="1C4F90"/>
                </a:solidFill>
                <a:latin typeface="思源宋体" panose="02020400000000000000" charset="-122"/>
                <a:ea typeface="思源宋体" panose="02020400000000000000" charset="-122"/>
                <a:sym typeface="+mn-ea"/>
              </a:endParaRPr>
            </a:p>
            <a:p>
              <a:pPr algn="dist"/>
              <a:r>
                <a:rPr lang="zh-CN" altLang="en-US" sz="5400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  <a:sym typeface="+mn-ea"/>
                </a:rPr>
                <a:t>为何要再提</a:t>
              </a:r>
              <a:r>
                <a:rPr lang="en-US" altLang="zh-CN" sz="5400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  <a:sym typeface="+mn-ea"/>
                </a:rPr>
                <a:t>WSL</a:t>
              </a:r>
              <a:r>
                <a:rPr lang="zh-CN" altLang="en-US" sz="5400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  <a:sym typeface="+mn-ea"/>
                </a:rPr>
                <a:t>？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291" y="6076"/>
              <a:ext cx="10619" cy="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8459" y="1561"/>
              <a:ext cx="2150" cy="2052"/>
              <a:chOff x="8884" y="1621"/>
              <a:chExt cx="2150" cy="2052"/>
            </a:xfrm>
          </p:grpSpPr>
          <p:sp>
            <p:nvSpPr>
              <p:cNvPr id="13" name="直角三角形 12"/>
              <p:cNvSpPr/>
              <p:nvPr/>
            </p:nvSpPr>
            <p:spPr>
              <a:xfrm rot="2700000" flipH="1">
                <a:off x="8933" y="1621"/>
                <a:ext cx="2052" cy="2052"/>
              </a:xfrm>
              <a:prstGeom prst="rtTriangle">
                <a:avLst/>
              </a:prstGeom>
              <a:solidFill>
                <a:schemeClr val="bg2">
                  <a:lumMod val="8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C4F90"/>
                  </a:solidFill>
                </a:endParaRPr>
              </a:p>
            </p:txBody>
          </p:sp>
          <p:sp>
            <p:nvSpPr>
              <p:cNvPr id="51" name="等腰三角形 50"/>
              <p:cNvSpPr/>
              <p:nvPr/>
            </p:nvSpPr>
            <p:spPr>
              <a:xfrm flipV="1">
                <a:off x="8884" y="2319"/>
                <a:ext cx="2151" cy="1355"/>
              </a:xfrm>
              <a:prstGeom prst="triangle">
                <a:avLst/>
              </a:prstGeom>
              <a:solidFill>
                <a:srgbClr val="1C4F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C4F90"/>
                  </a:solidFill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9003" y="2171"/>
              <a:ext cx="1064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思源宋体" panose="02020400000000000000" charset="-122"/>
                  <a:ea typeface="思源宋体" panose="02020400000000000000" charset="-122"/>
                </a:rPr>
                <a:t>02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057005" y="5485130"/>
            <a:ext cx="4485640" cy="2734945"/>
            <a:chOff x="16183" y="9681"/>
            <a:chExt cx="4304" cy="2624"/>
          </a:xfrm>
        </p:grpSpPr>
        <p:sp>
          <p:nvSpPr>
            <p:cNvPr id="9" name="直角三角形 8"/>
            <p:cNvSpPr/>
            <p:nvPr/>
          </p:nvSpPr>
          <p:spPr>
            <a:xfrm rot="18900000" flipH="1" flipV="1">
              <a:off x="17863" y="9681"/>
              <a:ext cx="2624" cy="2624"/>
            </a:xfrm>
            <a:prstGeom prst="rtTriangle">
              <a:avLst/>
            </a:prstGeom>
            <a:solidFill>
              <a:schemeClr val="bg2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C4F90"/>
                </a:solidFill>
              </a:endParaRPr>
            </a:p>
          </p:txBody>
        </p:sp>
        <p:sp>
          <p:nvSpPr>
            <p:cNvPr id="10" name="直角三角形 9"/>
            <p:cNvSpPr/>
            <p:nvPr/>
          </p:nvSpPr>
          <p:spPr>
            <a:xfrm rot="18900000" flipH="1" flipV="1">
              <a:off x="16183" y="9681"/>
              <a:ext cx="2624" cy="2624"/>
            </a:xfrm>
            <a:prstGeom prst="rtTriangle">
              <a:avLst/>
            </a:prstGeom>
            <a:solidFill>
              <a:srgbClr val="1C4F9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C4F9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211604" y="-64008"/>
            <a:ext cx="11499215" cy="6027420"/>
            <a:chOff x="-359" y="0"/>
            <a:chExt cx="18109" cy="9492"/>
          </a:xfrm>
        </p:grpSpPr>
        <p:grpSp>
          <p:nvGrpSpPr>
            <p:cNvPr id="135" name="组合 134"/>
            <p:cNvGrpSpPr/>
            <p:nvPr/>
          </p:nvGrpSpPr>
          <p:grpSpPr>
            <a:xfrm>
              <a:off x="1362" y="3362"/>
              <a:ext cx="16388" cy="6130"/>
              <a:chOff x="1362" y="3362"/>
              <a:chExt cx="16388" cy="6130"/>
            </a:xfrm>
          </p:grpSpPr>
          <p:pic>
            <p:nvPicPr>
              <p:cNvPr id="133" name="图片 13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5" t="25726" r="315" b="4072"/>
              <a:stretch>
                <a:fillRect/>
              </a:stretch>
            </p:blipFill>
            <p:spPr>
              <a:xfrm>
                <a:off x="1363" y="4218"/>
                <a:ext cx="4229" cy="5274"/>
              </a:xfrm>
              <a:prstGeom prst="rect">
                <a:avLst/>
              </a:prstGeom>
            </p:spPr>
          </p:pic>
          <p:sp>
            <p:nvSpPr>
              <p:cNvPr id="11" name="Rectangle 87"/>
              <p:cNvSpPr/>
              <p:nvPr/>
            </p:nvSpPr>
            <p:spPr>
              <a:xfrm>
                <a:off x="6851" y="4091"/>
                <a:ext cx="3253" cy="228"/>
              </a:xfrm>
              <a:prstGeom prst="rect">
                <a:avLst/>
              </a:prstGeom>
              <a:solidFill>
                <a:srgbClr val="1C4F9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9" name="Rectangle 84"/>
              <p:cNvSpPr/>
              <p:nvPr/>
            </p:nvSpPr>
            <p:spPr>
              <a:xfrm>
                <a:off x="14412" y="4091"/>
                <a:ext cx="3253" cy="228"/>
              </a:xfrm>
              <a:prstGeom prst="rect">
                <a:avLst/>
              </a:prstGeom>
              <a:solidFill>
                <a:srgbClr val="1C4F9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文本框2"/>
              <p:cNvSpPr/>
              <p:nvPr/>
            </p:nvSpPr>
            <p:spPr>
              <a:xfrm>
                <a:off x="6702" y="4405"/>
                <a:ext cx="3648" cy="14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https://blog.csdn.net/weixin_44301630/article/details/122390018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endParaRPr>
              </a:p>
            </p:txBody>
          </p:sp>
          <p:sp>
            <p:nvSpPr>
              <p:cNvPr id="107" name="文本框 106"/>
              <p:cNvSpPr txBox="1"/>
              <p:nvPr/>
            </p:nvSpPr>
            <p:spPr>
              <a:xfrm>
                <a:off x="7302" y="3365"/>
                <a:ext cx="244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1C4F90"/>
                    </a:solidFill>
                    <a:latin typeface="思源宋体" panose="02020400000000000000" charset="-122"/>
                    <a:ea typeface="思源宋体" panose="02020400000000000000" charset="-122"/>
                  </a:rPr>
                  <a:t>安装参考</a:t>
                </a:r>
                <a:endParaRPr lang="en-US" altLang="zh-CN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</a:endParaRPr>
              </a:p>
            </p:txBody>
          </p:sp>
          <p:sp>
            <p:nvSpPr>
              <p:cNvPr id="110" name="文本框2"/>
              <p:cNvSpPr/>
              <p:nvPr/>
            </p:nvSpPr>
            <p:spPr>
              <a:xfrm>
                <a:off x="10406" y="4405"/>
                <a:ext cx="3648" cy="18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  <a:hlinkClick r:id="rId4"/>
                  </a:rPr>
                  <a:t>https://blog.csdn.net/xiangxianghehe/article/details/136529419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endParaRPr>
              </a:p>
              <a:p>
                <a:pPr algn="l">
                  <a:lnSpc>
                    <a:spcPct val="150000"/>
                  </a:lnSpc>
                </a:pP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endParaRPr>
              </a:p>
            </p:txBody>
          </p:sp>
          <p:sp>
            <p:nvSpPr>
              <p:cNvPr id="111" name="文本框 110"/>
              <p:cNvSpPr txBox="1"/>
              <p:nvPr/>
            </p:nvSpPr>
            <p:spPr>
              <a:xfrm>
                <a:off x="10804" y="3362"/>
                <a:ext cx="2851" cy="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1C4F90"/>
                    </a:solidFill>
                    <a:latin typeface="思源宋体" panose="02020400000000000000" charset="-122"/>
                    <a:ea typeface="思源宋体" panose="02020400000000000000" charset="-122"/>
                  </a:rPr>
                  <a:t>替换国内镜像源</a:t>
                </a:r>
                <a:endParaRPr lang="en-US" altLang="zh-CN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</a:endParaRPr>
              </a:p>
            </p:txBody>
          </p:sp>
          <p:sp>
            <p:nvSpPr>
              <p:cNvPr id="112" name="文本框2"/>
              <p:cNvSpPr/>
              <p:nvPr/>
            </p:nvSpPr>
            <p:spPr>
              <a:xfrm>
                <a:off x="14102" y="4405"/>
                <a:ext cx="3648" cy="22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Ubuntu24.04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源文件地址已修改，且仅支持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DEB822 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格式。修改后记得</a:t>
                </a:r>
                <a:r>
                  <a:rPr kumimoji="0" lang="en-US" altLang="zh-CN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sudo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 apt-get update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，需要掌握最基本的编辑器语法如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vim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endParaRPr>
              </a:p>
            </p:txBody>
          </p:sp>
          <p:sp>
            <p:nvSpPr>
              <p:cNvPr id="113" name="文本框 112"/>
              <p:cNvSpPr txBox="1"/>
              <p:nvPr/>
            </p:nvSpPr>
            <p:spPr>
              <a:xfrm>
                <a:off x="14702" y="3365"/>
                <a:ext cx="244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1C4F90"/>
                    </a:solidFill>
                    <a:latin typeface="思源宋体" panose="02020400000000000000" charset="-122"/>
                    <a:ea typeface="思源宋体" panose="02020400000000000000" charset="-122"/>
                  </a:rPr>
                  <a:t>Tips</a:t>
                </a: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1362" y="3453"/>
                <a:ext cx="4230" cy="872"/>
              </a:xfrm>
              <a:prstGeom prst="rect">
                <a:avLst/>
              </a:prstGeom>
              <a:solidFill>
                <a:srgbClr val="264D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4" name="文本框 133"/>
              <p:cNvSpPr txBox="1"/>
              <p:nvPr/>
            </p:nvSpPr>
            <p:spPr>
              <a:xfrm>
                <a:off x="1570" y="3599"/>
                <a:ext cx="381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思源宋体" panose="02020400000000000000" charset="-122"/>
                    <a:ea typeface="思源宋体" panose="02020400000000000000" charset="-122"/>
                  </a:rPr>
                  <a:t>CORE CONTENT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-359" y="0"/>
              <a:ext cx="2564" cy="2222"/>
              <a:chOff x="-249" y="-12"/>
              <a:chExt cx="1780" cy="1542"/>
            </a:xfrm>
          </p:grpSpPr>
          <p:sp>
            <p:nvSpPr>
              <p:cNvPr id="15" name="直角三角形 14"/>
              <p:cNvSpPr/>
              <p:nvPr/>
            </p:nvSpPr>
            <p:spPr>
              <a:xfrm flipV="1">
                <a:off x="0" y="-12"/>
                <a:ext cx="1241" cy="1023"/>
              </a:xfrm>
              <a:prstGeom prst="rtTriangle">
                <a:avLst/>
              </a:prstGeom>
              <a:solidFill>
                <a:srgbClr val="1C4F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flipV="1">
                <a:off x="-249" y="148"/>
                <a:ext cx="1780" cy="1383"/>
              </a:xfrm>
              <a:prstGeom prst="rtTriangle">
                <a:avLst/>
              </a:prstGeom>
              <a:noFill/>
              <a:ln>
                <a:solidFill>
                  <a:srgbClr val="DCDCDC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1C4F9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579" y="458"/>
              <a:ext cx="703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600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</a:rPr>
                <a:t>WSL—</a:t>
              </a:r>
              <a:r>
                <a:rPr lang="zh-CN" altLang="en-US" sz="3600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</a:rPr>
                <a:t>安装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89" y="1344"/>
              <a:ext cx="432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sz="1200" dirty="0">
                <a:solidFill>
                  <a:srgbClr val="264D88"/>
                </a:solidFill>
                <a:latin typeface="思源宋体" panose="02020400000000000000" charset="-122"/>
                <a:ea typeface="思源宋体" panose="02020400000000000000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611" y="249228"/>
            <a:ext cx="607188" cy="604212"/>
          </a:xfrm>
          <a:prstGeom prst="rect">
            <a:avLst/>
          </a:prstGeom>
        </p:spPr>
      </p:pic>
      <p:sp>
        <p:nvSpPr>
          <p:cNvPr id="31" name="Rectangle 87">
            <a:extLst>
              <a:ext uri="{FF2B5EF4-FFF2-40B4-BE49-F238E27FC236}">
                <a16:creationId xmlns:a16="http://schemas.microsoft.com/office/drawing/2014/main" id="{E1BED77A-BFA9-40FB-8720-BA1693922732}"/>
              </a:ext>
            </a:extLst>
          </p:cNvPr>
          <p:cNvSpPr/>
          <p:nvPr/>
        </p:nvSpPr>
        <p:spPr>
          <a:xfrm>
            <a:off x="6749265" y="2541715"/>
            <a:ext cx="2065655" cy="144780"/>
          </a:xfrm>
          <a:prstGeom prst="rect">
            <a:avLst/>
          </a:prstGeom>
          <a:solidFill>
            <a:srgbClr val="1C4F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2E5E42E-97FE-40C6-8641-A7CFC13E6E04}"/>
              </a:ext>
            </a:extLst>
          </p:cNvPr>
          <p:cNvSpPr txBox="1"/>
          <p:nvPr/>
        </p:nvSpPr>
        <p:spPr>
          <a:xfrm>
            <a:off x="4714726" y="4539742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C4F90"/>
                </a:solidFill>
                <a:latin typeface="思源宋体" panose="02020400000000000000" charset="-122"/>
                <a:ea typeface="思源宋体" panose="02020400000000000000" charset="-122"/>
              </a:rPr>
              <a:t>存在的问题</a:t>
            </a:r>
            <a:endParaRPr lang="en-US" altLang="zh-CN" b="1" dirty="0">
              <a:solidFill>
                <a:srgbClr val="1C4F90"/>
              </a:solidFill>
              <a:latin typeface="思源宋体" panose="02020400000000000000" charset="-122"/>
              <a:ea typeface="思源宋体" panose="02020400000000000000" charset="-122"/>
            </a:endParaRPr>
          </a:p>
        </p:txBody>
      </p:sp>
      <p:sp>
        <p:nvSpPr>
          <p:cNvPr id="40" name="文本框2">
            <a:extLst>
              <a:ext uri="{FF2B5EF4-FFF2-40B4-BE49-F238E27FC236}">
                <a16:creationId xmlns:a16="http://schemas.microsoft.com/office/drawing/2014/main" id="{8201BB55-3357-49E6-BB89-A4BC10291CDB}"/>
              </a:ext>
            </a:extLst>
          </p:cNvPr>
          <p:cNvSpPr/>
          <p:nvPr/>
        </p:nvSpPr>
        <p:spPr>
          <a:xfrm>
            <a:off x="4227404" y="4988687"/>
            <a:ext cx="2569210" cy="613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无法解析域名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raw.githubusercontent.com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+mn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33F09E4-82E3-4485-B772-34DB554F3A90}"/>
              </a:ext>
            </a:extLst>
          </p:cNvPr>
          <p:cNvSpPr txBox="1"/>
          <p:nvPr/>
        </p:nvSpPr>
        <p:spPr>
          <a:xfrm>
            <a:off x="7613501" y="4527161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C4F90"/>
                </a:solidFill>
                <a:latin typeface="思源宋体" panose="02020400000000000000" charset="-122"/>
                <a:ea typeface="思源宋体" panose="02020400000000000000" charset="-122"/>
              </a:rPr>
              <a:t>解决方案</a:t>
            </a:r>
            <a:endParaRPr lang="en-US" altLang="zh-CN" b="1" dirty="0">
              <a:solidFill>
                <a:srgbClr val="1C4F90"/>
              </a:solidFill>
              <a:latin typeface="思源宋体" panose="02020400000000000000" charset="-122"/>
              <a:ea typeface="思源宋体" panose="02020400000000000000" charset="-122"/>
            </a:endParaRPr>
          </a:p>
        </p:txBody>
      </p:sp>
      <p:sp>
        <p:nvSpPr>
          <p:cNvPr id="42" name="文本框2">
            <a:extLst>
              <a:ext uri="{FF2B5EF4-FFF2-40B4-BE49-F238E27FC236}">
                <a16:creationId xmlns:a16="http://schemas.microsoft.com/office/drawing/2014/main" id="{B5A5771B-76A5-4F22-9645-9BCE79214ED0}"/>
              </a:ext>
            </a:extLst>
          </p:cNvPr>
          <p:cNvSpPr/>
          <p:nvPr/>
        </p:nvSpPr>
        <p:spPr>
          <a:xfrm>
            <a:off x="7106136" y="4988687"/>
            <a:ext cx="2569210" cy="613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修改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DNS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服务器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+mn-ea"/>
            </a:endParaRPr>
          </a:p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科学上网（推荐这个）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227965" y="0"/>
            <a:ext cx="8689975" cy="4977130"/>
            <a:chOff x="-359" y="0"/>
            <a:chExt cx="13685" cy="7838"/>
          </a:xfrm>
        </p:grpSpPr>
        <p:grpSp>
          <p:nvGrpSpPr>
            <p:cNvPr id="3" name="组合 2"/>
            <p:cNvGrpSpPr/>
            <p:nvPr/>
          </p:nvGrpSpPr>
          <p:grpSpPr>
            <a:xfrm>
              <a:off x="1634" y="3249"/>
              <a:ext cx="11692" cy="4589"/>
              <a:chOff x="1030" y="2931"/>
              <a:chExt cx="11692" cy="4589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1487" y="2931"/>
                <a:ext cx="11235" cy="1724"/>
                <a:chOff x="696" y="2918"/>
                <a:chExt cx="12998" cy="1995"/>
              </a:xfrm>
            </p:grpSpPr>
            <p:cxnSp>
              <p:nvCxnSpPr>
                <p:cNvPr id="4" name="直接连接符 84"/>
                <p:cNvCxnSpPr/>
                <p:nvPr/>
              </p:nvCxnSpPr>
              <p:spPr>
                <a:xfrm flipV="1">
                  <a:off x="6601" y="3938"/>
                  <a:ext cx="1676" cy="0"/>
                </a:xfrm>
                <a:prstGeom prst="line">
                  <a:avLst/>
                </a:prstGeom>
                <a:noFill/>
                <a:ln w="38100">
                  <a:solidFill>
                    <a:srgbClr val="0C4B6B"/>
                  </a:solidFill>
                  <a:tail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9" name="Group 53"/>
                <p:cNvGrpSpPr/>
                <p:nvPr/>
              </p:nvGrpSpPr>
              <p:grpSpPr>
                <a:xfrm>
                  <a:off x="696" y="2933"/>
                  <a:ext cx="1979" cy="1980"/>
                  <a:chOff x="7683929" y="9649657"/>
                  <a:chExt cx="1999231" cy="1999752"/>
                </a:xfrm>
              </p:grpSpPr>
              <p:grpSp>
                <p:nvGrpSpPr>
                  <p:cNvPr id="10" name="Group 78"/>
                  <p:cNvGrpSpPr/>
                  <p:nvPr/>
                </p:nvGrpSpPr>
                <p:grpSpPr>
                  <a:xfrm rot="21316916">
                    <a:off x="7683929" y="9649657"/>
                    <a:ext cx="1999231" cy="1999752"/>
                    <a:chOff x="5013110" y="5059616"/>
                    <a:chExt cx="3378533" cy="3379413"/>
                  </a:xfrm>
                </p:grpSpPr>
                <p:sp>
                  <p:nvSpPr>
                    <p:cNvPr id="12" name="Oval 81"/>
                    <p:cNvSpPr/>
                    <p:nvPr/>
                  </p:nvSpPr>
                  <p:spPr>
                    <a:xfrm rot="359999">
                      <a:off x="5013110" y="5059616"/>
                      <a:ext cx="3378533" cy="3379413"/>
                    </a:xfrm>
                    <a:prstGeom prst="diamond">
                      <a:avLst/>
                    </a:prstGeom>
                    <a:solidFill>
                      <a:schemeClr val="bg1">
                        <a:lumMod val="75000"/>
                        <a:alpha val="3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15703" tIns="57852" rIns="115703" bIns="57852" rtlCol="0" anchor="ctr"/>
                    <a:lstStyle/>
                    <a:p>
                      <a:pPr algn="ctr"/>
                      <a:endParaRPr lang="bg-BG"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3" name="Oval 82"/>
                    <p:cNvSpPr/>
                    <p:nvPr/>
                  </p:nvSpPr>
                  <p:spPr>
                    <a:xfrm rot="299999">
                      <a:off x="5286107" y="5332685"/>
                      <a:ext cx="2832536" cy="2833275"/>
                    </a:xfrm>
                    <a:prstGeom prst="diamond">
                      <a:avLst/>
                    </a:prstGeom>
                    <a:solidFill>
                      <a:srgbClr val="1C4F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15703" tIns="57852" rIns="115703" bIns="57852" rtlCol="0" anchor="ctr"/>
                    <a:lstStyle/>
                    <a:p>
                      <a:pPr algn="ctr"/>
                      <a:endParaRPr lang="bg-BG">
                        <a:cs typeface="+mn-ea"/>
                        <a:sym typeface="+mn-lt"/>
                      </a:endParaRPr>
                    </a:p>
                  </p:txBody>
                </p:sp>
              </p:grpSp>
              <p:sp>
                <p:nvSpPr>
                  <p:cNvPr id="11" name="Freeform 3"/>
                  <p:cNvSpPr>
                    <a:spLocks noChangeArrowheads="1"/>
                  </p:cNvSpPr>
                  <p:nvPr/>
                </p:nvSpPr>
                <p:spPr bwMode="auto">
                  <a:xfrm>
                    <a:off x="8300770" y="10295371"/>
                    <a:ext cx="804670" cy="648009"/>
                  </a:xfrm>
                  <a:custGeom>
                    <a:avLst/>
                    <a:gdLst>
                      <a:gd name="T0" fmla="*/ 487 w 497"/>
                      <a:gd name="T1" fmla="*/ 71 h 400"/>
                      <a:gd name="T2" fmla="*/ 487 w 497"/>
                      <a:gd name="T3" fmla="*/ 71 h 400"/>
                      <a:gd name="T4" fmla="*/ 372 w 497"/>
                      <a:gd name="T5" fmla="*/ 0 h 400"/>
                      <a:gd name="T6" fmla="*/ 354 w 497"/>
                      <a:gd name="T7" fmla="*/ 0 h 400"/>
                      <a:gd name="T8" fmla="*/ 248 w 497"/>
                      <a:gd name="T9" fmla="*/ 71 h 400"/>
                      <a:gd name="T10" fmla="*/ 142 w 497"/>
                      <a:gd name="T11" fmla="*/ 0 h 400"/>
                      <a:gd name="T12" fmla="*/ 123 w 497"/>
                      <a:gd name="T13" fmla="*/ 0 h 400"/>
                      <a:gd name="T14" fmla="*/ 8 w 497"/>
                      <a:gd name="T15" fmla="*/ 71 h 400"/>
                      <a:gd name="T16" fmla="*/ 0 w 497"/>
                      <a:gd name="T17" fmla="*/ 89 h 400"/>
                      <a:gd name="T18" fmla="*/ 0 w 497"/>
                      <a:gd name="T19" fmla="*/ 382 h 400"/>
                      <a:gd name="T20" fmla="*/ 8 w 497"/>
                      <a:gd name="T21" fmla="*/ 390 h 400"/>
                      <a:gd name="T22" fmla="*/ 26 w 497"/>
                      <a:gd name="T23" fmla="*/ 390 h 400"/>
                      <a:gd name="T24" fmla="*/ 132 w 497"/>
                      <a:gd name="T25" fmla="*/ 328 h 400"/>
                      <a:gd name="T26" fmla="*/ 239 w 497"/>
                      <a:gd name="T27" fmla="*/ 390 h 400"/>
                      <a:gd name="T28" fmla="*/ 257 w 497"/>
                      <a:gd name="T29" fmla="*/ 390 h 400"/>
                      <a:gd name="T30" fmla="*/ 363 w 497"/>
                      <a:gd name="T31" fmla="*/ 328 h 400"/>
                      <a:gd name="T32" fmla="*/ 470 w 497"/>
                      <a:gd name="T33" fmla="*/ 390 h 400"/>
                      <a:gd name="T34" fmla="*/ 478 w 497"/>
                      <a:gd name="T35" fmla="*/ 399 h 400"/>
                      <a:gd name="T36" fmla="*/ 487 w 497"/>
                      <a:gd name="T37" fmla="*/ 390 h 400"/>
                      <a:gd name="T38" fmla="*/ 496 w 497"/>
                      <a:gd name="T39" fmla="*/ 382 h 400"/>
                      <a:gd name="T40" fmla="*/ 496 w 497"/>
                      <a:gd name="T41" fmla="*/ 89 h 400"/>
                      <a:gd name="T42" fmla="*/ 487 w 497"/>
                      <a:gd name="T43" fmla="*/ 71 h 400"/>
                      <a:gd name="T44" fmla="*/ 115 w 497"/>
                      <a:gd name="T45" fmla="*/ 293 h 400"/>
                      <a:gd name="T46" fmla="*/ 115 w 497"/>
                      <a:gd name="T47" fmla="*/ 293 h 400"/>
                      <a:gd name="T48" fmla="*/ 35 w 497"/>
                      <a:gd name="T49" fmla="*/ 346 h 400"/>
                      <a:gd name="T50" fmla="*/ 35 w 497"/>
                      <a:gd name="T51" fmla="*/ 98 h 400"/>
                      <a:gd name="T52" fmla="*/ 115 w 497"/>
                      <a:gd name="T53" fmla="*/ 44 h 400"/>
                      <a:gd name="T54" fmla="*/ 115 w 497"/>
                      <a:gd name="T55" fmla="*/ 293 h 400"/>
                      <a:gd name="T56" fmla="*/ 230 w 497"/>
                      <a:gd name="T57" fmla="*/ 346 h 400"/>
                      <a:gd name="T58" fmla="*/ 230 w 497"/>
                      <a:gd name="T59" fmla="*/ 346 h 400"/>
                      <a:gd name="T60" fmla="*/ 150 w 497"/>
                      <a:gd name="T61" fmla="*/ 293 h 400"/>
                      <a:gd name="T62" fmla="*/ 150 w 497"/>
                      <a:gd name="T63" fmla="*/ 44 h 400"/>
                      <a:gd name="T64" fmla="*/ 230 w 497"/>
                      <a:gd name="T65" fmla="*/ 98 h 400"/>
                      <a:gd name="T66" fmla="*/ 230 w 497"/>
                      <a:gd name="T67" fmla="*/ 346 h 400"/>
                      <a:gd name="T68" fmla="*/ 345 w 497"/>
                      <a:gd name="T69" fmla="*/ 293 h 400"/>
                      <a:gd name="T70" fmla="*/ 345 w 497"/>
                      <a:gd name="T71" fmla="*/ 293 h 400"/>
                      <a:gd name="T72" fmla="*/ 266 w 497"/>
                      <a:gd name="T73" fmla="*/ 346 h 400"/>
                      <a:gd name="T74" fmla="*/ 266 w 497"/>
                      <a:gd name="T75" fmla="*/ 98 h 400"/>
                      <a:gd name="T76" fmla="*/ 345 w 497"/>
                      <a:gd name="T77" fmla="*/ 44 h 400"/>
                      <a:gd name="T78" fmla="*/ 345 w 497"/>
                      <a:gd name="T79" fmla="*/ 293 h 400"/>
                      <a:gd name="T80" fmla="*/ 461 w 497"/>
                      <a:gd name="T81" fmla="*/ 346 h 400"/>
                      <a:gd name="T82" fmla="*/ 461 w 497"/>
                      <a:gd name="T83" fmla="*/ 346 h 400"/>
                      <a:gd name="T84" fmla="*/ 380 w 497"/>
                      <a:gd name="T85" fmla="*/ 293 h 400"/>
                      <a:gd name="T86" fmla="*/ 380 w 497"/>
                      <a:gd name="T87" fmla="*/ 44 h 400"/>
                      <a:gd name="T88" fmla="*/ 461 w 497"/>
                      <a:gd name="T89" fmla="*/ 98 h 400"/>
                      <a:gd name="T90" fmla="*/ 461 w 497"/>
                      <a:gd name="T91" fmla="*/ 346 h 4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497" h="400">
                        <a:moveTo>
                          <a:pt x="487" y="71"/>
                        </a:moveTo>
                        <a:lnTo>
                          <a:pt x="487" y="71"/>
                        </a:lnTo>
                        <a:cubicBezTo>
                          <a:pt x="372" y="0"/>
                          <a:pt x="372" y="0"/>
                          <a:pt x="372" y="0"/>
                        </a:cubicBezTo>
                        <a:cubicBezTo>
                          <a:pt x="363" y="0"/>
                          <a:pt x="363" y="0"/>
                          <a:pt x="354" y="0"/>
                        </a:cubicBezTo>
                        <a:cubicBezTo>
                          <a:pt x="248" y="71"/>
                          <a:pt x="248" y="71"/>
                          <a:pt x="248" y="71"/>
                        </a:cubicBezTo>
                        <a:cubicBezTo>
                          <a:pt x="142" y="0"/>
                          <a:pt x="142" y="0"/>
                          <a:pt x="142" y="0"/>
                        </a:cubicBezTo>
                        <a:cubicBezTo>
                          <a:pt x="132" y="0"/>
                          <a:pt x="132" y="0"/>
                          <a:pt x="123" y="0"/>
                        </a:cubicBezTo>
                        <a:cubicBezTo>
                          <a:pt x="8" y="71"/>
                          <a:pt x="8" y="71"/>
                          <a:pt x="8" y="71"/>
                        </a:cubicBezTo>
                        <a:cubicBezTo>
                          <a:pt x="0" y="80"/>
                          <a:pt x="0" y="80"/>
                          <a:pt x="0" y="89"/>
                        </a:cubicBezTo>
                        <a:cubicBezTo>
                          <a:pt x="0" y="382"/>
                          <a:pt x="0" y="382"/>
                          <a:pt x="0" y="382"/>
                        </a:cubicBezTo>
                        <a:cubicBezTo>
                          <a:pt x="0" y="382"/>
                          <a:pt x="0" y="390"/>
                          <a:pt x="8" y="390"/>
                        </a:cubicBezTo>
                        <a:cubicBezTo>
                          <a:pt x="8" y="399"/>
                          <a:pt x="17" y="399"/>
                          <a:pt x="26" y="390"/>
                        </a:cubicBezTo>
                        <a:cubicBezTo>
                          <a:pt x="132" y="328"/>
                          <a:pt x="132" y="328"/>
                          <a:pt x="132" y="328"/>
                        </a:cubicBezTo>
                        <a:cubicBezTo>
                          <a:pt x="239" y="390"/>
                          <a:pt x="239" y="390"/>
                          <a:pt x="239" y="390"/>
                        </a:cubicBezTo>
                        <a:cubicBezTo>
                          <a:pt x="248" y="399"/>
                          <a:pt x="248" y="399"/>
                          <a:pt x="257" y="390"/>
                        </a:cubicBezTo>
                        <a:cubicBezTo>
                          <a:pt x="363" y="328"/>
                          <a:pt x="363" y="328"/>
                          <a:pt x="363" y="328"/>
                        </a:cubicBezTo>
                        <a:cubicBezTo>
                          <a:pt x="470" y="390"/>
                          <a:pt x="470" y="390"/>
                          <a:pt x="470" y="390"/>
                        </a:cubicBezTo>
                        <a:cubicBezTo>
                          <a:pt x="470" y="399"/>
                          <a:pt x="478" y="399"/>
                          <a:pt x="478" y="399"/>
                        </a:cubicBezTo>
                        <a:cubicBezTo>
                          <a:pt x="478" y="399"/>
                          <a:pt x="487" y="399"/>
                          <a:pt x="487" y="390"/>
                        </a:cubicBezTo>
                        <a:cubicBezTo>
                          <a:pt x="496" y="390"/>
                          <a:pt x="496" y="382"/>
                          <a:pt x="496" y="382"/>
                        </a:cubicBezTo>
                        <a:cubicBezTo>
                          <a:pt x="496" y="89"/>
                          <a:pt x="496" y="89"/>
                          <a:pt x="496" y="89"/>
                        </a:cubicBezTo>
                        <a:cubicBezTo>
                          <a:pt x="496" y="80"/>
                          <a:pt x="496" y="80"/>
                          <a:pt x="487" y="71"/>
                        </a:cubicBezTo>
                        <a:close/>
                        <a:moveTo>
                          <a:pt x="115" y="293"/>
                        </a:moveTo>
                        <a:lnTo>
                          <a:pt x="115" y="293"/>
                        </a:lnTo>
                        <a:cubicBezTo>
                          <a:pt x="35" y="346"/>
                          <a:pt x="35" y="346"/>
                          <a:pt x="35" y="346"/>
                        </a:cubicBezTo>
                        <a:cubicBezTo>
                          <a:pt x="35" y="98"/>
                          <a:pt x="35" y="98"/>
                          <a:pt x="35" y="98"/>
                        </a:cubicBezTo>
                        <a:cubicBezTo>
                          <a:pt x="115" y="44"/>
                          <a:pt x="115" y="44"/>
                          <a:pt x="115" y="44"/>
                        </a:cubicBezTo>
                        <a:lnTo>
                          <a:pt x="115" y="293"/>
                        </a:lnTo>
                        <a:close/>
                        <a:moveTo>
                          <a:pt x="230" y="346"/>
                        </a:moveTo>
                        <a:lnTo>
                          <a:pt x="230" y="346"/>
                        </a:lnTo>
                        <a:cubicBezTo>
                          <a:pt x="150" y="293"/>
                          <a:pt x="150" y="293"/>
                          <a:pt x="150" y="293"/>
                        </a:cubicBezTo>
                        <a:cubicBezTo>
                          <a:pt x="150" y="44"/>
                          <a:pt x="150" y="44"/>
                          <a:pt x="150" y="44"/>
                        </a:cubicBezTo>
                        <a:cubicBezTo>
                          <a:pt x="230" y="98"/>
                          <a:pt x="230" y="98"/>
                          <a:pt x="230" y="98"/>
                        </a:cubicBezTo>
                        <a:lnTo>
                          <a:pt x="230" y="346"/>
                        </a:lnTo>
                        <a:close/>
                        <a:moveTo>
                          <a:pt x="345" y="293"/>
                        </a:moveTo>
                        <a:lnTo>
                          <a:pt x="345" y="293"/>
                        </a:lnTo>
                        <a:cubicBezTo>
                          <a:pt x="266" y="346"/>
                          <a:pt x="266" y="346"/>
                          <a:pt x="266" y="346"/>
                        </a:cubicBezTo>
                        <a:cubicBezTo>
                          <a:pt x="266" y="98"/>
                          <a:pt x="266" y="98"/>
                          <a:pt x="266" y="98"/>
                        </a:cubicBezTo>
                        <a:cubicBezTo>
                          <a:pt x="345" y="44"/>
                          <a:pt x="345" y="44"/>
                          <a:pt x="345" y="44"/>
                        </a:cubicBezTo>
                        <a:lnTo>
                          <a:pt x="345" y="293"/>
                        </a:lnTo>
                        <a:close/>
                        <a:moveTo>
                          <a:pt x="461" y="346"/>
                        </a:moveTo>
                        <a:lnTo>
                          <a:pt x="461" y="346"/>
                        </a:lnTo>
                        <a:cubicBezTo>
                          <a:pt x="380" y="293"/>
                          <a:pt x="380" y="293"/>
                          <a:pt x="380" y="293"/>
                        </a:cubicBezTo>
                        <a:cubicBezTo>
                          <a:pt x="380" y="44"/>
                          <a:pt x="380" y="44"/>
                          <a:pt x="380" y="44"/>
                        </a:cubicBezTo>
                        <a:cubicBezTo>
                          <a:pt x="461" y="98"/>
                          <a:pt x="461" y="98"/>
                          <a:pt x="461" y="98"/>
                        </a:cubicBezTo>
                        <a:lnTo>
                          <a:pt x="461" y="346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16" name="Freeform 22"/>
                <p:cNvSpPr>
                  <a:spLocks noChangeArrowheads="1"/>
                </p:cNvSpPr>
                <p:nvPr/>
              </p:nvSpPr>
              <p:spPr bwMode="auto">
                <a:xfrm>
                  <a:off x="12954" y="3534"/>
                  <a:ext cx="740" cy="740"/>
                </a:xfrm>
                <a:custGeom>
                  <a:avLst/>
                  <a:gdLst>
                    <a:gd name="T0" fmla="*/ 230 w 461"/>
                    <a:gd name="T1" fmla="*/ 8 h 461"/>
                    <a:gd name="T2" fmla="*/ 230 w 461"/>
                    <a:gd name="T3" fmla="*/ 8 h 461"/>
                    <a:gd name="T4" fmla="*/ 0 w 461"/>
                    <a:gd name="T5" fmla="*/ 239 h 461"/>
                    <a:gd name="T6" fmla="*/ 230 w 461"/>
                    <a:gd name="T7" fmla="*/ 460 h 461"/>
                    <a:gd name="T8" fmla="*/ 460 w 461"/>
                    <a:gd name="T9" fmla="*/ 230 h 461"/>
                    <a:gd name="T10" fmla="*/ 230 w 461"/>
                    <a:gd name="T11" fmla="*/ 8 h 461"/>
                    <a:gd name="T12" fmla="*/ 230 w 461"/>
                    <a:gd name="T13" fmla="*/ 35 h 461"/>
                    <a:gd name="T14" fmla="*/ 230 w 461"/>
                    <a:gd name="T15" fmla="*/ 35 h 461"/>
                    <a:gd name="T16" fmla="*/ 319 w 461"/>
                    <a:gd name="T17" fmla="*/ 53 h 461"/>
                    <a:gd name="T18" fmla="*/ 291 w 461"/>
                    <a:gd name="T19" fmla="*/ 106 h 461"/>
                    <a:gd name="T20" fmla="*/ 230 w 461"/>
                    <a:gd name="T21" fmla="*/ 97 h 461"/>
                    <a:gd name="T22" fmla="*/ 168 w 461"/>
                    <a:gd name="T23" fmla="*/ 106 h 461"/>
                    <a:gd name="T24" fmla="*/ 141 w 461"/>
                    <a:gd name="T25" fmla="*/ 53 h 461"/>
                    <a:gd name="T26" fmla="*/ 230 w 461"/>
                    <a:gd name="T27" fmla="*/ 35 h 461"/>
                    <a:gd name="T28" fmla="*/ 106 w 461"/>
                    <a:gd name="T29" fmla="*/ 292 h 461"/>
                    <a:gd name="T30" fmla="*/ 106 w 461"/>
                    <a:gd name="T31" fmla="*/ 292 h 461"/>
                    <a:gd name="T32" fmla="*/ 53 w 461"/>
                    <a:gd name="T33" fmla="*/ 327 h 461"/>
                    <a:gd name="T34" fmla="*/ 35 w 461"/>
                    <a:gd name="T35" fmla="*/ 239 h 461"/>
                    <a:gd name="T36" fmla="*/ 53 w 461"/>
                    <a:gd name="T37" fmla="*/ 141 h 461"/>
                    <a:gd name="T38" fmla="*/ 106 w 461"/>
                    <a:gd name="T39" fmla="*/ 167 h 461"/>
                    <a:gd name="T40" fmla="*/ 88 w 461"/>
                    <a:gd name="T41" fmla="*/ 230 h 461"/>
                    <a:gd name="T42" fmla="*/ 106 w 461"/>
                    <a:gd name="T43" fmla="*/ 292 h 461"/>
                    <a:gd name="T44" fmla="*/ 230 w 461"/>
                    <a:gd name="T45" fmla="*/ 433 h 461"/>
                    <a:gd name="T46" fmla="*/ 230 w 461"/>
                    <a:gd name="T47" fmla="*/ 433 h 461"/>
                    <a:gd name="T48" fmla="*/ 141 w 461"/>
                    <a:gd name="T49" fmla="*/ 407 h 461"/>
                    <a:gd name="T50" fmla="*/ 168 w 461"/>
                    <a:gd name="T51" fmla="*/ 354 h 461"/>
                    <a:gd name="T52" fmla="*/ 230 w 461"/>
                    <a:gd name="T53" fmla="*/ 372 h 461"/>
                    <a:gd name="T54" fmla="*/ 291 w 461"/>
                    <a:gd name="T55" fmla="*/ 354 h 461"/>
                    <a:gd name="T56" fmla="*/ 319 w 461"/>
                    <a:gd name="T57" fmla="*/ 407 h 461"/>
                    <a:gd name="T58" fmla="*/ 230 w 461"/>
                    <a:gd name="T59" fmla="*/ 433 h 461"/>
                    <a:gd name="T60" fmla="*/ 230 w 461"/>
                    <a:gd name="T61" fmla="*/ 345 h 461"/>
                    <a:gd name="T62" fmla="*/ 230 w 461"/>
                    <a:gd name="T63" fmla="*/ 345 h 461"/>
                    <a:gd name="T64" fmla="*/ 124 w 461"/>
                    <a:gd name="T65" fmla="*/ 230 h 461"/>
                    <a:gd name="T66" fmla="*/ 230 w 461"/>
                    <a:gd name="T67" fmla="*/ 123 h 461"/>
                    <a:gd name="T68" fmla="*/ 336 w 461"/>
                    <a:gd name="T69" fmla="*/ 230 h 461"/>
                    <a:gd name="T70" fmla="*/ 230 w 461"/>
                    <a:gd name="T71" fmla="*/ 345 h 461"/>
                    <a:gd name="T72" fmla="*/ 354 w 461"/>
                    <a:gd name="T73" fmla="*/ 292 h 461"/>
                    <a:gd name="T74" fmla="*/ 354 w 461"/>
                    <a:gd name="T75" fmla="*/ 292 h 461"/>
                    <a:gd name="T76" fmla="*/ 372 w 461"/>
                    <a:gd name="T77" fmla="*/ 230 h 461"/>
                    <a:gd name="T78" fmla="*/ 354 w 461"/>
                    <a:gd name="T79" fmla="*/ 167 h 461"/>
                    <a:gd name="T80" fmla="*/ 407 w 461"/>
                    <a:gd name="T81" fmla="*/ 141 h 461"/>
                    <a:gd name="T82" fmla="*/ 425 w 461"/>
                    <a:gd name="T83" fmla="*/ 230 h 461"/>
                    <a:gd name="T84" fmla="*/ 407 w 461"/>
                    <a:gd name="T85" fmla="*/ 327 h 461"/>
                    <a:gd name="T86" fmla="*/ 354 w 461"/>
                    <a:gd name="T87" fmla="*/ 292 h 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61" h="461">
                      <a:moveTo>
                        <a:pt x="230" y="8"/>
                      </a:moveTo>
                      <a:lnTo>
                        <a:pt x="230" y="8"/>
                      </a:lnTo>
                      <a:cubicBezTo>
                        <a:pt x="97" y="8"/>
                        <a:pt x="0" y="106"/>
                        <a:pt x="0" y="239"/>
                      </a:cubicBezTo>
                      <a:cubicBezTo>
                        <a:pt x="0" y="363"/>
                        <a:pt x="106" y="460"/>
                        <a:pt x="230" y="460"/>
                      </a:cubicBezTo>
                      <a:cubicBezTo>
                        <a:pt x="363" y="460"/>
                        <a:pt x="460" y="354"/>
                        <a:pt x="460" y="230"/>
                      </a:cubicBezTo>
                      <a:cubicBezTo>
                        <a:pt x="460" y="106"/>
                        <a:pt x="354" y="0"/>
                        <a:pt x="230" y="8"/>
                      </a:cubicBezTo>
                      <a:close/>
                      <a:moveTo>
                        <a:pt x="230" y="35"/>
                      </a:moveTo>
                      <a:lnTo>
                        <a:pt x="230" y="35"/>
                      </a:lnTo>
                      <a:cubicBezTo>
                        <a:pt x="256" y="35"/>
                        <a:pt x="291" y="44"/>
                        <a:pt x="319" y="53"/>
                      </a:cubicBezTo>
                      <a:cubicBezTo>
                        <a:pt x="291" y="106"/>
                        <a:pt x="291" y="106"/>
                        <a:pt x="291" y="106"/>
                      </a:cubicBezTo>
                      <a:cubicBezTo>
                        <a:pt x="275" y="97"/>
                        <a:pt x="247" y="97"/>
                        <a:pt x="230" y="97"/>
                      </a:cubicBezTo>
                      <a:cubicBezTo>
                        <a:pt x="203" y="97"/>
                        <a:pt x="185" y="97"/>
                        <a:pt x="168" y="106"/>
                      </a:cubicBezTo>
                      <a:cubicBezTo>
                        <a:pt x="141" y="53"/>
                        <a:pt x="141" y="53"/>
                        <a:pt x="141" y="53"/>
                      </a:cubicBezTo>
                      <a:cubicBezTo>
                        <a:pt x="168" y="44"/>
                        <a:pt x="194" y="35"/>
                        <a:pt x="230" y="35"/>
                      </a:cubicBezTo>
                      <a:close/>
                      <a:moveTo>
                        <a:pt x="106" y="292"/>
                      </a:moveTo>
                      <a:lnTo>
                        <a:pt x="106" y="292"/>
                      </a:lnTo>
                      <a:cubicBezTo>
                        <a:pt x="53" y="327"/>
                        <a:pt x="53" y="327"/>
                        <a:pt x="53" y="327"/>
                      </a:cubicBezTo>
                      <a:cubicBezTo>
                        <a:pt x="35" y="301"/>
                        <a:pt x="35" y="265"/>
                        <a:pt x="35" y="239"/>
                      </a:cubicBezTo>
                      <a:cubicBezTo>
                        <a:pt x="26" y="204"/>
                        <a:pt x="35" y="167"/>
                        <a:pt x="53" y="141"/>
                      </a:cubicBezTo>
                      <a:cubicBezTo>
                        <a:pt x="106" y="167"/>
                        <a:pt x="106" y="167"/>
                        <a:pt x="106" y="167"/>
                      </a:cubicBezTo>
                      <a:cubicBezTo>
                        <a:pt x="97" y="185"/>
                        <a:pt x="88" y="212"/>
                        <a:pt x="88" y="230"/>
                      </a:cubicBezTo>
                      <a:cubicBezTo>
                        <a:pt x="88" y="257"/>
                        <a:pt x="97" y="274"/>
                        <a:pt x="106" y="292"/>
                      </a:cubicBezTo>
                      <a:close/>
                      <a:moveTo>
                        <a:pt x="230" y="433"/>
                      </a:moveTo>
                      <a:lnTo>
                        <a:pt x="230" y="433"/>
                      </a:lnTo>
                      <a:cubicBezTo>
                        <a:pt x="194" y="433"/>
                        <a:pt x="168" y="425"/>
                        <a:pt x="141" y="407"/>
                      </a:cubicBezTo>
                      <a:cubicBezTo>
                        <a:pt x="168" y="354"/>
                        <a:pt x="168" y="354"/>
                        <a:pt x="168" y="354"/>
                      </a:cubicBezTo>
                      <a:cubicBezTo>
                        <a:pt x="185" y="363"/>
                        <a:pt x="203" y="372"/>
                        <a:pt x="230" y="372"/>
                      </a:cubicBezTo>
                      <a:cubicBezTo>
                        <a:pt x="247" y="372"/>
                        <a:pt x="275" y="363"/>
                        <a:pt x="291" y="354"/>
                      </a:cubicBezTo>
                      <a:cubicBezTo>
                        <a:pt x="319" y="407"/>
                        <a:pt x="319" y="407"/>
                        <a:pt x="319" y="407"/>
                      </a:cubicBezTo>
                      <a:cubicBezTo>
                        <a:pt x="291" y="425"/>
                        <a:pt x="266" y="433"/>
                        <a:pt x="230" y="433"/>
                      </a:cubicBezTo>
                      <a:close/>
                      <a:moveTo>
                        <a:pt x="230" y="345"/>
                      </a:moveTo>
                      <a:lnTo>
                        <a:pt x="230" y="345"/>
                      </a:lnTo>
                      <a:cubicBezTo>
                        <a:pt x="168" y="345"/>
                        <a:pt x="124" y="292"/>
                        <a:pt x="124" y="230"/>
                      </a:cubicBezTo>
                      <a:cubicBezTo>
                        <a:pt x="124" y="167"/>
                        <a:pt x="168" y="123"/>
                        <a:pt x="230" y="123"/>
                      </a:cubicBezTo>
                      <a:cubicBezTo>
                        <a:pt x="291" y="123"/>
                        <a:pt x="336" y="167"/>
                        <a:pt x="336" y="230"/>
                      </a:cubicBezTo>
                      <a:cubicBezTo>
                        <a:pt x="336" y="292"/>
                        <a:pt x="291" y="345"/>
                        <a:pt x="230" y="345"/>
                      </a:cubicBezTo>
                      <a:close/>
                      <a:moveTo>
                        <a:pt x="354" y="292"/>
                      </a:moveTo>
                      <a:lnTo>
                        <a:pt x="354" y="292"/>
                      </a:lnTo>
                      <a:cubicBezTo>
                        <a:pt x="363" y="274"/>
                        <a:pt x="372" y="257"/>
                        <a:pt x="372" y="230"/>
                      </a:cubicBezTo>
                      <a:cubicBezTo>
                        <a:pt x="372" y="212"/>
                        <a:pt x="363" y="185"/>
                        <a:pt x="354" y="167"/>
                      </a:cubicBezTo>
                      <a:cubicBezTo>
                        <a:pt x="407" y="141"/>
                        <a:pt x="407" y="141"/>
                        <a:pt x="407" y="141"/>
                      </a:cubicBezTo>
                      <a:cubicBezTo>
                        <a:pt x="416" y="167"/>
                        <a:pt x="425" y="195"/>
                        <a:pt x="425" y="230"/>
                      </a:cubicBezTo>
                      <a:cubicBezTo>
                        <a:pt x="425" y="265"/>
                        <a:pt x="416" y="292"/>
                        <a:pt x="407" y="327"/>
                      </a:cubicBezTo>
                      <a:lnTo>
                        <a:pt x="354" y="29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 dirty="0">
                    <a:cs typeface="+mn-ea"/>
                    <a:sym typeface="+mn-lt"/>
                  </a:endParaRPr>
                </a:p>
              </p:txBody>
            </p:sp>
            <p:grpSp>
              <p:nvGrpSpPr>
                <p:cNvPr id="20" name="Group 61"/>
                <p:cNvGrpSpPr/>
                <p:nvPr/>
              </p:nvGrpSpPr>
              <p:grpSpPr>
                <a:xfrm rot="21316916">
                  <a:off x="8436" y="2924"/>
                  <a:ext cx="1979" cy="1980"/>
                  <a:chOff x="5013110" y="5059616"/>
                  <a:chExt cx="3378533" cy="3379413"/>
                </a:xfrm>
              </p:grpSpPr>
              <p:sp>
                <p:nvSpPr>
                  <p:cNvPr id="22" name="Oval 63"/>
                  <p:cNvSpPr/>
                  <p:nvPr/>
                </p:nvSpPr>
                <p:spPr>
                  <a:xfrm rot="359999">
                    <a:off x="5013110" y="5059616"/>
                    <a:ext cx="3378533" cy="3379413"/>
                  </a:xfrm>
                  <a:prstGeom prst="diamond">
                    <a:avLst/>
                  </a:prstGeom>
                  <a:solidFill>
                    <a:schemeClr val="bg1">
                      <a:lumMod val="75000"/>
                      <a:alpha val="3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15703" tIns="57852" rIns="115703" bIns="57852" rtlCol="0" anchor="ctr"/>
                  <a:lstStyle/>
                  <a:p>
                    <a:pPr algn="ctr"/>
                    <a:endParaRPr lang="bg-BG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" name="Oval 73"/>
                  <p:cNvSpPr/>
                  <p:nvPr/>
                </p:nvSpPr>
                <p:spPr>
                  <a:xfrm rot="299999">
                    <a:off x="5286107" y="5332685"/>
                    <a:ext cx="2832537" cy="2833275"/>
                  </a:xfrm>
                  <a:prstGeom prst="diamond">
                    <a:avLst/>
                  </a:prstGeom>
                  <a:solidFill>
                    <a:srgbClr val="1C4F9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15703" tIns="57852" rIns="115703" bIns="57852" rtlCol="0" anchor="ctr"/>
                  <a:lstStyle/>
                  <a:p>
                    <a:pPr algn="ctr"/>
                    <a:endParaRPr lang="bg-BG"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21" name="Freeform 101"/>
                <p:cNvSpPr>
                  <a:spLocks noChangeArrowheads="1"/>
                </p:cNvSpPr>
                <p:nvPr/>
              </p:nvSpPr>
              <p:spPr bwMode="auto">
                <a:xfrm>
                  <a:off x="9106" y="3576"/>
                  <a:ext cx="797" cy="613"/>
                </a:xfrm>
                <a:custGeom>
                  <a:avLst/>
                  <a:gdLst>
                    <a:gd name="T0" fmla="*/ 80 w 497"/>
                    <a:gd name="T1" fmla="*/ 248 h 382"/>
                    <a:gd name="T2" fmla="*/ 80 w 497"/>
                    <a:gd name="T3" fmla="*/ 248 h 382"/>
                    <a:gd name="T4" fmla="*/ 159 w 497"/>
                    <a:gd name="T5" fmla="*/ 328 h 382"/>
                    <a:gd name="T6" fmla="*/ 248 w 497"/>
                    <a:gd name="T7" fmla="*/ 381 h 382"/>
                    <a:gd name="T8" fmla="*/ 337 w 497"/>
                    <a:gd name="T9" fmla="*/ 337 h 382"/>
                    <a:gd name="T10" fmla="*/ 390 w 497"/>
                    <a:gd name="T11" fmla="*/ 258 h 382"/>
                    <a:gd name="T12" fmla="*/ 248 w 497"/>
                    <a:gd name="T13" fmla="*/ 328 h 382"/>
                    <a:gd name="T14" fmla="*/ 80 w 497"/>
                    <a:gd name="T15" fmla="*/ 248 h 382"/>
                    <a:gd name="T16" fmla="*/ 487 w 497"/>
                    <a:gd name="T17" fmla="*/ 124 h 382"/>
                    <a:gd name="T18" fmla="*/ 487 w 497"/>
                    <a:gd name="T19" fmla="*/ 124 h 382"/>
                    <a:gd name="T20" fmla="*/ 274 w 497"/>
                    <a:gd name="T21" fmla="*/ 9 h 382"/>
                    <a:gd name="T22" fmla="*/ 221 w 497"/>
                    <a:gd name="T23" fmla="*/ 9 h 382"/>
                    <a:gd name="T24" fmla="*/ 9 w 497"/>
                    <a:gd name="T25" fmla="*/ 124 h 382"/>
                    <a:gd name="T26" fmla="*/ 9 w 497"/>
                    <a:gd name="T27" fmla="*/ 160 h 382"/>
                    <a:gd name="T28" fmla="*/ 221 w 497"/>
                    <a:gd name="T29" fmla="*/ 275 h 382"/>
                    <a:gd name="T30" fmla="*/ 274 w 497"/>
                    <a:gd name="T31" fmla="*/ 275 h 382"/>
                    <a:gd name="T32" fmla="*/ 408 w 497"/>
                    <a:gd name="T33" fmla="*/ 195 h 382"/>
                    <a:gd name="T34" fmla="*/ 266 w 497"/>
                    <a:gd name="T35" fmla="*/ 160 h 382"/>
                    <a:gd name="T36" fmla="*/ 248 w 497"/>
                    <a:gd name="T37" fmla="*/ 168 h 382"/>
                    <a:gd name="T38" fmla="*/ 203 w 497"/>
                    <a:gd name="T39" fmla="*/ 133 h 382"/>
                    <a:gd name="T40" fmla="*/ 248 w 497"/>
                    <a:gd name="T41" fmla="*/ 107 h 382"/>
                    <a:gd name="T42" fmla="*/ 293 w 497"/>
                    <a:gd name="T43" fmla="*/ 124 h 382"/>
                    <a:gd name="T44" fmla="*/ 443 w 497"/>
                    <a:gd name="T45" fmla="*/ 177 h 382"/>
                    <a:gd name="T46" fmla="*/ 487 w 497"/>
                    <a:gd name="T47" fmla="*/ 160 h 382"/>
                    <a:gd name="T48" fmla="*/ 487 w 497"/>
                    <a:gd name="T49" fmla="*/ 124 h 382"/>
                    <a:gd name="T50" fmla="*/ 425 w 497"/>
                    <a:gd name="T51" fmla="*/ 346 h 382"/>
                    <a:gd name="T52" fmla="*/ 425 w 497"/>
                    <a:gd name="T53" fmla="*/ 346 h 382"/>
                    <a:gd name="T54" fmla="*/ 461 w 497"/>
                    <a:gd name="T55" fmla="*/ 337 h 382"/>
                    <a:gd name="T56" fmla="*/ 443 w 497"/>
                    <a:gd name="T57" fmla="*/ 177 h 382"/>
                    <a:gd name="T58" fmla="*/ 408 w 497"/>
                    <a:gd name="T59" fmla="*/ 195 h 382"/>
                    <a:gd name="T60" fmla="*/ 425 w 497"/>
                    <a:gd name="T61" fmla="*/ 346 h 3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97" h="382">
                      <a:moveTo>
                        <a:pt x="80" y="248"/>
                      </a:moveTo>
                      <a:lnTo>
                        <a:pt x="80" y="248"/>
                      </a:lnTo>
                      <a:cubicBezTo>
                        <a:pt x="97" y="293"/>
                        <a:pt x="106" y="311"/>
                        <a:pt x="159" y="328"/>
                      </a:cubicBezTo>
                      <a:cubicBezTo>
                        <a:pt x="203" y="355"/>
                        <a:pt x="230" y="381"/>
                        <a:pt x="248" y="381"/>
                      </a:cubicBezTo>
                      <a:cubicBezTo>
                        <a:pt x="266" y="381"/>
                        <a:pt x="293" y="355"/>
                        <a:pt x="337" y="337"/>
                      </a:cubicBezTo>
                      <a:cubicBezTo>
                        <a:pt x="390" y="311"/>
                        <a:pt x="372" y="311"/>
                        <a:pt x="390" y="258"/>
                      </a:cubicBezTo>
                      <a:cubicBezTo>
                        <a:pt x="248" y="328"/>
                        <a:pt x="248" y="328"/>
                        <a:pt x="248" y="328"/>
                      </a:cubicBezTo>
                      <a:lnTo>
                        <a:pt x="80" y="248"/>
                      </a:lnTo>
                      <a:close/>
                      <a:moveTo>
                        <a:pt x="487" y="124"/>
                      </a:moveTo>
                      <a:lnTo>
                        <a:pt x="487" y="124"/>
                      </a:lnTo>
                      <a:cubicBezTo>
                        <a:pt x="274" y="9"/>
                        <a:pt x="274" y="9"/>
                        <a:pt x="274" y="9"/>
                      </a:cubicBezTo>
                      <a:cubicBezTo>
                        <a:pt x="266" y="0"/>
                        <a:pt x="239" y="0"/>
                        <a:pt x="221" y="9"/>
                      </a:cubicBezTo>
                      <a:cubicBezTo>
                        <a:pt x="9" y="124"/>
                        <a:pt x="9" y="124"/>
                        <a:pt x="9" y="124"/>
                      </a:cubicBezTo>
                      <a:cubicBezTo>
                        <a:pt x="0" y="133"/>
                        <a:pt x="0" y="142"/>
                        <a:pt x="9" y="160"/>
                      </a:cubicBezTo>
                      <a:cubicBezTo>
                        <a:pt x="221" y="275"/>
                        <a:pt x="221" y="275"/>
                        <a:pt x="221" y="275"/>
                      </a:cubicBezTo>
                      <a:cubicBezTo>
                        <a:pt x="239" y="284"/>
                        <a:pt x="266" y="284"/>
                        <a:pt x="274" y="275"/>
                      </a:cubicBezTo>
                      <a:cubicBezTo>
                        <a:pt x="408" y="195"/>
                        <a:pt x="408" y="195"/>
                        <a:pt x="408" y="195"/>
                      </a:cubicBezTo>
                      <a:cubicBezTo>
                        <a:pt x="266" y="160"/>
                        <a:pt x="266" y="160"/>
                        <a:pt x="266" y="160"/>
                      </a:cubicBezTo>
                      <a:cubicBezTo>
                        <a:pt x="257" y="160"/>
                        <a:pt x="257" y="168"/>
                        <a:pt x="248" y="168"/>
                      </a:cubicBezTo>
                      <a:cubicBezTo>
                        <a:pt x="221" y="168"/>
                        <a:pt x="203" y="151"/>
                        <a:pt x="203" y="133"/>
                      </a:cubicBezTo>
                      <a:cubicBezTo>
                        <a:pt x="203" y="124"/>
                        <a:pt x="221" y="107"/>
                        <a:pt x="248" y="107"/>
                      </a:cubicBezTo>
                      <a:cubicBezTo>
                        <a:pt x="266" y="107"/>
                        <a:pt x="284" y="115"/>
                        <a:pt x="293" y="124"/>
                      </a:cubicBezTo>
                      <a:cubicBezTo>
                        <a:pt x="443" y="177"/>
                        <a:pt x="443" y="177"/>
                        <a:pt x="443" y="177"/>
                      </a:cubicBezTo>
                      <a:cubicBezTo>
                        <a:pt x="487" y="160"/>
                        <a:pt x="487" y="160"/>
                        <a:pt x="487" y="160"/>
                      </a:cubicBezTo>
                      <a:cubicBezTo>
                        <a:pt x="496" y="142"/>
                        <a:pt x="496" y="133"/>
                        <a:pt x="487" y="124"/>
                      </a:cubicBezTo>
                      <a:close/>
                      <a:moveTo>
                        <a:pt x="425" y="346"/>
                      </a:moveTo>
                      <a:lnTo>
                        <a:pt x="425" y="346"/>
                      </a:lnTo>
                      <a:cubicBezTo>
                        <a:pt x="416" y="355"/>
                        <a:pt x="452" y="364"/>
                        <a:pt x="461" y="337"/>
                      </a:cubicBezTo>
                      <a:cubicBezTo>
                        <a:pt x="469" y="213"/>
                        <a:pt x="443" y="177"/>
                        <a:pt x="443" y="177"/>
                      </a:cubicBezTo>
                      <a:cubicBezTo>
                        <a:pt x="408" y="195"/>
                        <a:pt x="408" y="195"/>
                        <a:pt x="408" y="195"/>
                      </a:cubicBezTo>
                      <a:cubicBezTo>
                        <a:pt x="408" y="195"/>
                        <a:pt x="443" y="222"/>
                        <a:pt x="425" y="34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Oval 59"/>
                <p:cNvSpPr/>
                <p:nvPr/>
              </p:nvSpPr>
              <p:spPr>
                <a:xfrm>
                  <a:off x="4555" y="2918"/>
                  <a:ext cx="1979" cy="1980"/>
                </a:xfrm>
                <a:prstGeom prst="diamond">
                  <a:avLst/>
                </a:prstGeom>
                <a:solidFill>
                  <a:schemeClr val="bg1">
                    <a:lumMod val="75000"/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15703" tIns="57852" rIns="115703" bIns="57852" rtlCol="0" anchor="ctr"/>
                <a:lstStyle/>
                <a:p>
                  <a:pPr algn="ctr"/>
                  <a:endParaRPr lang="bg-BG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Oval 60"/>
                <p:cNvSpPr/>
                <p:nvPr/>
              </p:nvSpPr>
              <p:spPr>
                <a:xfrm>
                  <a:off x="4715" y="3078"/>
                  <a:ext cx="1659" cy="1660"/>
                </a:xfrm>
                <a:prstGeom prst="diamond">
                  <a:avLst/>
                </a:prstGeom>
                <a:solidFill>
                  <a:schemeClr val="bg2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15703" tIns="57852" rIns="115703" bIns="57852" rtlCol="0" anchor="ctr"/>
                <a:lstStyle/>
                <a:p>
                  <a:pPr algn="ctr"/>
                  <a:endParaRPr lang="bg-BG"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Freeform 104"/>
                <p:cNvSpPr>
                  <a:spLocks noChangeArrowheads="1"/>
                </p:cNvSpPr>
                <p:nvPr/>
              </p:nvSpPr>
              <p:spPr bwMode="auto">
                <a:xfrm>
                  <a:off x="5169" y="3584"/>
                  <a:ext cx="797" cy="536"/>
                </a:xfrm>
                <a:custGeom>
                  <a:avLst/>
                  <a:gdLst>
                    <a:gd name="T0" fmla="*/ 203 w 497"/>
                    <a:gd name="T1" fmla="*/ 257 h 337"/>
                    <a:gd name="T2" fmla="*/ 203 w 497"/>
                    <a:gd name="T3" fmla="*/ 257 h 337"/>
                    <a:gd name="T4" fmla="*/ 221 w 497"/>
                    <a:gd name="T5" fmla="*/ 327 h 337"/>
                    <a:gd name="T6" fmla="*/ 283 w 497"/>
                    <a:gd name="T7" fmla="*/ 310 h 337"/>
                    <a:gd name="T8" fmla="*/ 398 w 497"/>
                    <a:gd name="T9" fmla="*/ 9 h 337"/>
                    <a:gd name="T10" fmla="*/ 203 w 497"/>
                    <a:gd name="T11" fmla="*/ 257 h 337"/>
                    <a:gd name="T12" fmla="*/ 248 w 497"/>
                    <a:gd name="T13" fmla="*/ 71 h 337"/>
                    <a:gd name="T14" fmla="*/ 248 w 497"/>
                    <a:gd name="T15" fmla="*/ 71 h 337"/>
                    <a:gd name="T16" fmla="*/ 274 w 497"/>
                    <a:gd name="T17" fmla="*/ 71 h 337"/>
                    <a:gd name="T18" fmla="*/ 310 w 497"/>
                    <a:gd name="T19" fmla="*/ 26 h 337"/>
                    <a:gd name="T20" fmla="*/ 248 w 497"/>
                    <a:gd name="T21" fmla="*/ 17 h 337"/>
                    <a:gd name="T22" fmla="*/ 0 w 497"/>
                    <a:gd name="T23" fmla="*/ 283 h 337"/>
                    <a:gd name="T24" fmla="*/ 0 w 497"/>
                    <a:gd name="T25" fmla="*/ 310 h 337"/>
                    <a:gd name="T26" fmla="*/ 26 w 497"/>
                    <a:gd name="T27" fmla="*/ 336 h 337"/>
                    <a:gd name="T28" fmla="*/ 53 w 497"/>
                    <a:gd name="T29" fmla="*/ 310 h 337"/>
                    <a:gd name="T30" fmla="*/ 53 w 497"/>
                    <a:gd name="T31" fmla="*/ 283 h 337"/>
                    <a:gd name="T32" fmla="*/ 248 w 497"/>
                    <a:gd name="T33" fmla="*/ 71 h 337"/>
                    <a:gd name="T34" fmla="*/ 425 w 497"/>
                    <a:gd name="T35" fmla="*/ 98 h 337"/>
                    <a:gd name="T36" fmla="*/ 425 w 497"/>
                    <a:gd name="T37" fmla="*/ 98 h 337"/>
                    <a:gd name="T38" fmla="*/ 407 w 497"/>
                    <a:gd name="T39" fmla="*/ 151 h 337"/>
                    <a:gd name="T40" fmla="*/ 442 w 497"/>
                    <a:gd name="T41" fmla="*/ 283 h 337"/>
                    <a:gd name="T42" fmla="*/ 442 w 497"/>
                    <a:gd name="T43" fmla="*/ 310 h 337"/>
                    <a:gd name="T44" fmla="*/ 469 w 497"/>
                    <a:gd name="T45" fmla="*/ 336 h 337"/>
                    <a:gd name="T46" fmla="*/ 469 w 497"/>
                    <a:gd name="T47" fmla="*/ 336 h 337"/>
                    <a:gd name="T48" fmla="*/ 496 w 497"/>
                    <a:gd name="T49" fmla="*/ 310 h 337"/>
                    <a:gd name="T50" fmla="*/ 496 w 497"/>
                    <a:gd name="T51" fmla="*/ 283 h 337"/>
                    <a:gd name="T52" fmla="*/ 425 w 497"/>
                    <a:gd name="T53" fmla="*/ 98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97" h="337">
                      <a:moveTo>
                        <a:pt x="203" y="257"/>
                      </a:moveTo>
                      <a:lnTo>
                        <a:pt x="203" y="257"/>
                      </a:lnTo>
                      <a:cubicBezTo>
                        <a:pt x="186" y="283"/>
                        <a:pt x="194" y="310"/>
                        <a:pt x="221" y="327"/>
                      </a:cubicBezTo>
                      <a:cubicBezTo>
                        <a:pt x="239" y="336"/>
                        <a:pt x="266" y="336"/>
                        <a:pt x="283" y="310"/>
                      </a:cubicBezTo>
                      <a:cubicBezTo>
                        <a:pt x="301" y="274"/>
                        <a:pt x="407" y="9"/>
                        <a:pt x="398" y="9"/>
                      </a:cubicBezTo>
                      <a:cubicBezTo>
                        <a:pt x="389" y="0"/>
                        <a:pt x="221" y="230"/>
                        <a:pt x="203" y="257"/>
                      </a:cubicBezTo>
                      <a:close/>
                      <a:moveTo>
                        <a:pt x="248" y="71"/>
                      </a:moveTo>
                      <a:lnTo>
                        <a:pt x="248" y="71"/>
                      </a:lnTo>
                      <a:cubicBezTo>
                        <a:pt x="257" y="71"/>
                        <a:pt x="266" y="71"/>
                        <a:pt x="274" y="71"/>
                      </a:cubicBezTo>
                      <a:cubicBezTo>
                        <a:pt x="292" y="53"/>
                        <a:pt x="301" y="44"/>
                        <a:pt x="310" y="26"/>
                      </a:cubicBezTo>
                      <a:cubicBezTo>
                        <a:pt x="292" y="17"/>
                        <a:pt x="274" y="17"/>
                        <a:pt x="248" y="17"/>
                      </a:cubicBezTo>
                      <a:cubicBezTo>
                        <a:pt x="106" y="17"/>
                        <a:pt x="0" y="133"/>
                        <a:pt x="0" y="283"/>
                      </a:cubicBezTo>
                      <a:cubicBezTo>
                        <a:pt x="0" y="292"/>
                        <a:pt x="0" y="301"/>
                        <a:pt x="0" y="310"/>
                      </a:cubicBezTo>
                      <a:cubicBezTo>
                        <a:pt x="0" y="327"/>
                        <a:pt x="17" y="336"/>
                        <a:pt x="26" y="336"/>
                      </a:cubicBezTo>
                      <a:cubicBezTo>
                        <a:pt x="44" y="336"/>
                        <a:pt x="53" y="319"/>
                        <a:pt x="53" y="310"/>
                      </a:cubicBezTo>
                      <a:cubicBezTo>
                        <a:pt x="53" y="301"/>
                        <a:pt x="53" y="292"/>
                        <a:pt x="53" y="283"/>
                      </a:cubicBezTo>
                      <a:cubicBezTo>
                        <a:pt x="53" y="160"/>
                        <a:pt x="132" y="71"/>
                        <a:pt x="248" y="71"/>
                      </a:cubicBezTo>
                      <a:close/>
                      <a:moveTo>
                        <a:pt x="425" y="98"/>
                      </a:moveTo>
                      <a:lnTo>
                        <a:pt x="425" y="98"/>
                      </a:lnTo>
                      <a:cubicBezTo>
                        <a:pt x="416" y="115"/>
                        <a:pt x="416" y="133"/>
                        <a:pt x="407" y="151"/>
                      </a:cubicBezTo>
                      <a:cubicBezTo>
                        <a:pt x="433" y="186"/>
                        <a:pt x="442" y="239"/>
                        <a:pt x="442" y="283"/>
                      </a:cubicBezTo>
                      <a:cubicBezTo>
                        <a:pt x="442" y="292"/>
                        <a:pt x="442" y="301"/>
                        <a:pt x="442" y="310"/>
                      </a:cubicBezTo>
                      <a:cubicBezTo>
                        <a:pt x="442" y="319"/>
                        <a:pt x="451" y="336"/>
                        <a:pt x="469" y="336"/>
                      </a:cubicBezTo>
                      <a:lnTo>
                        <a:pt x="469" y="336"/>
                      </a:lnTo>
                      <a:cubicBezTo>
                        <a:pt x="478" y="336"/>
                        <a:pt x="496" y="327"/>
                        <a:pt x="496" y="310"/>
                      </a:cubicBezTo>
                      <a:cubicBezTo>
                        <a:pt x="496" y="301"/>
                        <a:pt x="496" y="292"/>
                        <a:pt x="496" y="283"/>
                      </a:cubicBezTo>
                      <a:cubicBezTo>
                        <a:pt x="496" y="213"/>
                        <a:pt x="469" y="151"/>
                        <a:pt x="425" y="9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 dirty="0">
                    <a:cs typeface="+mn-ea"/>
                    <a:sym typeface="+mn-lt"/>
                  </a:endParaRPr>
                </a:p>
              </p:txBody>
            </p:sp>
            <p:cxnSp>
              <p:nvCxnSpPr>
                <p:cNvPr id="6" name="直接连接符 84"/>
                <p:cNvCxnSpPr/>
                <p:nvPr/>
              </p:nvCxnSpPr>
              <p:spPr>
                <a:xfrm flipV="1">
                  <a:off x="2724" y="3938"/>
                  <a:ext cx="1676" cy="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85000"/>
                    </a:schemeClr>
                  </a:solidFill>
                  <a:tail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7" name="弧形 85"/>
                <p:cNvSpPr/>
                <p:nvPr/>
              </p:nvSpPr>
              <p:spPr>
                <a:xfrm rot="16200000">
                  <a:off x="856" y="3013"/>
                  <a:ext cx="1846" cy="1846"/>
                </a:xfrm>
                <a:prstGeom prst="arc">
                  <a:avLst>
                    <a:gd name="adj1" fmla="val 2657162"/>
                    <a:gd name="adj2" fmla="val 8176062"/>
                  </a:avLst>
                </a:prstGeom>
                <a:noFill/>
                <a:ln w="38100">
                  <a:solidFill>
                    <a:schemeClr val="bg2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500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8" name="TextBox 13@|17FFC:16777215|FBC:16777215|LFC:16777215|LBC:16777215"/>
              <p:cNvSpPr txBox="1">
                <a:spLocks noChangeArrowheads="1"/>
              </p:cNvSpPr>
              <p:nvPr/>
            </p:nvSpPr>
            <p:spPr bwMode="auto">
              <a:xfrm>
                <a:off x="1133" y="5035"/>
                <a:ext cx="2419" cy="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lvl="0" algn="ctr">
                  <a:spcBef>
                    <a:spcPct val="20000"/>
                  </a:spcBef>
                </a:pPr>
                <a:r>
                  <a:rPr lang="zh-CN" altLang="en-US" b="1" dirty="0">
                    <a:solidFill>
                      <a:srgbClr val="1C4F90"/>
                    </a:solidFill>
                    <a:latin typeface="思源宋体" panose="02020400000000000000" charset="-122"/>
                    <a:ea typeface="思源宋体" panose="02020400000000000000" charset="-122"/>
                    <a:cs typeface="+mn-ea"/>
                    <a:sym typeface="+mn-lt"/>
                  </a:rPr>
                  <a:t>完全连不上网</a:t>
                </a:r>
                <a:endParaRPr lang="en-US" altLang="zh-CN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  <a:cs typeface="+mn-ea"/>
                  <a:sym typeface="+mn-lt"/>
                </a:endParaRPr>
              </a:p>
              <a:p>
                <a:pPr lvl="0" algn="ctr">
                  <a:spcBef>
                    <a:spcPct val="20000"/>
                  </a:spcBef>
                </a:pPr>
                <a:r>
                  <a:rPr lang="zh-CN" altLang="en-US" b="1" dirty="0">
                    <a:solidFill>
                      <a:srgbClr val="1C4F90"/>
                    </a:solidFill>
                    <a:latin typeface="思源宋体" panose="02020400000000000000" charset="-122"/>
                    <a:ea typeface="思源宋体" panose="02020400000000000000" charset="-122"/>
                    <a:cs typeface="+mn-ea"/>
                    <a:sym typeface="+mn-lt"/>
                  </a:rPr>
                  <a:t>全都</a:t>
                </a:r>
                <a:r>
                  <a:rPr lang="en-US" altLang="zh-CN" b="1" dirty="0">
                    <a:solidFill>
                      <a:srgbClr val="1C4F90"/>
                    </a:solidFill>
                    <a:latin typeface="思源宋体" panose="02020400000000000000" charset="-122"/>
                    <a:ea typeface="思源宋体" panose="02020400000000000000" charset="-122"/>
                    <a:cs typeface="+mn-ea"/>
                    <a:sym typeface="+mn-lt"/>
                  </a:rPr>
                  <a:t>ping</a:t>
                </a:r>
                <a:r>
                  <a:rPr lang="zh-CN" altLang="en-US" b="1" dirty="0">
                    <a:solidFill>
                      <a:srgbClr val="1C4F90"/>
                    </a:solidFill>
                    <a:latin typeface="思源宋体" panose="02020400000000000000" charset="-122"/>
                    <a:ea typeface="思源宋体" panose="02020400000000000000" charset="-122"/>
                    <a:cs typeface="+mn-ea"/>
                    <a:sym typeface="+mn-lt"/>
                  </a:rPr>
                  <a:t>不通</a:t>
                </a:r>
              </a:p>
            </p:txBody>
          </p:sp>
          <p:sp>
            <p:nvSpPr>
              <p:cNvPr id="36" name="TextBox 13@|17FFC:16777215|FBC:16777215|LFC:16777215|LBC:16777215"/>
              <p:cNvSpPr txBox="1">
                <a:spLocks noChangeArrowheads="1"/>
              </p:cNvSpPr>
              <p:nvPr/>
            </p:nvSpPr>
            <p:spPr bwMode="auto">
              <a:xfrm>
                <a:off x="1030" y="6749"/>
                <a:ext cx="2747" cy="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所有包都下载不了，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ifconfig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都做不到。</a:t>
                </a:r>
                <a:endParaRPr lang="en-US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endParaRPr>
              </a:p>
            </p:txBody>
          </p:sp>
          <p:sp>
            <p:nvSpPr>
              <p:cNvPr id="32" name="TextBox 13@|17FFC:16777215|FBC:16777215|LFC:16777215|LBC:16777215"/>
              <p:cNvSpPr txBox="1">
                <a:spLocks noChangeArrowheads="1"/>
              </p:cNvSpPr>
              <p:nvPr/>
            </p:nvSpPr>
            <p:spPr bwMode="auto">
              <a:xfrm>
                <a:off x="4488" y="5035"/>
                <a:ext cx="2419" cy="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lvl="0" algn="ctr">
                  <a:spcBef>
                    <a:spcPct val="20000"/>
                  </a:spcBef>
                </a:pPr>
                <a:r>
                  <a:rPr lang="zh-CN" altLang="en-US" b="1" dirty="0">
                    <a:solidFill>
                      <a:srgbClr val="1C4F90"/>
                    </a:solidFill>
                    <a:latin typeface="思源宋体" panose="02020400000000000000" charset="-122"/>
                    <a:ea typeface="思源宋体" panose="02020400000000000000" charset="-122"/>
                    <a:cs typeface="+mn-ea"/>
                    <a:sym typeface="+mn-lt"/>
                  </a:rPr>
                  <a:t>无法换源</a:t>
                </a:r>
              </a:p>
            </p:txBody>
          </p:sp>
          <p:sp>
            <p:nvSpPr>
              <p:cNvPr id="37" name="TextBox 13@|17FFC:16777215|FBC:16777215|LFC:16777215|LBC:16777215"/>
              <p:cNvSpPr txBox="1">
                <a:spLocks noChangeArrowheads="1"/>
              </p:cNvSpPr>
              <p:nvPr/>
            </p:nvSpPr>
            <p:spPr bwMode="auto">
              <a:xfrm>
                <a:off x="4404" y="6801"/>
                <a:ext cx="2747" cy="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sudo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 apt-get update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无法获取服务器软件源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endParaRPr>
              </a:p>
            </p:txBody>
          </p:sp>
          <p:sp>
            <p:nvSpPr>
              <p:cNvPr id="67" name="TextBox 13@|17FFC:16777215|FBC:16777215|LFC:16777215|LBC:16777215"/>
              <p:cNvSpPr txBox="1">
                <a:spLocks noChangeArrowheads="1"/>
              </p:cNvSpPr>
              <p:nvPr/>
            </p:nvSpPr>
            <p:spPr bwMode="auto">
              <a:xfrm>
                <a:off x="7823" y="5035"/>
                <a:ext cx="2419" cy="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lvl="0" algn="ctr">
                  <a:spcBef>
                    <a:spcPct val="20000"/>
                  </a:spcBef>
                </a:pPr>
                <a:r>
                  <a:rPr lang="zh-CN" altLang="en-US" b="1" dirty="0">
                    <a:solidFill>
                      <a:srgbClr val="1C4F90"/>
                    </a:solidFill>
                    <a:latin typeface="思源宋体" panose="02020400000000000000" charset="-122"/>
                    <a:ea typeface="思源宋体" panose="02020400000000000000" charset="-122"/>
                    <a:cs typeface="+mn-ea"/>
                    <a:sym typeface="+mn-lt"/>
                  </a:rPr>
                  <a:t>解决方法</a:t>
                </a:r>
              </a:p>
            </p:txBody>
          </p:sp>
          <p:sp>
            <p:nvSpPr>
              <p:cNvPr id="68" name="TextBox 13@|17FFC:16777215|FBC:16777215|LFC:16777215|LBC:16777215"/>
              <p:cNvSpPr txBox="1">
                <a:spLocks noChangeArrowheads="1"/>
              </p:cNvSpPr>
              <p:nvPr/>
            </p:nvSpPr>
            <p:spPr bwMode="auto">
              <a:xfrm>
                <a:off x="7636" y="6801"/>
                <a:ext cx="2747" cy="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在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C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盘具体的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user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文件中配置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.</a:t>
                </a:r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wslconfig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宋体" panose="02020400000000000000" charset="-122"/>
                    <a:ea typeface="思源宋体" panose="02020400000000000000" charset="-122"/>
                    <a:cs typeface="思源宋体" panose="02020400000000000000" charset="-122"/>
                    <a:sym typeface="+mn-ea"/>
                  </a:rPr>
                  <a:t>文件</a:t>
                </a:r>
                <a:endParaRPr lang="en-US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-359" y="0"/>
              <a:ext cx="2564" cy="2222"/>
              <a:chOff x="-249" y="-12"/>
              <a:chExt cx="1780" cy="1542"/>
            </a:xfrm>
          </p:grpSpPr>
          <p:sp>
            <p:nvSpPr>
              <p:cNvPr id="74" name="直角三角形 73"/>
              <p:cNvSpPr/>
              <p:nvPr/>
            </p:nvSpPr>
            <p:spPr>
              <a:xfrm flipV="1">
                <a:off x="0" y="-12"/>
                <a:ext cx="1241" cy="1023"/>
              </a:xfrm>
              <a:prstGeom prst="rtTriangle">
                <a:avLst/>
              </a:prstGeom>
              <a:solidFill>
                <a:srgbClr val="1C4F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直角三角形 74"/>
              <p:cNvSpPr/>
              <p:nvPr/>
            </p:nvSpPr>
            <p:spPr>
              <a:xfrm flipV="1">
                <a:off x="-249" y="148"/>
                <a:ext cx="1780" cy="1383"/>
              </a:xfrm>
              <a:prstGeom prst="rtTriangle">
                <a:avLst/>
              </a:prstGeom>
              <a:noFill/>
              <a:ln>
                <a:solidFill>
                  <a:srgbClr val="DCDCDC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1C4F9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文本框 75"/>
            <p:cNvSpPr txBox="1"/>
            <p:nvPr/>
          </p:nvSpPr>
          <p:spPr>
            <a:xfrm>
              <a:off x="1579" y="458"/>
              <a:ext cx="703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600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</a:rPr>
                <a:t>WSL—</a:t>
              </a:r>
              <a:r>
                <a:rPr lang="zh-CN" altLang="en-US" sz="3600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</a:rPr>
                <a:t>网络配置问题</a:t>
              </a: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689" y="1344"/>
              <a:ext cx="432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sz="1200" dirty="0">
                <a:solidFill>
                  <a:srgbClr val="264D88"/>
                </a:solidFill>
                <a:latin typeface="思源宋体" panose="02020400000000000000" charset="-122"/>
                <a:ea typeface="思源宋体" panose="02020400000000000000" charset="-122"/>
              </a:endParaRPr>
            </a:p>
          </p:txBody>
        </p: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611" y="249228"/>
            <a:ext cx="607188" cy="604212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282B3D5F-6742-445F-A970-A371A369E5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799"/>
          <a:stretch/>
        </p:blipFill>
        <p:spPr>
          <a:xfrm>
            <a:off x="7267577" y="1182900"/>
            <a:ext cx="4465955" cy="5042110"/>
          </a:xfrm>
          <a:prstGeom prst="rect">
            <a:avLst/>
          </a:prstGeom>
        </p:spPr>
      </p:pic>
      <p:sp>
        <p:nvSpPr>
          <p:cNvPr id="50" name="TextBox 13@|17FFC:16777215|FBC:16777215|LFC:16777215|LBC:16777215">
            <a:extLst>
              <a:ext uri="{FF2B5EF4-FFF2-40B4-BE49-F238E27FC236}">
                <a16:creationId xmlns:a16="http://schemas.microsoft.com/office/drawing/2014/main" id="{F33DEBD2-8462-4C1F-974B-72A62501D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371" y="5324045"/>
            <a:ext cx="3608657" cy="929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修复参考链接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+mn-ea"/>
              </a:rPr>
              <a:t>https://blog.csdn.net/weixin_41446370/article/details/132422315</a:t>
            </a:r>
            <a:endParaRPr lang="en-US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-227965" y="0"/>
            <a:ext cx="11022330" cy="4938395"/>
            <a:chOff x="-359" y="0"/>
            <a:chExt cx="17358" cy="7777"/>
          </a:xfrm>
        </p:grpSpPr>
        <p:grpSp>
          <p:nvGrpSpPr>
            <p:cNvPr id="46" name="组合 45"/>
            <p:cNvGrpSpPr/>
            <p:nvPr/>
          </p:nvGrpSpPr>
          <p:grpSpPr>
            <a:xfrm>
              <a:off x="2939" y="2223"/>
              <a:ext cx="14060" cy="5554"/>
              <a:chOff x="2939" y="2223"/>
              <a:chExt cx="14060" cy="5554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7383" y="3753"/>
                <a:ext cx="4159" cy="3822"/>
                <a:chOff x="6582" y="3127"/>
                <a:chExt cx="4923" cy="4524"/>
              </a:xfrm>
            </p:grpSpPr>
            <p:grpSp>
              <p:nvGrpSpPr>
                <p:cNvPr id="18" name="Group 31"/>
                <p:cNvGrpSpPr/>
                <p:nvPr/>
              </p:nvGrpSpPr>
              <p:grpSpPr>
                <a:xfrm>
                  <a:off x="6582" y="3127"/>
                  <a:ext cx="1585" cy="1486"/>
                  <a:chOff x="3153515" y="1552574"/>
                  <a:chExt cx="865293" cy="814802"/>
                </a:xfrm>
              </p:grpSpPr>
              <p:sp>
                <p:nvSpPr>
                  <p:cNvPr id="19" name="Freeform 103"/>
                  <p:cNvSpPr>
                    <a:spLocks noEditPoints="1"/>
                  </p:cNvSpPr>
                  <p:nvPr/>
                </p:nvSpPr>
                <p:spPr bwMode="auto">
                  <a:xfrm>
                    <a:off x="3415725" y="1552574"/>
                    <a:ext cx="340875" cy="501949"/>
                  </a:xfrm>
                  <a:custGeom>
                    <a:avLst/>
                    <a:gdLst/>
                    <a:ahLst/>
                    <a:cxnLst>
                      <a:cxn ang="0">
                        <a:pos x="37" y="29"/>
                      </a:cxn>
                      <a:cxn ang="0">
                        <a:pos x="31" y="41"/>
                      </a:cxn>
                      <a:cxn ang="0">
                        <a:pos x="33" y="44"/>
                      </a:cxn>
                      <a:cxn ang="0">
                        <a:pos x="32" y="47"/>
                      </a:cxn>
                      <a:cxn ang="0">
                        <a:pos x="33" y="49"/>
                      </a:cxn>
                      <a:cxn ang="0">
                        <a:pos x="31" y="53"/>
                      </a:cxn>
                      <a:cxn ang="0">
                        <a:pos x="31" y="54"/>
                      </a:cxn>
                      <a:cxn ang="0">
                        <a:pos x="27" y="58"/>
                      </a:cxn>
                      <a:cxn ang="0">
                        <a:pos x="21" y="62"/>
                      </a:cxn>
                      <a:cxn ang="0">
                        <a:pos x="15" y="58"/>
                      </a:cxn>
                      <a:cxn ang="0">
                        <a:pos x="11" y="54"/>
                      </a:cxn>
                      <a:cxn ang="0">
                        <a:pos x="11" y="53"/>
                      </a:cxn>
                      <a:cxn ang="0">
                        <a:pos x="9" y="49"/>
                      </a:cxn>
                      <a:cxn ang="0">
                        <a:pos x="10" y="47"/>
                      </a:cxn>
                      <a:cxn ang="0">
                        <a:pos x="9" y="44"/>
                      </a:cxn>
                      <a:cxn ang="0">
                        <a:pos x="11" y="41"/>
                      </a:cxn>
                      <a:cxn ang="0">
                        <a:pos x="5" y="29"/>
                      </a:cxn>
                      <a:cxn ang="0">
                        <a:pos x="0" y="18"/>
                      </a:cxn>
                      <a:cxn ang="0">
                        <a:pos x="21" y="0"/>
                      </a:cxn>
                      <a:cxn ang="0">
                        <a:pos x="42" y="18"/>
                      </a:cxn>
                      <a:cxn ang="0">
                        <a:pos x="37" y="29"/>
                      </a:cxn>
                      <a:cxn ang="0">
                        <a:pos x="21" y="6"/>
                      </a:cxn>
                      <a:cxn ang="0">
                        <a:pos x="6" y="18"/>
                      </a:cxn>
                      <a:cxn ang="0">
                        <a:pos x="8" y="26"/>
                      </a:cxn>
                      <a:cxn ang="0">
                        <a:pos x="11" y="28"/>
                      </a:cxn>
                      <a:cxn ang="0">
                        <a:pos x="16" y="40"/>
                      </a:cxn>
                      <a:cxn ang="0">
                        <a:pos x="26" y="40"/>
                      </a:cxn>
                      <a:cxn ang="0">
                        <a:pos x="31" y="28"/>
                      </a:cxn>
                      <a:cxn ang="0">
                        <a:pos x="34" y="26"/>
                      </a:cxn>
                      <a:cxn ang="0">
                        <a:pos x="36" y="18"/>
                      </a:cxn>
                      <a:cxn ang="0">
                        <a:pos x="21" y="6"/>
                      </a:cxn>
                      <a:cxn ang="0">
                        <a:pos x="29" y="20"/>
                      </a:cxn>
                      <a:cxn ang="0">
                        <a:pos x="27" y="18"/>
                      </a:cxn>
                      <a:cxn ang="0">
                        <a:pos x="21" y="15"/>
                      </a:cxn>
                      <a:cxn ang="0">
                        <a:pos x="20" y="13"/>
                      </a:cxn>
                      <a:cxn ang="0">
                        <a:pos x="21" y="12"/>
                      </a:cxn>
                      <a:cxn ang="0">
                        <a:pos x="30" y="18"/>
                      </a:cxn>
                      <a:cxn ang="0">
                        <a:pos x="29" y="20"/>
                      </a:cxn>
                    </a:cxnLst>
                    <a:rect l="0" t="0" r="r" b="b"/>
                    <a:pathLst>
                      <a:path w="42" h="62">
                        <a:moveTo>
                          <a:pt x="37" y="29"/>
                        </a:moveTo>
                        <a:cubicBezTo>
                          <a:pt x="35" y="32"/>
                          <a:pt x="31" y="37"/>
                          <a:pt x="31" y="41"/>
                        </a:cubicBezTo>
                        <a:cubicBezTo>
                          <a:pt x="32" y="42"/>
                          <a:pt x="33" y="43"/>
                          <a:pt x="33" y="44"/>
                        </a:cubicBezTo>
                        <a:cubicBezTo>
                          <a:pt x="33" y="45"/>
                          <a:pt x="32" y="46"/>
                          <a:pt x="32" y="47"/>
                        </a:cubicBezTo>
                        <a:cubicBezTo>
                          <a:pt x="32" y="47"/>
                          <a:pt x="33" y="48"/>
                          <a:pt x="33" y="49"/>
                        </a:cubicBezTo>
                        <a:cubicBezTo>
                          <a:pt x="33" y="51"/>
                          <a:pt x="32" y="52"/>
                          <a:pt x="31" y="53"/>
                        </a:cubicBezTo>
                        <a:cubicBezTo>
                          <a:pt x="31" y="53"/>
                          <a:pt x="31" y="54"/>
                          <a:pt x="31" y="54"/>
                        </a:cubicBezTo>
                        <a:cubicBezTo>
                          <a:pt x="31" y="57"/>
                          <a:pt x="29" y="58"/>
                          <a:pt x="27" y="58"/>
                        </a:cubicBezTo>
                        <a:cubicBezTo>
                          <a:pt x="26" y="61"/>
                          <a:pt x="24" y="62"/>
                          <a:pt x="21" y="62"/>
                        </a:cubicBezTo>
                        <a:cubicBezTo>
                          <a:pt x="19" y="62"/>
                          <a:pt x="16" y="61"/>
                          <a:pt x="15" y="58"/>
                        </a:cubicBezTo>
                        <a:cubicBezTo>
                          <a:pt x="13" y="58"/>
                          <a:pt x="11" y="57"/>
                          <a:pt x="11" y="54"/>
                        </a:cubicBezTo>
                        <a:cubicBezTo>
                          <a:pt x="11" y="54"/>
                          <a:pt x="11" y="53"/>
                          <a:pt x="11" y="53"/>
                        </a:cubicBezTo>
                        <a:cubicBezTo>
                          <a:pt x="10" y="52"/>
                          <a:pt x="9" y="51"/>
                          <a:pt x="9" y="49"/>
                        </a:cubicBezTo>
                        <a:cubicBezTo>
                          <a:pt x="9" y="48"/>
                          <a:pt x="10" y="47"/>
                          <a:pt x="10" y="47"/>
                        </a:cubicBezTo>
                        <a:cubicBezTo>
                          <a:pt x="10" y="46"/>
                          <a:pt x="9" y="45"/>
                          <a:pt x="9" y="44"/>
                        </a:cubicBezTo>
                        <a:cubicBezTo>
                          <a:pt x="9" y="43"/>
                          <a:pt x="10" y="42"/>
                          <a:pt x="11" y="41"/>
                        </a:cubicBezTo>
                        <a:cubicBezTo>
                          <a:pt x="11" y="37"/>
                          <a:pt x="7" y="32"/>
                          <a:pt x="5" y="29"/>
                        </a:cubicBezTo>
                        <a:cubicBezTo>
                          <a:pt x="2" y="26"/>
                          <a:pt x="0" y="23"/>
                          <a:pt x="0" y="18"/>
                        </a:cubicBezTo>
                        <a:cubicBezTo>
                          <a:pt x="0" y="8"/>
                          <a:pt x="11" y="0"/>
                          <a:pt x="21" y="0"/>
                        </a:cubicBezTo>
                        <a:cubicBezTo>
                          <a:pt x="31" y="0"/>
                          <a:pt x="42" y="8"/>
                          <a:pt x="42" y="18"/>
                        </a:cubicBezTo>
                        <a:cubicBezTo>
                          <a:pt x="42" y="23"/>
                          <a:pt x="40" y="26"/>
                          <a:pt x="37" y="29"/>
                        </a:cubicBezTo>
                        <a:close/>
                        <a:moveTo>
                          <a:pt x="21" y="6"/>
                        </a:moveTo>
                        <a:cubicBezTo>
                          <a:pt x="14" y="6"/>
                          <a:pt x="6" y="10"/>
                          <a:pt x="6" y="18"/>
                        </a:cubicBezTo>
                        <a:cubicBezTo>
                          <a:pt x="6" y="21"/>
                          <a:pt x="7" y="24"/>
                          <a:pt x="8" y="26"/>
                        </a:cubicBezTo>
                        <a:cubicBezTo>
                          <a:pt x="9" y="27"/>
                          <a:pt x="10" y="27"/>
                          <a:pt x="11" y="28"/>
                        </a:cubicBezTo>
                        <a:cubicBezTo>
                          <a:pt x="14" y="32"/>
                          <a:pt x="16" y="36"/>
                          <a:pt x="16" y="40"/>
                        </a:cubicBezTo>
                        <a:cubicBezTo>
                          <a:pt x="26" y="40"/>
                          <a:pt x="26" y="40"/>
                          <a:pt x="26" y="40"/>
                        </a:cubicBezTo>
                        <a:cubicBezTo>
                          <a:pt x="26" y="36"/>
                          <a:pt x="28" y="32"/>
                          <a:pt x="31" y="28"/>
                        </a:cubicBezTo>
                        <a:cubicBezTo>
                          <a:pt x="32" y="27"/>
                          <a:pt x="33" y="27"/>
                          <a:pt x="34" y="26"/>
                        </a:cubicBezTo>
                        <a:cubicBezTo>
                          <a:pt x="35" y="24"/>
                          <a:pt x="36" y="21"/>
                          <a:pt x="36" y="18"/>
                        </a:cubicBezTo>
                        <a:cubicBezTo>
                          <a:pt x="36" y="10"/>
                          <a:pt x="28" y="6"/>
                          <a:pt x="21" y="6"/>
                        </a:cubicBezTo>
                        <a:close/>
                        <a:moveTo>
                          <a:pt x="29" y="20"/>
                        </a:moveTo>
                        <a:cubicBezTo>
                          <a:pt x="28" y="20"/>
                          <a:pt x="27" y="19"/>
                          <a:pt x="27" y="18"/>
                        </a:cubicBezTo>
                        <a:cubicBezTo>
                          <a:pt x="27" y="16"/>
                          <a:pt x="23" y="15"/>
                          <a:pt x="21" y="15"/>
                        </a:cubicBezTo>
                        <a:cubicBezTo>
                          <a:pt x="20" y="15"/>
                          <a:pt x="20" y="14"/>
                          <a:pt x="20" y="13"/>
                        </a:cubicBezTo>
                        <a:cubicBezTo>
                          <a:pt x="20" y="13"/>
                          <a:pt x="20" y="12"/>
                          <a:pt x="21" y="12"/>
                        </a:cubicBezTo>
                        <a:cubicBezTo>
                          <a:pt x="25" y="12"/>
                          <a:pt x="30" y="14"/>
                          <a:pt x="30" y="18"/>
                        </a:cubicBezTo>
                        <a:cubicBezTo>
                          <a:pt x="30" y="19"/>
                          <a:pt x="29" y="20"/>
                          <a:pt x="29" y="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1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思源宋体" panose="02020400000000000000" charset="-122"/>
                      <a:ea typeface="思源宋体" panose="02020400000000000000" charset="-122"/>
                    </a:endParaRPr>
                  </a:p>
                </p:txBody>
              </p:sp>
              <p:sp>
                <p:nvSpPr>
                  <p:cNvPr id="20" name="TextBox 26"/>
                  <p:cNvSpPr txBox="1"/>
                  <p:nvPr/>
                </p:nvSpPr>
                <p:spPr>
                  <a:xfrm>
                    <a:off x="3153515" y="2038350"/>
                    <a:ext cx="865293" cy="3290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500" b="1" dirty="0">
                        <a:solidFill>
                          <a:schemeClr val="bg1"/>
                        </a:solidFill>
                        <a:latin typeface="思源宋体" panose="02020400000000000000" charset="-122"/>
                        <a:ea typeface="思源宋体" panose="02020400000000000000" charset="-122"/>
                      </a:rPr>
                      <a:t>Step01</a:t>
                    </a:r>
                  </a:p>
                </p:txBody>
              </p:sp>
            </p:grpSp>
            <p:sp>
              <p:nvSpPr>
                <p:cNvPr id="22" name="Freeform 52"/>
                <p:cNvSpPr>
                  <a:spLocks noChangeAspect="1" noEditPoints="1"/>
                </p:cNvSpPr>
                <p:nvPr/>
              </p:nvSpPr>
              <p:spPr bwMode="auto">
                <a:xfrm>
                  <a:off x="10738" y="3214"/>
                  <a:ext cx="700" cy="750"/>
                </a:xfrm>
                <a:custGeom>
                  <a:avLst/>
                  <a:gdLst/>
                  <a:ahLst/>
                  <a:cxnLst>
                    <a:cxn ang="0">
                      <a:pos x="67" y="67"/>
                    </a:cxn>
                    <a:cxn ang="0">
                      <a:pos x="61" y="72"/>
                    </a:cxn>
                    <a:cxn ang="0">
                      <a:pos x="5" y="72"/>
                    </a:cxn>
                    <a:cxn ang="0">
                      <a:pos x="0" y="67"/>
                    </a:cxn>
                    <a:cxn ang="0">
                      <a:pos x="0" y="16"/>
                    </a:cxn>
                    <a:cxn ang="0">
                      <a:pos x="5" y="11"/>
                    </a:cxn>
                    <a:cxn ang="0">
                      <a:pos x="10" y="11"/>
                    </a:cxn>
                    <a:cxn ang="0">
                      <a:pos x="10" y="7"/>
                    </a:cxn>
                    <a:cxn ang="0">
                      <a:pos x="16" y="0"/>
                    </a:cxn>
                    <a:cxn ang="0">
                      <a:pos x="19" y="0"/>
                    </a:cxn>
                    <a:cxn ang="0">
                      <a:pos x="25" y="7"/>
                    </a:cxn>
                    <a:cxn ang="0">
                      <a:pos x="25" y="11"/>
                    </a:cxn>
                    <a:cxn ang="0">
                      <a:pos x="41" y="11"/>
                    </a:cxn>
                    <a:cxn ang="0">
                      <a:pos x="41" y="7"/>
                    </a:cxn>
                    <a:cxn ang="0">
                      <a:pos x="47" y="0"/>
                    </a:cxn>
                    <a:cxn ang="0">
                      <a:pos x="50" y="0"/>
                    </a:cxn>
                    <a:cxn ang="0">
                      <a:pos x="56" y="7"/>
                    </a:cxn>
                    <a:cxn ang="0">
                      <a:pos x="56" y="11"/>
                    </a:cxn>
                    <a:cxn ang="0">
                      <a:pos x="61" y="11"/>
                    </a:cxn>
                    <a:cxn ang="0">
                      <a:pos x="67" y="16"/>
                    </a:cxn>
                    <a:cxn ang="0">
                      <a:pos x="67" y="67"/>
                    </a:cxn>
                    <a:cxn ang="0">
                      <a:pos x="61" y="67"/>
                    </a:cxn>
                    <a:cxn ang="0">
                      <a:pos x="61" y="26"/>
                    </a:cxn>
                    <a:cxn ang="0">
                      <a:pos x="5" y="26"/>
                    </a:cxn>
                    <a:cxn ang="0">
                      <a:pos x="5" y="67"/>
                    </a:cxn>
                    <a:cxn ang="0">
                      <a:pos x="61" y="67"/>
                    </a:cxn>
                    <a:cxn ang="0">
                      <a:pos x="20" y="7"/>
                    </a:cxn>
                    <a:cxn ang="0">
                      <a:pos x="19" y="5"/>
                    </a:cxn>
                    <a:cxn ang="0">
                      <a:pos x="16" y="5"/>
                    </a:cxn>
                    <a:cxn ang="0">
                      <a:pos x="15" y="7"/>
                    </a:cxn>
                    <a:cxn ang="0">
                      <a:pos x="15" y="18"/>
                    </a:cxn>
                    <a:cxn ang="0">
                      <a:pos x="16" y="20"/>
                    </a:cxn>
                    <a:cxn ang="0">
                      <a:pos x="19" y="20"/>
                    </a:cxn>
                    <a:cxn ang="0">
                      <a:pos x="20" y="18"/>
                    </a:cxn>
                    <a:cxn ang="0">
                      <a:pos x="20" y="7"/>
                    </a:cxn>
                    <a:cxn ang="0">
                      <a:pos x="51" y="7"/>
                    </a:cxn>
                    <a:cxn ang="0">
                      <a:pos x="50" y="5"/>
                    </a:cxn>
                    <a:cxn ang="0">
                      <a:pos x="47" y="5"/>
                    </a:cxn>
                    <a:cxn ang="0">
                      <a:pos x="46" y="7"/>
                    </a:cxn>
                    <a:cxn ang="0">
                      <a:pos x="46" y="18"/>
                    </a:cxn>
                    <a:cxn ang="0">
                      <a:pos x="47" y="20"/>
                    </a:cxn>
                    <a:cxn ang="0">
                      <a:pos x="50" y="20"/>
                    </a:cxn>
                    <a:cxn ang="0">
                      <a:pos x="51" y="18"/>
                    </a:cxn>
                    <a:cxn ang="0">
                      <a:pos x="51" y="7"/>
                    </a:cxn>
                  </a:cxnLst>
                  <a:rect l="0" t="0" r="r" b="b"/>
                  <a:pathLst>
                    <a:path w="67" h="72">
                      <a:moveTo>
                        <a:pt x="67" y="67"/>
                      </a:moveTo>
                      <a:cubicBezTo>
                        <a:pt x="67" y="70"/>
                        <a:pt x="64" y="72"/>
                        <a:pt x="61" y="72"/>
                      </a:cubicBezTo>
                      <a:cubicBezTo>
                        <a:pt x="5" y="72"/>
                        <a:pt x="5" y="72"/>
                        <a:pt x="5" y="72"/>
                      </a:cubicBezTo>
                      <a:cubicBezTo>
                        <a:pt x="2" y="72"/>
                        <a:pt x="0" y="70"/>
                        <a:pt x="0" y="67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3"/>
                        <a:pt x="2" y="11"/>
                        <a:pt x="5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3"/>
                        <a:pt x="13" y="0"/>
                        <a:pt x="16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3" y="0"/>
                        <a:pt x="25" y="3"/>
                        <a:pt x="25" y="7"/>
                      </a:cubicBezTo>
                      <a:cubicBezTo>
                        <a:pt x="25" y="11"/>
                        <a:pt x="25" y="11"/>
                        <a:pt x="25" y="11"/>
                      </a:cubicBezTo>
                      <a:cubicBezTo>
                        <a:pt x="41" y="11"/>
                        <a:pt x="41" y="11"/>
                        <a:pt x="41" y="11"/>
                      </a:cubicBezTo>
                      <a:cubicBezTo>
                        <a:pt x="41" y="7"/>
                        <a:pt x="41" y="7"/>
                        <a:pt x="41" y="7"/>
                      </a:cubicBezTo>
                      <a:cubicBezTo>
                        <a:pt x="41" y="3"/>
                        <a:pt x="44" y="0"/>
                        <a:pt x="47" y="0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53" y="0"/>
                        <a:pt x="56" y="3"/>
                        <a:pt x="56" y="7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61" y="11"/>
                        <a:pt x="61" y="11"/>
                        <a:pt x="61" y="11"/>
                      </a:cubicBezTo>
                      <a:cubicBezTo>
                        <a:pt x="64" y="11"/>
                        <a:pt x="67" y="13"/>
                        <a:pt x="67" y="16"/>
                      </a:cubicBezTo>
                      <a:lnTo>
                        <a:pt x="67" y="67"/>
                      </a:lnTo>
                      <a:close/>
                      <a:moveTo>
                        <a:pt x="61" y="67"/>
                      </a:moveTo>
                      <a:cubicBezTo>
                        <a:pt x="61" y="26"/>
                        <a:pt x="61" y="26"/>
                        <a:pt x="61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5" y="67"/>
                        <a:pt x="5" y="67"/>
                        <a:pt x="5" y="67"/>
                      </a:cubicBezTo>
                      <a:lnTo>
                        <a:pt x="61" y="67"/>
                      </a:lnTo>
                      <a:close/>
                      <a:moveTo>
                        <a:pt x="20" y="7"/>
                      </a:moveTo>
                      <a:cubicBezTo>
                        <a:pt x="20" y="6"/>
                        <a:pt x="20" y="5"/>
                        <a:pt x="19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5"/>
                        <a:pt x="15" y="6"/>
                        <a:pt x="15" y="7"/>
                      </a:cubicBezTo>
                      <a:cubicBezTo>
                        <a:pt x="15" y="18"/>
                        <a:pt x="15" y="18"/>
                        <a:pt x="15" y="18"/>
                      </a:cubicBezTo>
                      <a:cubicBezTo>
                        <a:pt x="15" y="19"/>
                        <a:pt x="16" y="20"/>
                        <a:pt x="16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20" y="20"/>
                        <a:pt x="20" y="19"/>
                        <a:pt x="20" y="18"/>
                      </a:cubicBezTo>
                      <a:lnTo>
                        <a:pt x="20" y="7"/>
                      </a:lnTo>
                      <a:close/>
                      <a:moveTo>
                        <a:pt x="51" y="7"/>
                      </a:moveTo>
                      <a:cubicBezTo>
                        <a:pt x="51" y="6"/>
                        <a:pt x="51" y="5"/>
                        <a:pt x="50" y="5"/>
                      </a:cubicBezTo>
                      <a:cubicBezTo>
                        <a:pt x="47" y="5"/>
                        <a:pt x="47" y="5"/>
                        <a:pt x="47" y="5"/>
                      </a:cubicBezTo>
                      <a:cubicBezTo>
                        <a:pt x="47" y="5"/>
                        <a:pt x="46" y="6"/>
                        <a:pt x="46" y="7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7" y="20"/>
                        <a:pt x="47" y="20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51" y="20"/>
                        <a:pt x="51" y="19"/>
                        <a:pt x="51" y="18"/>
                      </a:cubicBezTo>
                      <a:lnTo>
                        <a:pt x="51" y="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1800" dirty="0">
                    <a:solidFill>
                      <a:schemeClr val="tx2"/>
                    </a:solidFill>
                    <a:latin typeface="思源宋体" panose="02020400000000000000" charset="-122"/>
                    <a:ea typeface="思源宋体" panose="02020400000000000000" charset="-122"/>
                  </a:endParaRPr>
                </a:p>
              </p:txBody>
            </p:sp>
            <p:sp>
              <p:nvSpPr>
                <p:cNvPr id="25" name="Freeform 70"/>
                <p:cNvSpPr>
                  <a:spLocks noEditPoints="1"/>
                </p:cNvSpPr>
                <p:nvPr/>
              </p:nvSpPr>
              <p:spPr bwMode="auto">
                <a:xfrm>
                  <a:off x="10742" y="6939"/>
                  <a:ext cx="763" cy="712"/>
                </a:xfrm>
                <a:custGeom>
                  <a:avLst/>
                  <a:gdLst/>
                  <a:ahLst/>
                  <a:cxnLst>
                    <a:cxn ang="0">
                      <a:pos x="59" y="51"/>
                    </a:cxn>
                    <a:cxn ang="0">
                      <a:pos x="56" y="55"/>
                    </a:cxn>
                    <a:cxn ang="0">
                      <a:pos x="3" y="55"/>
                    </a:cxn>
                    <a:cxn ang="0">
                      <a:pos x="0" y="51"/>
                    </a:cxn>
                    <a:cxn ang="0">
                      <a:pos x="0" y="40"/>
                    </a:cxn>
                    <a:cxn ang="0">
                      <a:pos x="3" y="37"/>
                    </a:cxn>
                    <a:cxn ang="0">
                      <a:pos x="20" y="37"/>
                    </a:cxn>
                    <a:cxn ang="0">
                      <a:pos x="25" y="41"/>
                    </a:cxn>
                    <a:cxn ang="0">
                      <a:pos x="29" y="43"/>
                    </a:cxn>
                    <a:cxn ang="0">
                      <a:pos x="34" y="41"/>
                    </a:cxn>
                    <a:cxn ang="0">
                      <a:pos x="39" y="37"/>
                    </a:cxn>
                    <a:cxn ang="0">
                      <a:pos x="56" y="37"/>
                    </a:cxn>
                    <a:cxn ang="0">
                      <a:pos x="59" y="40"/>
                    </a:cxn>
                    <a:cxn ang="0">
                      <a:pos x="59" y="51"/>
                    </a:cxn>
                    <a:cxn ang="0">
                      <a:pos x="47" y="22"/>
                    </a:cxn>
                    <a:cxn ang="0">
                      <a:pos x="31" y="38"/>
                    </a:cxn>
                    <a:cxn ang="0">
                      <a:pos x="29" y="39"/>
                    </a:cxn>
                    <a:cxn ang="0">
                      <a:pos x="28" y="38"/>
                    </a:cxn>
                    <a:cxn ang="0">
                      <a:pos x="12" y="22"/>
                    </a:cxn>
                    <a:cxn ang="0">
                      <a:pos x="11" y="20"/>
                    </a:cxn>
                    <a:cxn ang="0">
                      <a:pos x="13" y="18"/>
                    </a:cxn>
                    <a:cxn ang="0">
                      <a:pos x="23" y="18"/>
                    </a:cxn>
                    <a:cxn ang="0">
                      <a:pos x="23" y="2"/>
                    </a:cxn>
                    <a:cxn ang="0">
                      <a:pos x="25" y="0"/>
                    </a:cxn>
                    <a:cxn ang="0">
                      <a:pos x="34" y="0"/>
                    </a:cxn>
                    <a:cxn ang="0">
                      <a:pos x="36" y="2"/>
                    </a:cxn>
                    <a:cxn ang="0">
                      <a:pos x="36" y="18"/>
                    </a:cxn>
                    <a:cxn ang="0">
                      <a:pos x="45" y="18"/>
                    </a:cxn>
                    <a:cxn ang="0">
                      <a:pos x="48" y="20"/>
                    </a:cxn>
                    <a:cxn ang="0">
                      <a:pos x="47" y="22"/>
                    </a:cxn>
                    <a:cxn ang="0">
                      <a:pos x="43" y="46"/>
                    </a:cxn>
                    <a:cxn ang="0">
                      <a:pos x="41" y="48"/>
                    </a:cxn>
                    <a:cxn ang="0">
                      <a:pos x="43" y="50"/>
                    </a:cxn>
                    <a:cxn ang="0">
                      <a:pos x="45" y="48"/>
                    </a:cxn>
                    <a:cxn ang="0">
                      <a:pos x="43" y="46"/>
                    </a:cxn>
                    <a:cxn ang="0">
                      <a:pos x="52" y="46"/>
                    </a:cxn>
                    <a:cxn ang="0">
                      <a:pos x="50" y="48"/>
                    </a:cxn>
                    <a:cxn ang="0">
                      <a:pos x="52" y="50"/>
                    </a:cxn>
                    <a:cxn ang="0">
                      <a:pos x="55" y="48"/>
                    </a:cxn>
                    <a:cxn ang="0">
                      <a:pos x="52" y="46"/>
                    </a:cxn>
                  </a:cxnLst>
                  <a:rect l="0" t="0" r="r" b="b"/>
                  <a:pathLst>
                    <a:path w="59" h="55">
                      <a:moveTo>
                        <a:pt x="59" y="51"/>
                      </a:moveTo>
                      <a:cubicBezTo>
                        <a:pt x="59" y="53"/>
                        <a:pt x="58" y="55"/>
                        <a:pt x="56" y="55"/>
                      </a:cubicBezTo>
                      <a:cubicBezTo>
                        <a:pt x="3" y="55"/>
                        <a:pt x="3" y="55"/>
                        <a:pt x="3" y="55"/>
                      </a:cubicBezTo>
                      <a:cubicBezTo>
                        <a:pt x="1" y="55"/>
                        <a:pt x="0" y="53"/>
                        <a:pt x="0" y="51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38"/>
                        <a:pt x="1" y="37"/>
                        <a:pt x="3" y="37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5" y="41"/>
                        <a:pt x="25" y="41"/>
                        <a:pt x="25" y="41"/>
                      </a:cubicBezTo>
                      <a:cubicBezTo>
                        <a:pt x="26" y="43"/>
                        <a:pt x="28" y="43"/>
                        <a:pt x="29" y="43"/>
                      </a:cubicBezTo>
                      <a:cubicBezTo>
                        <a:pt x="31" y="43"/>
                        <a:pt x="33" y="43"/>
                        <a:pt x="34" y="41"/>
                      </a:cubicBezTo>
                      <a:cubicBezTo>
                        <a:pt x="39" y="37"/>
                        <a:pt x="39" y="37"/>
                        <a:pt x="39" y="37"/>
                      </a:cubicBezTo>
                      <a:cubicBezTo>
                        <a:pt x="56" y="37"/>
                        <a:pt x="56" y="37"/>
                        <a:pt x="56" y="37"/>
                      </a:cubicBezTo>
                      <a:cubicBezTo>
                        <a:pt x="58" y="37"/>
                        <a:pt x="59" y="38"/>
                        <a:pt x="59" y="40"/>
                      </a:cubicBezTo>
                      <a:lnTo>
                        <a:pt x="59" y="51"/>
                      </a:lnTo>
                      <a:close/>
                      <a:moveTo>
                        <a:pt x="47" y="22"/>
                      </a:moveTo>
                      <a:cubicBezTo>
                        <a:pt x="31" y="38"/>
                        <a:pt x="31" y="38"/>
                        <a:pt x="31" y="38"/>
                      </a:cubicBezTo>
                      <a:cubicBezTo>
                        <a:pt x="31" y="39"/>
                        <a:pt x="30" y="39"/>
                        <a:pt x="29" y="39"/>
                      </a:cubicBezTo>
                      <a:cubicBezTo>
                        <a:pt x="29" y="39"/>
                        <a:pt x="28" y="39"/>
                        <a:pt x="28" y="38"/>
                      </a:cubicBezTo>
                      <a:cubicBezTo>
                        <a:pt x="12" y="22"/>
                        <a:pt x="12" y="22"/>
                        <a:pt x="12" y="22"/>
                      </a:cubicBezTo>
                      <a:cubicBezTo>
                        <a:pt x="11" y="21"/>
                        <a:pt x="11" y="20"/>
                        <a:pt x="11" y="20"/>
                      </a:cubicBezTo>
                      <a:cubicBezTo>
                        <a:pt x="12" y="19"/>
                        <a:pt x="13" y="18"/>
                        <a:pt x="13" y="18"/>
                      </a:cubicBezTo>
                      <a:cubicBezTo>
                        <a:pt x="23" y="18"/>
                        <a:pt x="23" y="18"/>
                        <a:pt x="23" y="18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3" y="1"/>
                        <a:pt x="24" y="0"/>
                        <a:pt x="25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5" y="0"/>
                        <a:pt x="36" y="1"/>
                        <a:pt x="36" y="2"/>
                      </a:cubicBezTo>
                      <a:cubicBezTo>
                        <a:pt x="36" y="18"/>
                        <a:pt x="36" y="18"/>
                        <a:pt x="36" y="18"/>
                      </a:cubicBezTo>
                      <a:cubicBezTo>
                        <a:pt x="45" y="18"/>
                        <a:pt x="45" y="18"/>
                        <a:pt x="45" y="18"/>
                      </a:cubicBezTo>
                      <a:cubicBezTo>
                        <a:pt x="46" y="18"/>
                        <a:pt x="47" y="19"/>
                        <a:pt x="48" y="20"/>
                      </a:cubicBezTo>
                      <a:cubicBezTo>
                        <a:pt x="48" y="20"/>
                        <a:pt x="48" y="21"/>
                        <a:pt x="47" y="22"/>
                      </a:cubicBezTo>
                      <a:close/>
                      <a:moveTo>
                        <a:pt x="43" y="46"/>
                      </a:moveTo>
                      <a:cubicBezTo>
                        <a:pt x="42" y="46"/>
                        <a:pt x="41" y="47"/>
                        <a:pt x="41" y="48"/>
                      </a:cubicBezTo>
                      <a:cubicBezTo>
                        <a:pt x="41" y="49"/>
                        <a:pt x="42" y="50"/>
                        <a:pt x="43" y="50"/>
                      </a:cubicBezTo>
                      <a:cubicBezTo>
                        <a:pt x="44" y="50"/>
                        <a:pt x="45" y="49"/>
                        <a:pt x="45" y="48"/>
                      </a:cubicBezTo>
                      <a:cubicBezTo>
                        <a:pt x="45" y="47"/>
                        <a:pt x="44" y="46"/>
                        <a:pt x="43" y="46"/>
                      </a:cubicBezTo>
                      <a:close/>
                      <a:moveTo>
                        <a:pt x="52" y="46"/>
                      </a:moveTo>
                      <a:cubicBezTo>
                        <a:pt x="51" y="46"/>
                        <a:pt x="50" y="47"/>
                        <a:pt x="50" y="48"/>
                      </a:cubicBezTo>
                      <a:cubicBezTo>
                        <a:pt x="50" y="49"/>
                        <a:pt x="51" y="50"/>
                        <a:pt x="52" y="50"/>
                      </a:cubicBezTo>
                      <a:cubicBezTo>
                        <a:pt x="54" y="50"/>
                        <a:pt x="55" y="49"/>
                        <a:pt x="55" y="48"/>
                      </a:cubicBezTo>
                      <a:cubicBezTo>
                        <a:pt x="55" y="47"/>
                        <a:pt x="54" y="46"/>
                        <a:pt x="52" y="4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1800" dirty="0">
                    <a:solidFill>
                      <a:schemeClr val="tx2"/>
                    </a:solidFill>
                    <a:latin typeface="思源宋体" panose="02020400000000000000" charset="-122"/>
                    <a:ea typeface="思源宋体" panose="02020400000000000000" charset="-122"/>
                  </a:endParaRPr>
                </a:p>
              </p:txBody>
            </p:sp>
          </p:grpSp>
          <p:sp>
            <p:nvSpPr>
              <p:cNvPr id="37" name="矩形 47"/>
              <p:cNvSpPr>
                <a:spLocks noChangeArrowheads="1"/>
              </p:cNvSpPr>
              <p:nvPr/>
            </p:nvSpPr>
            <p:spPr bwMode="auto">
              <a:xfrm>
                <a:off x="12855" y="4023"/>
                <a:ext cx="4144" cy="4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7387" tIns="33694" rIns="67387" bIns="33694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charset="0"/>
                  </a:defRPr>
                </a:lvl9pPr>
              </a:lstStyle>
              <a:p>
                <a:pPr indent="0" algn="l">
                  <a:lnSpc>
                    <a:spcPct val="130000"/>
                  </a:lnSpc>
                  <a:spcBef>
                    <a:spcPts val="20"/>
                  </a:spcBef>
                  <a:spcAft>
                    <a:spcPts val="0"/>
                  </a:spcAft>
                  <a:buNone/>
                </a:pP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939" y="2223"/>
                <a:ext cx="2689" cy="590"/>
              </a:xfrm>
              <a:prstGeom prst="rect">
                <a:avLst/>
              </a:prstGeom>
            </p:spPr>
            <p:txBody>
              <a:bodyPr wrap="square" lIns="67387" tIns="33694" rIns="67387" bIns="33694">
                <a:spAutoFit/>
              </a:bodyPr>
              <a:lstStyle/>
              <a:p>
                <a:pPr algn="l" defTabSz="67373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dirty="0">
                    <a:solidFill>
                      <a:srgbClr val="01568F"/>
                    </a:solidFill>
                    <a:latin typeface="思源宋体" panose="02020400000000000000" charset="-122"/>
                    <a:ea typeface="思源宋体" panose="02020400000000000000" charset="-122"/>
                  </a:rPr>
                  <a:t>操作极其简便</a:t>
                </a:r>
                <a:endParaRPr lang="zh-CN" altLang="en-US" sz="2000" b="1" dirty="0">
                  <a:solidFill>
                    <a:srgbClr val="01568F"/>
                  </a:solidFill>
                  <a:effectLst/>
                  <a:latin typeface="思源宋体" panose="02020400000000000000" charset="-122"/>
                  <a:ea typeface="思源宋体" panose="02020400000000000000" charset="-122"/>
                </a:endParaRPr>
              </a:p>
            </p:txBody>
          </p:sp>
          <p:sp>
            <p:nvSpPr>
              <p:cNvPr id="41" name="矩形 47"/>
              <p:cNvSpPr>
                <a:spLocks noChangeArrowheads="1"/>
              </p:cNvSpPr>
              <p:nvPr/>
            </p:nvSpPr>
            <p:spPr bwMode="auto">
              <a:xfrm>
                <a:off x="12855" y="7328"/>
                <a:ext cx="4144" cy="4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7387" tIns="33694" rIns="67387" bIns="33694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charset="0"/>
                  </a:defRPr>
                </a:lvl9pPr>
              </a:lstStyle>
              <a:p>
                <a:pPr indent="0" algn="l">
                  <a:lnSpc>
                    <a:spcPct val="130000"/>
                  </a:lnSpc>
                  <a:spcBef>
                    <a:spcPts val="20"/>
                  </a:spcBef>
                  <a:spcAft>
                    <a:spcPts val="0"/>
                  </a:spcAft>
                  <a:buNone/>
                </a:pP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" panose="02020400000000000000" charset="-122"/>
                  <a:ea typeface="思源宋体" panose="02020400000000000000" charset="-122"/>
                  <a:cs typeface="思源宋体" panose="02020400000000000000" charset="-122"/>
                  <a:sym typeface="+mn-ea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-359" y="0"/>
              <a:ext cx="2564" cy="2222"/>
              <a:chOff x="-249" y="-12"/>
              <a:chExt cx="1780" cy="1542"/>
            </a:xfrm>
          </p:grpSpPr>
          <p:sp>
            <p:nvSpPr>
              <p:cNvPr id="31" name="直角三角形 30"/>
              <p:cNvSpPr/>
              <p:nvPr/>
            </p:nvSpPr>
            <p:spPr>
              <a:xfrm flipV="1">
                <a:off x="0" y="-12"/>
                <a:ext cx="1241" cy="1023"/>
              </a:xfrm>
              <a:prstGeom prst="rtTriangle">
                <a:avLst/>
              </a:prstGeom>
              <a:solidFill>
                <a:srgbClr val="1C4F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直角三角形 31"/>
              <p:cNvSpPr/>
              <p:nvPr/>
            </p:nvSpPr>
            <p:spPr>
              <a:xfrm flipV="1">
                <a:off x="-249" y="148"/>
                <a:ext cx="1780" cy="1383"/>
              </a:xfrm>
              <a:prstGeom prst="rtTriangle">
                <a:avLst/>
              </a:prstGeom>
              <a:noFill/>
              <a:ln>
                <a:solidFill>
                  <a:srgbClr val="DCDCDC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1C4F9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1579" y="458"/>
              <a:ext cx="9451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600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</a:rPr>
                <a:t>WSL—</a:t>
              </a:r>
              <a:r>
                <a:rPr lang="zh-CN" altLang="en-US" sz="3600" b="1" dirty="0">
                  <a:solidFill>
                    <a:srgbClr val="1C4F90"/>
                  </a:solidFill>
                  <a:latin typeface="思源宋体" panose="02020400000000000000" charset="-122"/>
                  <a:ea typeface="思源宋体" panose="02020400000000000000" charset="-122"/>
                </a:rPr>
                <a:t>远程连接、文件交互</a:t>
              </a:r>
            </a:p>
          </p:txBody>
        </p: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611" y="249228"/>
            <a:ext cx="607188" cy="604212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13986937-39C6-4D25-A74D-69D739963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238" y="2110002"/>
            <a:ext cx="3759638" cy="3883089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C0C8214A-D2CC-47EF-A35B-48F9DF637E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8805" y="2097086"/>
            <a:ext cx="4418857" cy="3883090"/>
          </a:xfrm>
          <a:prstGeom prst="rect">
            <a:avLst/>
          </a:prstGeom>
        </p:spPr>
      </p:pic>
      <p:sp>
        <p:nvSpPr>
          <p:cNvPr id="53" name="矩形 52">
            <a:extLst>
              <a:ext uri="{FF2B5EF4-FFF2-40B4-BE49-F238E27FC236}">
                <a16:creationId xmlns:a16="http://schemas.microsoft.com/office/drawing/2014/main" id="{C76DDE1A-3F38-4928-AC46-F86C638FCF08}"/>
              </a:ext>
            </a:extLst>
          </p:cNvPr>
          <p:cNvSpPr/>
          <p:nvPr/>
        </p:nvSpPr>
        <p:spPr>
          <a:xfrm>
            <a:off x="6917709" y="1411605"/>
            <a:ext cx="3280156" cy="375823"/>
          </a:xfrm>
          <a:prstGeom prst="rect">
            <a:avLst/>
          </a:prstGeom>
        </p:spPr>
        <p:txBody>
          <a:bodyPr wrap="square" lIns="67387" tIns="33694" rIns="67387" bIns="33694">
            <a:spAutoFit/>
          </a:bodyPr>
          <a:lstStyle/>
          <a:p>
            <a:pPr algn="l" defTabSz="67373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1568F"/>
                </a:solidFill>
                <a:effectLst/>
                <a:latin typeface="思源宋体" panose="02020400000000000000" charset="-122"/>
                <a:ea typeface="思源宋体" panose="02020400000000000000" charset="-122"/>
              </a:rPr>
              <a:t>熟悉的图形化操作界面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mQ5NTgwNzVhZjAxYzcyNGY1Y2EzMWZmYTBlNDg4Nz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614</Words>
  <Application>Microsoft Office PowerPoint</Application>
  <PresentationFormat>宽屏</PresentationFormat>
  <Paragraphs>116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思源宋体</vt:lpstr>
      <vt:lpstr>宋体</vt:lpstr>
      <vt:lpstr>Arial</vt:lpstr>
      <vt:lpstr>Century Gothic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cp:lastModifiedBy>1580796998@qq.com</cp:lastModifiedBy>
  <cp:revision>219</cp:revision>
  <dcterms:created xsi:type="dcterms:W3CDTF">2019-06-19T02:08:00Z</dcterms:created>
  <dcterms:modified xsi:type="dcterms:W3CDTF">2025-01-01T12:09:43Z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C243B4C3D7724440B15AAB12437EF466</vt:lpwstr>
  </property>
</Properties>
</file>