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19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8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9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6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E8E8-A12C-4483-8486-FF5EC5AB37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BCDE-C0BF-4D0F-A749-3119AC99D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862020"/>
            <a:ext cx="12192000" cy="5630220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Index </a:t>
            </a:r>
            <a:r>
              <a:rPr lang="ko-KR" altLang="en-US" smtClean="0">
                <a:solidFill>
                  <a:schemeClr val="tx1"/>
                </a:solidFill>
              </a:rPr>
              <a:t>페이지 이미지 슬라이드 </a:t>
            </a:r>
            <a:r>
              <a:rPr lang="en-US" altLang="ko-KR" smtClean="0">
                <a:solidFill>
                  <a:schemeClr val="tx1"/>
                </a:solidFill>
              </a:rPr>
              <a:t>(4</a:t>
            </a:r>
            <a:r>
              <a:rPr lang="ko-KR" altLang="en-US" smtClean="0">
                <a:solidFill>
                  <a:schemeClr val="tx1"/>
                </a:solidFill>
              </a:rPr>
              <a:t>장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83889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5416" y="26342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3765" y="2634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054" y="26342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8329" y="2634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00335" y="26342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1409" y="862604"/>
            <a:ext cx="1470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헤더 구분선</a:t>
            </a:r>
            <a:endParaRPr lang="en-US" altLang="ko-KR" sz="100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Height : 1px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Color :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붉은색</a:t>
            </a:r>
            <a:endParaRPr lang="en-US" altLang="ko-KR" sz="100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5091" y="-195450"/>
            <a:ext cx="3974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Header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영역 메뉴바는 스크롤 시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함께 따라 내려옴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반투명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투명도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70%</a:t>
            </a:r>
          </a:p>
          <a:p>
            <a:pPr marL="228600" indent="-228600">
              <a:buAutoNum type="arabicPeriod" startAt="2"/>
            </a:pP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메뉴 규격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	font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: Roboto 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	size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: 12px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	Color : #212121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10567091" y="3616170"/>
            <a:ext cx="2225040" cy="1219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-653352" y="3616170"/>
            <a:ext cx="2225040" cy="1219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0128" y="4545810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이미지 슬라이드바</a:t>
            </a:r>
            <a:endParaRPr lang="en-US" altLang="ko-KR" sz="10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이미지 영역에 마우스 커서 가져갔을 시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(Hover)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Fade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효과처럼 사라졌다 나타날 수 있게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클릭하면 좌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우 이미지 슬라이딩</a:t>
            </a:r>
            <a:endParaRPr lang="en-US" altLang="ko-KR" sz="10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Size :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자유</a:t>
            </a:r>
            <a:endParaRPr lang="en-US" altLang="ko-KR" sz="100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Color :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자유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18" idx="1"/>
          </p:cNvCxnSpPr>
          <p:nvPr/>
        </p:nvCxnSpPr>
        <p:spPr>
          <a:xfrm flipH="1" flipV="1">
            <a:off x="9550401" y="857587"/>
            <a:ext cx="511008" cy="28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9359" y="6342241"/>
            <a:ext cx="1675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1920 x 1080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해상도 기준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이 영역이 살짝 보여야함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12px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정도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4756" y="1693522"/>
            <a:ext cx="35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INDEX </a:t>
            </a:r>
            <a:r>
              <a:rPr lang="ko-KR" altLang="en-US" sz="2800" smtClean="0"/>
              <a:t>페이지 상단</a:t>
            </a:r>
            <a:endParaRPr lang="ko-KR" altLang="en-US" sz="280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" y="-56428"/>
            <a:ext cx="972220" cy="9722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56892" y="2478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로고 이미지</a:t>
            </a:r>
            <a:endParaRPr lang="ko-KR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9914" y="1129795"/>
            <a:ext cx="211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마우스 오버시 글자 색상 변경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헤더 구분선과 같은 색상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0" name="직선 화살표 연결선 39"/>
          <p:cNvCxnSpPr>
            <a:stCxn id="39" idx="0"/>
            <a:endCxn id="13" idx="2"/>
          </p:cNvCxnSpPr>
          <p:nvPr/>
        </p:nvCxnSpPr>
        <p:spPr>
          <a:xfrm flipH="1" flipV="1">
            <a:off x="3464677" y="632756"/>
            <a:ext cx="162160" cy="49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  <a:endCxn id="14" idx="2"/>
          </p:cNvCxnSpPr>
          <p:nvPr/>
        </p:nvCxnSpPr>
        <p:spPr>
          <a:xfrm flipV="1">
            <a:off x="3626837" y="632756"/>
            <a:ext cx="877297" cy="49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04933" y="3027680"/>
            <a:ext cx="2982134" cy="278384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04933" y="3027680"/>
            <a:ext cx="2982134" cy="278384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4453" y="1310640"/>
            <a:ext cx="4403876" cy="498856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사장님이 손내미는 이미지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09166" y="2661920"/>
            <a:ext cx="3622493" cy="408432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765858" y="1729804"/>
            <a:ext cx="2466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3510" y="1206584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바탕" panose="02030600000101010101" pitchFamily="18" charset="-127"/>
                <a:ea typeface="바탕" panose="02030600000101010101" pitchFamily="18" charset="-127"/>
              </a:rPr>
              <a:t>JB Family</a:t>
            </a:r>
            <a:endParaRPr lang="ko-KR" altLang="en-US" sz="2800" b="1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5681" y="1525808"/>
            <a:ext cx="33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Index </a:t>
            </a:r>
            <a:r>
              <a:rPr lang="ko-KR" altLang="en-US" sz="2800" smtClean="0"/>
              <a:t>페이지 중단</a:t>
            </a:r>
            <a:endParaRPr lang="ko-KR" alt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4364173" y="1955132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바탕" panose="02030600000101010101" pitchFamily="18" charset="-127"/>
                <a:ea typeface="바탕" panose="02030600000101010101" pitchFamily="18" charset="-127"/>
              </a:rPr>
              <a:t>외식업계를 선도하는 </a:t>
            </a:r>
            <a:r>
              <a:rPr lang="en-US" altLang="ko-KR" sz="1400" smtClean="0">
                <a:latin typeface="바탕" panose="02030600000101010101" pitchFamily="18" charset="-127"/>
                <a:ea typeface="바탕" panose="02030600000101010101" pitchFamily="18" charset="-127"/>
              </a:rPr>
              <a:t>blah blah</a:t>
            </a:r>
          </a:p>
          <a:p>
            <a:r>
              <a:rPr lang="ko-KR" altLang="en-US" sz="1400" smtClean="0">
                <a:latin typeface="바탕" panose="02030600000101010101" pitchFamily="18" charset="-127"/>
                <a:ea typeface="바탕" panose="02030600000101010101" pitchFamily="18" charset="-127"/>
              </a:rPr>
              <a:t>저희 </a:t>
            </a:r>
            <a:r>
              <a:rPr lang="en-US" altLang="ko-KR" sz="1400" smtClean="0">
                <a:latin typeface="바탕" panose="02030600000101010101" pitchFamily="18" charset="-127"/>
                <a:ea typeface="바탕" panose="02030600000101010101" pitchFamily="18" charset="-127"/>
              </a:rPr>
              <a:t>JB Family</a:t>
            </a:r>
            <a:r>
              <a:rPr lang="ko-KR" altLang="en-US" sz="1400" smtClean="0">
                <a:latin typeface="바탕" panose="02030600000101010101" pitchFamily="18" charset="-127"/>
                <a:ea typeface="바탕" panose="02030600000101010101" pitchFamily="18" charset="-127"/>
              </a:rPr>
              <a:t>와 함께 하십시요 </a:t>
            </a:r>
            <a:r>
              <a:rPr lang="en-US" altLang="ko-KR" sz="1400" smtClean="0">
                <a:latin typeface="바탕" panose="02030600000101010101" pitchFamily="18" charset="-127"/>
                <a:ea typeface="바탕" panose="02030600000101010101" pitchFamily="18" charset="-127"/>
              </a:rPr>
              <a:t>Blah Blah</a:t>
            </a:r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3454" y="3027680"/>
            <a:ext cx="2982134" cy="278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04933" y="3027680"/>
            <a:ext cx="2982134" cy="278384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26412" y="3027680"/>
            <a:ext cx="2982134" cy="278384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72960" y="5811520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바탕" panose="02030600000101010101" pitchFamily="18" charset="-127"/>
                <a:ea typeface="바탕" panose="02030600000101010101" pitchFamily="18" charset="-127"/>
              </a:rPr>
              <a:t>Contact Us</a:t>
            </a:r>
            <a:endParaRPr lang="ko-KR" altLang="en-US" sz="2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3623" y="5815092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바탕" panose="02030600000101010101" pitchFamily="18" charset="-127"/>
                <a:ea typeface="바탕" panose="02030600000101010101" pitchFamily="18" charset="-127"/>
              </a:rPr>
              <a:t>Variety Menu</a:t>
            </a:r>
            <a:endParaRPr lang="ko-KR" altLang="en-US" sz="2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4886" y="580843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바탕" panose="02030600000101010101" pitchFamily="18" charset="-127"/>
                <a:ea typeface="바탕" panose="02030600000101010101" pitchFamily="18" charset="-127"/>
              </a:rPr>
              <a:t>Our Brand</a:t>
            </a:r>
            <a:endParaRPr lang="ko-KR" altLang="en-US" sz="2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341" y="6328577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JB Family</a:t>
            </a:r>
            <a:r>
              <a:rPr lang="ko-KR" altLang="en-US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운영중인 브랜드를 알아보세요</a:t>
            </a:r>
            <a:endParaRPr lang="ko-KR" altLang="en-US" sz="12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931007" y="6208548"/>
            <a:ext cx="857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설명선 1(테두리 및 강조선) 26"/>
          <p:cNvSpPr/>
          <p:nvPr/>
        </p:nvSpPr>
        <p:spPr>
          <a:xfrm>
            <a:off x="7232111" y="1004493"/>
            <a:ext cx="914400" cy="612648"/>
          </a:xfrm>
          <a:prstGeom prst="accentBorderCallout1">
            <a:avLst>
              <a:gd name="adj1" fmla="val 18750"/>
              <a:gd name="adj2" fmla="val -8333"/>
              <a:gd name="adj3" fmla="val 71041"/>
              <a:gd name="adj4" fmla="val -46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바탕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28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8" name="설명선 1(테두리 및 강조선) 27"/>
          <p:cNvSpPr/>
          <p:nvPr/>
        </p:nvSpPr>
        <p:spPr>
          <a:xfrm>
            <a:off x="7394227" y="6038975"/>
            <a:ext cx="914400" cy="612648"/>
          </a:xfrm>
          <a:prstGeom prst="accentBorderCallout1">
            <a:avLst>
              <a:gd name="adj1" fmla="val 18750"/>
              <a:gd name="adj2" fmla="val -8333"/>
              <a:gd name="adj3" fmla="val 6364"/>
              <a:gd name="adj4" fmla="val -4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바탕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20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9" name="설명선 1(테두리 및 강조선) 28"/>
          <p:cNvSpPr/>
          <p:nvPr/>
        </p:nvSpPr>
        <p:spPr>
          <a:xfrm>
            <a:off x="8326412" y="2345436"/>
            <a:ext cx="914400" cy="612648"/>
          </a:xfrm>
          <a:prstGeom prst="accentBorderCallout1">
            <a:avLst>
              <a:gd name="adj1" fmla="val 18750"/>
              <a:gd name="adj2" fmla="val -8333"/>
              <a:gd name="adj3" fmla="val 6364"/>
              <a:gd name="adj4" fmla="val -4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바탕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20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30" name="설명선 1(테두리 및 강조선) 29"/>
          <p:cNvSpPr/>
          <p:nvPr/>
        </p:nvSpPr>
        <p:spPr>
          <a:xfrm>
            <a:off x="4541175" y="6429756"/>
            <a:ext cx="1788505" cy="1048004"/>
          </a:xfrm>
          <a:prstGeom prst="accentBorderCallout1">
            <a:avLst>
              <a:gd name="adj1" fmla="val 18750"/>
              <a:gd name="adj2" fmla="val -8333"/>
              <a:gd name="adj3" fmla="val 6364"/>
              <a:gd name="adj4" fmla="val -4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간략하게 해당 링크에 대한 설명이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HY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중고딕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</a:t>
            </a:r>
            <a:b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#555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31" name="설명선 1(테두리 및 강조선) 30"/>
          <p:cNvSpPr/>
          <p:nvPr/>
        </p:nvSpPr>
        <p:spPr>
          <a:xfrm>
            <a:off x="1931007" y="1235928"/>
            <a:ext cx="2034575" cy="1178002"/>
          </a:xfrm>
          <a:prstGeom prst="accentBorderCallout1">
            <a:avLst>
              <a:gd name="adj1" fmla="val 18750"/>
              <a:gd name="adj2" fmla="val -8333"/>
              <a:gd name="adj3" fmla="val 119961"/>
              <a:gd name="adj4" fmla="val -187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Mouse Hover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기능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백그라운드 색상이 떠오르며 선택됨을 강조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미정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투명도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: 60%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825940"/>
            <a:ext cx="12192000" cy="303206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50377" y="2519426"/>
            <a:ext cx="426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모든 페이지 하단 </a:t>
            </a:r>
            <a:r>
              <a:rPr lang="en-US" altLang="ko-KR" sz="2800" smtClean="0"/>
              <a:t>(Footer)</a:t>
            </a:r>
            <a:endParaRPr lang="ko-KR" alt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7691120" y="330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22079" y="4156160"/>
            <a:ext cx="117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" pitchFamily="2" charset="0"/>
                <a:ea typeface="Roboto" pitchFamily="2" charset="0"/>
              </a:rPr>
              <a:t>EMAIL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ADDRESS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CALL</a:t>
            </a:r>
            <a:endParaRPr lang="ko-KR" altLang="en-US" sz="1200">
              <a:latin typeface="Roboto" pitchFamily="2" charset="0"/>
              <a:ea typeface="바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9199" y="4156160"/>
            <a:ext cx="249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 Lt" pitchFamily="2" charset="0"/>
                <a:ea typeface="Roboto Lt" pitchFamily="2" charset="0"/>
              </a:rPr>
              <a:t>luxury9404@gmail.com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 Lt" pitchFamily="2" charset="0"/>
                <a:ea typeface="Roboto Lt" pitchFamily="2" charset="0"/>
              </a:rPr>
              <a:t>ddddd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Roboto Lt" pitchFamily="2" charset="0"/>
                <a:ea typeface="Roboto Lt" pitchFamily="2" charset="0"/>
              </a:rPr>
              <a:t>010 – 3719 - 6214</a:t>
            </a:r>
            <a:endParaRPr lang="ko-KR" altLang="en-US" sz="1200">
              <a:latin typeface="Roboto Lt" pitchFamily="2" charset="0"/>
              <a:ea typeface="바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079" y="5211102"/>
            <a:ext cx="249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대표자 </a:t>
            </a:r>
            <a:r>
              <a:rPr lang="en-US" altLang="ko-KR" sz="12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안 성 빈</a:t>
            </a:r>
            <a:endParaRPr lang="en-US" altLang="ko-KR" sz="120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사업자등록번호 </a:t>
            </a:r>
            <a:r>
              <a:rPr lang="en-US" altLang="ko-KR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000-00-00000</a:t>
            </a:r>
            <a:endParaRPr lang="ko-KR" altLang="en-US" sz="12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" name="설명선 1(테두리 및 강조선) 19"/>
          <p:cNvSpPr/>
          <p:nvPr/>
        </p:nvSpPr>
        <p:spPr>
          <a:xfrm>
            <a:off x="8017164" y="3411900"/>
            <a:ext cx="1675476" cy="612648"/>
          </a:xfrm>
          <a:prstGeom prst="accentBorderCallout1">
            <a:avLst>
              <a:gd name="adj1" fmla="val 95035"/>
              <a:gd name="adj2" fmla="val -7222"/>
              <a:gd name="adj3" fmla="val 135717"/>
              <a:gd name="adj4" fmla="val -29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Roboto (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굵게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12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px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1" name="설명선 1(테두리 및 강조선) 20"/>
          <p:cNvSpPr/>
          <p:nvPr/>
        </p:nvSpPr>
        <p:spPr>
          <a:xfrm>
            <a:off x="10104582" y="3453858"/>
            <a:ext cx="1675476" cy="612648"/>
          </a:xfrm>
          <a:prstGeom prst="accentBorderCallout1">
            <a:avLst>
              <a:gd name="adj1" fmla="val 95035"/>
              <a:gd name="adj2" fmla="val -7222"/>
              <a:gd name="adj3" fmla="val 135717"/>
              <a:gd name="adj4" fmla="val -29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Roboto LT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12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px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2" name="설명선 1(테두리 및 강조선) 21"/>
          <p:cNvSpPr/>
          <p:nvPr/>
        </p:nvSpPr>
        <p:spPr>
          <a:xfrm>
            <a:off x="10104582" y="5662421"/>
            <a:ext cx="1675476" cy="612648"/>
          </a:xfrm>
          <a:prstGeom prst="accentBorderCallout1">
            <a:avLst>
              <a:gd name="adj1" fmla="val 95035"/>
              <a:gd name="adj2" fmla="val -7222"/>
              <a:gd name="adj3" fmla="val 19631"/>
              <a:gd name="adj4" fmla="val -415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HY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중고딕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12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px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" y="3850640"/>
            <a:ext cx="2771140" cy="277114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0" y="382593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 1(테두리 및 강조선) 25"/>
          <p:cNvSpPr/>
          <p:nvPr/>
        </p:nvSpPr>
        <p:spPr>
          <a:xfrm>
            <a:off x="2462959" y="2941322"/>
            <a:ext cx="1675476" cy="612648"/>
          </a:xfrm>
          <a:prstGeom prst="accentBorderCallout1">
            <a:avLst>
              <a:gd name="adj1" fmla="val 95035"/>
              <a:gd name="adj2" fmla="val -7222"/>
              <a:gd name="adj3" fmla="val 144009"/>
              <a:gd name="adj4" fmla="val -28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구분선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Height : 1px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미정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567380"/>
            <a:ext cx="12192000" cy="5630220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Index </a:t>
            </a:r>
            <a:r>
              <a:rPr lang="ko-KR" altLang="en-US" smtClean="0">
                <a:solidFill>
                  <a:schemeClr val="tx1"/>
                </a:solidFill>
              </a:rPr>
              <a:t>페이지 이미지 슬라이드 </a:t>
            </a:r>
            <a:r>
              <a:rPr lang="en-US" altLang="ko-KR" smtClean="0">
                <a:solidFill>
                  <a:schemeClr val="tx1"/>
                </a:solidFill>
              </a:rPr>
              <a:t>(4</a:t>
            </a:r>
            <a:r>
              <a:rPr lang="ko-KR" altLang="en-US" smtClean="0">
                <a:solidFill>
                  <a:schemeClr val="tx1"/>
                </a:solidFill>
              </a:rPr>
              <a:t>장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10567091" y="3616170"/>
            <a:ext cx="2225040" cy="1219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-653352" y="3616170"/>
            <a:ext cx="2225040" cy="1219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464676" y="3474720"/>
            <a:ext cx="5029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1573" y="3685358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smtClean="0"/>
              <a:t>슬로건이 들어간다</a:t>
            </a:r>
            <a:r>
              <a:rPr lang="en-US" altLang="ko-KR" sz="2400" i="1" smtClean="0"/>
              <a:t>.</a:t>
            </a:r>
            <a:endParaRPr lang="ko-KR" altLang="en-US" sz="2400" i="1"/>
          </a:p>
        </p:txBody>
      </p:sp>
      <p:sp>
        <p:nvSpPr>
          <p:cNvPr id="17" name="TextBox 16"/>
          <p:cNvSpPr txBox="1"/>
          <p:nvPr/>
        </p:nvSpPr>
        <p:spPr>
          <a:xfrm>
            <a:off x="4303176" y="4439899"/>
            <a:ext cx="33522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여지까지 있었던 연혁이 여기 쭈욱 들어감</a:t>
            </a:r>
            <a:r>
              <a:rPr lang="en-US" altLang="ko-KR" sz="1300" smtClean="0"/>
              <a:t>.</a:t>
            </a:r>
            <a:endParaRPr lang="ko-KR" altLang="en-US" sz="1300"/>
          </a:p>
        </p:txBody>
      </p:sp>
      <p:sp>
        <p:nvSpPr>
          <p:cNvPr id="18" name="TextBox 17"/>
          <p:cNvSpPr txBox="1"/>
          <p:nvPr/>
        </p:nvSpPr>
        <p:spPr>
          <a:xfrm>
            <a:off x="8971280" y="153900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About </a:t>
            </a:r>
            <a:r>
              <a:rPr lang="ko-KR" altLang="en-US" smtClean="0"/>
              <a:t>페이지 상단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23" y="970452"/>
            <a:ext cx="2714906" cy="2714906"/>
          </a:xfrm>
          <a:prstGeom prst="rect">
            <a:avLst/>
          </a:prstGeom>
        </p:spPr>
      </p:pic>
      <p:sp>
        <p:nvSpPr>
          <p:cNvPr id="20" name="설명선 1(테두리 및 강조선) 19"/>
          <p:cNvSpPr/>
          <p:nvPr/>
        </p:nvSpPr>
        <p:spPr>
          <a:xfrm>
            <a:off x="8609759" y="3534374"/>
            <a:ext cx="1675476" cy="773465"/>
          </a:xfrm>
          <a:prstGeom prst="accentBorderCallout1">
            <a:avLst>
              <a:gd name="adj1" fmla="val 95035"/>
              <a:gd name="adj2" fmla="val -7222"/>
              <a:gd name="adj3" fmla="val 61090"/>
              <a:gd name="adj4" fmla="val -718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슬로건 한줄로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 : Noto Serif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24px (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기울임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Black</a:t>
            </a:r>
          </a:p>
          <a:p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설명선 1(테두리 및 강조선) 20"/>
          <p:cNvSpPr/>
          <p:nvPr/>
        </p:nvSpPr>
        <p:spPr>
          <a:xfrm>
            <a:off x="8493876" y="5017734"/>
            <a:ext cx="1675476" cy="803945"/>
          </a:xfrm>
          <a:prstGeom prst="accentBorderCallout1">
            <a:avLst>
              <a:gd name="adj1" fmla="val 95035"/>
              <a:gd name="adj2" fmla="val -7222"/>
              <a:gd name="adj3" fmla="val -41275"/>
              <a:gd name="adj4" fmla="val -74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4~5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줄로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 JBFamily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설명 및 연혁</a:t>
            </a:r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 : HY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중고딕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13px 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Black</a:t>
            </a:r>
          </a:p>
          <a:p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설명선 1(테두리 및 강조선) 21"/>
          <p:cNvSpPr/>
          <p:nvPr/>
        </p:nvSpPr>
        <p:spPr>
          <a:xfrm>
            <a:off x="8213519" y="1973694"/>
            <a:ext cx="1675476" cy="773465"/>
          </a:xfrm>
          <a:prstGeom prst="accentBorderCallout1">
            <a:avLst>
              <a:gd name="adj1" fmla="val 95035"/>
              <a:gd name="adj2" fmla="val -7222"/>
              <a:gd name="adj3" fmla="val 61090"/>
              <a:gd name="adj4" fmla="val -718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JB Family Logo.</a:t>
            </a:r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120 x 120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71280" y="153900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About </a:t>
            </a:r>
            <a:r>
              <a:rPr lang="ko-KR" altLang="en-US" smtClean="0"/>
              <a:t>페이지 하단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2065" y="2608446"/>
            <a:ext cx="12192000" cy="4249554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슬라이드 </a:t>
            </a:r>
            <a:r>
              <a:rPr lang="en-US" altLang="ko-KR" smtClean="0">
                <a:solidFill>
                  <a:schemeClr val="tx1"/>
                </a:solidFill>
              </a:rPr>
              <a:t>(3</a:t>
            </a:r>
            <a:r>
              <a:rPr lang="ko-KR" altLang="en-US" smtClean="0">
                <a:solidFill>
                  <a:schemeClr val="tx1"/>
                </a:solidFill>
              </a:rPr>
              <a:t>장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단체샷이 들어갈 예정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906000" y="17925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Brand </a:t>
            </a:r>
            <a:r>
              <a:rPr lang="ko-KR" altLang="en-US" smtClean="0"/>
              <a:t>페이지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09040" y="1248289"/>
            <a:ext cx="4175760" cy="3055689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4763" y="528926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바탕" panose="02030600000101010101" pitchFamily="18" charset="-127"/>
                <a:ea typeface="바탕" panose="02030600000101010101" pitchFamily="18" charset="-127"/>
              </a:rPr>
              <a:t>왕비돈까스</a:t>
            </a:r>
            <a:endParaRPr lang="ko-KR" altLang="en-US" sz="2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58109" y="1248289"/>
            <a:ext cx="4175760" cy="4241034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10" y="1248289"/>
            <a:ext cx="4189552" cy="424103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257089" y="2407920"/>
            <a:ext cx="0" cy="207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설명선 1(테두리 및 강조선) 16"/>
          <p:cNvSpPr/>
          <p:nvPr/>
        </p:nvSpPr>
        <p:spPr>
          <a:xfrm>
            <a:off x="1975416" y="1357874"/>
            <a:ext cx="3029675" cy="1606804"/>
          </a:xfrm>
          <a:prstGeom prst="accentBorderCallout1">
            <a:avLst>
              <a:gd name="adj1" fmla="val 18750"/>
              <a:gd name="adj2" fmla="val -8333"/>
              <a:gd name="adj3" fmla="val 101210"/>
              <a:gd name="adj4" fmla="val -121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해당 브랜드의 대표메뉴 이미지가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일러스트인지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사진인지 아직 미정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500x500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마우스오버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이미지가 살짝 확대되며 밝아짐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19" name="설명선 1(테두리 및 강조선) 18"/>
          <p:cNvSpPr/>
          <p:nvPr/>
        </p:nvSpPr>
        <p:spPr>
          <a:xfrm>
            <a:off x="6669337" y="4480560"/>
            <a:ext cx="1346904" cy="781455"/>
          </a:xfrm>
          <a:prstGeom prst="accentBorderCallout1">
            <a:avLst>
              <a:gd name="adj1" fmla="val 18750"/>
              <a:gd name="adj2" fmla="val -8333"/>
              <a:gd name="adj3" fmla="val -67617"/>
              <a:gd name="adj4" fmla="val -278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심플한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Height : 1px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black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99029" y="6077906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총 </a:t>
            </a:r>
            <a:r>
              <a:rPr lang="en-US" altLang="ko-KR" smtClean="0"/>
              <a:t>4</a:t>
            </a:r>
            <a:r>
              <a:rPr lang="ko-KR" altLang="en-US" smtClean="0"/>
              <a:t>개의 브랜드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</a:t>
            </a:r>
            <a:r>
              <a:rPr lang="ko-KR" altLang="en-US" smtClean="0"/>
              <a:t>개의 브랜드 이미지가 들어감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93956" y="5800907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JB Family</a:t>
            </a:r>
            <a:r>
              <a:rPr lang="ko-KR" altLang="en-US" sz="12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운영중인 브랜드를 알아보세요</a:t>
            </a:r>
            <a:endParaRPr lang="ko-KR" altLang="en-US" sz="12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설명선 1(테두리 및 강조선) 21"/>
          <p:cNvSpPr/>
          <p:nvPr/>
        </p:nvSpPr>
        <p:spPr>
          <a:xfrm>
            <a:off x="3160840" y="6153839"/>
            <a:ext cx="3168840" cy="1237366"/>
          </a:xfrm>
          <a:prstGeom prst="accentBorderCallout1">
            <a:avLst>
              <a:gd name="adj1" fmla="val 18750"/>
              <a:gd name="adj2" fmla="val -8333"/>
              <a:gd name="adj3" fmla="val -7846"/>
              <a:gd name="adj4" fmla="val -36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각 브랜드의 차별화 전략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소개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대표메뉴 같은 글이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HY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중고딕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</a:t>
            </a:r>
            <a:b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#555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3" name="설명선 1(테두리 및 강조선) 22"/>
          <p:cNvSpPr/>
          <p:nvPr/>
        </p:nvSpPr>
        <p:spPr>
          <a:xfrm>
            <a:off x="4633068" y="4982944"/>
            <a:ext cx="914400" cy="612648"/>
          </a:xfrm>
          <a:prstGeom prst="accentBorderCallout1">
            <a:avLst>
              <a:gd name="adj1" fmla="val 18750"/>
              <a:gd name="adj2" fmla="val -8333"/>
              <a:gd name="adj3" fmla="val 84308"/>
              <a:gd name="adj4" fmla="val -6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바탕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20</a:t>
            </a:r>
            <a:endParaRPr lang="ko-KR" altLang="en-US" sz="105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938277" y="5228908"/>
            <a:ext cx="781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59" y="3947878"/>
            <a:ext cx="1694791" cy="1694791"/>
          </a:xfrm>
          <a:prstGeom prst="rect">
            <a:avLst/>
          </a:prstGeom>
        </p:spPr>
      </p:pic>
      <p:sp>
        <p:nvSpPr>
          <p:cNvPr id="28" name="설명선 1(테두리 및 강조선) 27"/>
          <p:cNvSpPr/>
          <p:nvPr/>
        </p:nvSpPr>
        <p:spPr>
          <a:xfrm>
            <a:off x="233431" y="3947878"/>
            <a:ext cx="2143697" cy="781455"/>
          </a:xfrm>
          <a:prstGeom prst="accentBorderCallout1">
            <a:avLst>
              <a:gd name="adj1" fmla="val 78556"/>
              <a:gd name="adj2" fmla="val 107078"/>
              <a:gd name="adj3" fmla="val 161207"/>
              <a:gd name="adj4" fmla="val 1257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Border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가 글자보단 작은 크기로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Height : 1px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Color : black</a:t>
            </a:r>
            <a:endParaRPr lang="ko-KR" altLang="en-US"/>
          </a:p>
        </p:txBody>
      </p:sp>
      <p:sp>
        <p:nvSpPr>
          <p:cNvPr id="29" name="설명선 1(테두리 및 강조선) 28"/>
          <p:cNvSpPr/>
          <p:nvPr/>
        </p:nvSpPr>
        <p:spPr>
          <a:xfrm>
            <a:off x="4200840" y="3992713"/>
            <a:ext cx="1247076" cy="612648"/>
          </a:xfrm>
          <a:prstGeom prst="accentBorderCallout1">
            <a:avLst>
              <a:gd name="adj1" fmla="val 18750"/>
              <a:gd name="adj2" fmla="val -8333"/>
              <a:gd name="adj3" fmla="val 84308"/>
              <a:gd name="adj4" fmla="val -6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브랜드 로고 삽입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20x20</a:t>
            </a: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37920" y="1417457"/>
            <a:ext cx="4378960" cy="2931024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0335" y="1417455"/>
            <a:ext cx="4378960" cy="4048623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920" y="46840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왕비돈까스 서창본점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920" y="5122674"/>
            <a:ext cx="3589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인천시 남동구 서창남순환로 </a:t>
            </a:r>
            <a:r>
              <a:rPr lang="en-US" altLang="ko-KR" sz="1300" smtClean="0"/>
              <a:t>82 </a:t>
            </a:r>
            <a:r>
              <a:rPr lang="ko-KR" altLang="en-US" sz="1300" smtClean="0"/>
              <a:t>아셈타워 </a:t>
            </a:r>
            <a:r>
              <a:rPr lang="en-US" altLang="ko-KR" sz="1300" smtClean="0"/>
              <a:t>1</a:t>
            </a:r>
            <a:r>
              <a:rPr lang="ko-KR" altLang="en-US" sz="1300" smtClean="0"/>
              <a:t>층</a:t>
            </a:r>
            <a:endParaRPr lang="en-US" altLang="ko-KR" sz="1300" smtClean="0"/>
          </a:p>
          <a:p>
            <a:r>
              <a:rPr lang="en-US" altLang="ko-KR" sz="1300" smtClean="0"/>
              <a:t>SeoChangNamSunWhanRo – Asem tower 1</a:t>
            </a:r>
            <a:endParaRPr lang="ko-KR" altLang="en-US" sz="1300"/>
          </a:p>
        </p:txBody>
      </p:sp>
      <p:sp>
        <p:nvSpPr>
          <p:cNvPr id="13" name="설명선 1(테두리 및 강조선) 12"/>
          <p:cNvSpPr/>
          <p:nvPr/>
        </p:nvSpPr>
        <p:spPr>
          <a:xfrm>
            <a:off x="1767703" y="1955132"/>
            <a:ext cx="2592124" cy="781455"/>
          </a:xfrm>
          <a:prstGeom prst="accentBorderCallout1">
            <a:avLst>
              <a:gd name="adj1" fmla="val 18750"/>
              <a:gd name="adj2" fmla="val -8333"/>
              <a:gd name="adj3" fmla="val 92300"/>
              <a:gd name="adj4" fmla="val -1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지점 위치를 네이버 지도를 이용해 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이미지를 복사 넣기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480 x 480</a:t>
            </a:r>
            <a:endParaRPr lang="ko-KR" altLang="en-US"/>
          </a:p>
        </p:txBody>
      </p:sp>
      <p:sp>
        <p:nvSpPr>
          <p:cNvPr id="14" name="설명선 1(테두리 및 강조선) 13"/>
          <p:cNvSpPr/>
          <p:nvPr/>
        </p:nvSpPr>
        <p:spPr>
          <a:xfrm>
            <a:off x="3776218" y="4070817"/>
            <a:ext cx="2592124" cy="781455"/>
          </a:xfrm>
          <a:prstGeom prst="accentBorderCallout1">
            <a:avLst>
              <a:gd name="adj1" fmla="val 18750"/>
              <a:gd name="adj2" fmla="val -8333"/>
              <a:gd name="adj3" fmla="val 92300"/>
              <a:gd name="adj4" fmla="val -1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지점이름이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바탕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16px</a:t>
            </a:r>
            <a:endParaRPr lang="ko-KR" altLang="en-US"/>
          </a:p>
        </p:txBody>
      </p:sp>
      <p:sp>
        <p:nvSpPr>
          <p:cNvPr id="15" name="설명선 1(테두리 및 강조선) 14"/>
          <p:cNvSpPr/>
          <p:nvPr/>
        </p:nvSpPr>
        <p:spPr>
          <a:xfrm>
            <a:off x="4961027" y="5615117"/>
            <a:ext cx="2592124" cy="1700083"/>
          </a:xfrm>
          <a:prstGeom prst="accentBorderCallout1">
            <a:avLst>
              <a:gd name="adj1" fmla="val 18750"/>
              <a:gd name="adj2" fmla="val -8333"/>
              <a:gd name="adj3" fmla="val -13600"/>
              <a:gd name="adj4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주소가 들어감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한글주소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HY</a:t>
            </a:r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견고딕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13px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영문주소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Roboto LT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13px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234521" y="5709920"/>
            <a:ext cx="2692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37920" y="5874124"/>
            <a:ext cx="26693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Roboto" pitchFamily="2" charset="0"/>
                <a:ea typeface="Roboto" pitchFamily="2" charset="0"/>
              </a:rPr>
              <a:t>MON – FRI  </a:t>
            </a:r>
            <a:r>
              <a:rPr lang="en-US" altLang="ko-KR" sz="1300" smtClean="0">
                <a:latin typeface="Roboto Lt" pitchFamily="2" charset="0"/>
                <a:ea typeface="Roboto Lt" pitchFamily="2" charset="0"/>
              </a:rPr>
              <a:t>AM 08:00 – PM 22:00</a:t>
            </a:r>
            <a:endParaRPr lang="ko-KR" altLang="en-US" sz="1300">
              <a:latin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7920" y="6138597"/>
            <a:ext cx="21073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Roboto" pitchFamily="2" charset="0"/>
                <a:ea typeface="Roboto" pitchFamily="2" charset="0"/>
              </a:rPr>
              <a:t>SAT </a:t>
            </a:r>
            <a:r>
              <a:rPr lang="en-US" altLang="ko-KR" sz="1300" smtClean="0">
                <a:latin typeface="Roboto Lt" pitchFamily="2" charset="0"/>
                <a:ea typeface="Roboto Lt" pitchFamily="2" charset="0"/>
              </a:rPr>
              <a:t>AM 08:00 – PM 22:00</a:t>
            </a:r>
            <a:endParaRPr lang="ko-KR" altLang="en-US" sz="1300">
              <a:latin typeface="Roboto" pitchFamily="2" charset="0"/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904240" y="4784273"/>
            <a:ext cx="233680" cy="20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1(테두리 및 강조선) 20"/>
          <p:cNvSpPr/>
          <p:nvPr/>
        </p:nvSpPr>
        <p:spPr>
          <a:xfrm>
            <a:off x="692367" y="3342758"/>
            <a:ext cx="1969553" cy="781455"/>
          </a:xfrm>
          <a:prstGeom prst="accentBorderCallout1">
            <a:avLst>
              <a:gd name="adj1" fmla="val 18750"/>
              <a:gd name="adj2" fmla="val -8333"/>
              <a:gd name="adj3" fmla="val 175509"/>
              <a:gd name="adj4" fmla="val 122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로케이션 마크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15x15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37920" y="6403070"/>
            <a:ext cx="1579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Roboto" pitchFamily="2" charset="0"/>
                <a:ea typeface="Roboto" pitchFamily="2" charset="0"/>
              </a:rPr>
              <a:t>TEL </a:t>
            </a:r>
            <a:r>
              <a:rPr lang="en-US" altLang="ko-KR" sz="1300" smtClean="0">
                <a:latin typeface="Roboto Lt" pitchFamily="2" charset="0"/>
                <a:ea typeface="Roboto Lt" pitchFamily="2" charset="0"/>
              </a:rPr>
              <a:t>000-0000-000</a:t>
            </a:r>
            <a:endParaRPr lang="ko-KR" altLang="en-US" sz="1300">
              <a:latin typeface="Roboto" pitchFamily="2" charset="0"/>
            </a:endParaRPr>
          </a:p>
        </p:txBody>
      </p:sp>
      <p:sp>
        <p:nvSpPr>
          <p:cNvPr id="23" name="설명선 1(테두리 및 강조선) 22"/>
          <p:cNvSpPr/>
          <p:nvPr/>
        </p:nvSpPr>
        <p:spPr>
          <a:xfrm>
            <a:off x="5072280" y="2016445"/>
            <a:ext cx="2549176" cy="1550581"/>
          </a:xfrm>
          <a:prstGeom prst="accentBorderCallout1">
            <a:avLst>
              <a:gd name="adj1" fmla="val 18750"/>
              <a:gd name="adj2" fmla="val -8333"/>
              <a:gd name="adj3" fmla="val 251116"/>
              <a:gd name="adj4" fmla="val -779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운영시간과 전화번호</a:t>
            </a:r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왼쪽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ROBOTO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13px</a:t>
            </a:r>
          </a:p>
          <a:p>
            <a:endParaRPr lang="en-US" altLang="ko-KR" sz="105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50" smtClean="0">
                <a:solidFill>
                  <a:schemeClr val="accent1">
                    <a:lumMod val="75000"/>
                  </a:schemeClr>
                </a:solidFill>
              </a:rPr>
              <a:t>오른쪽</a:t>
            </a:r>
            <a:endParaRPr lang="en-US" altLang="ko-KR" sz="105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Font : Roboto LT</a:t>
            </a:r>
          </a:p>
          <a:p>
            <a:r>
              <a:rPr lang="en-US" altLang="ko-KR" sz="1050" smtClean="0">
                <a:solidFill>
                  <a:schemeClr val="accent1">
                    <a:lumMod val="75000"/>
                  </a:schemeClr>
                </a:solidFill>
              </a:rPr>
              <a:t>Size : 13px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04933" y="3027680"/>
            <a:ext cx="2982134" cy="278384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554419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7576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About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5925" y="161824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Brand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2214" y="16182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Menu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0489" y="16182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02495" y="16182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Roboto" pitchFamily="2" charset="0"/>
                <a:ea typeface="Roboto" pitchFamily="2" charset="0"/>
              </a:rPr>
              <a:t>Contact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6" y="-100624"/>
            <a:ext cx="766803" cy="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13004</TotalTime>
  <Words>561</Words>
  <Application>Microsoft Office PowerPoint</Application>
  <PresentationFormat>와이드스크린</PresentationFormat>
  <Paragraphs>225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맑은 고딕</vt:lpstr>
      <vt:lpstr>바탕</vt:lpstr>
      <vt:lpstr>Arial</vt:lpstr>
      <vt:lpstr>Roboto</vt:lpstr>
      <vt:lpstr>Roboto Lt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동욱</dc:creator>
  <cp:lastModifiedBy>kim 동욱</cp:lastModifiedBy>
  <cp:revision>51</cp:revision>
  <dcterms:created xsi:type="dcterms:W3CDTF">2019-12-19T03:07:01Z</dcterms:created>
  <dcterms:modified xsi:type="dcterms:W3CDTF">2019-12-28T03:52:00Z</dcterms:modified>
</cp:coreProperties>
</file>