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60" r:id="rId4"/>
    <p:sldId id="277" r:id="rId5"/>
    <p:sldId id="262" r:id="rId6"/>
    <p:sldId id="279" r:id="rId7"/>
    <p:sldId id="280" r:id="rId8"/>
    <p:sldId id="264" r:id="rId9"/>
    <p:sldId id="282" r:id="rId10"/>
    <p:sldId id="283" r:id="rId11"/>
    <p:sldId id="281" r:id="rId12"/>
    <p:sldId id="271" r:id="rId13"/>
    <p:sldId id="274" r:id="rId14"/>
    <p:sldId id="270" r:id="rId15"/>
    <p:sldId id="276" r:id="rId16"/>
    <p:sldId id="275" r:id="rId17"/>
    <p:sldId id="272" r:id="rId18"/>
    <p:sldId id="286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36699"/>
    <a:srgbClr val="3366CC"/>
    <a:srgbClr val="0099FF"/>
    <a:srgbClr val="0033CC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F753F4C-D1B3-440B-BB13-D5E933CCF5B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268305D-94B2-416E-BDBD-48E968C9CA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3" t="14083" r="22311" b="11925"/>
          <a:stretch/>
        </p:blipFill>
        <p:spPr>
          <a:xfrm>
            <a:off x="5082361" y="2326574"/>
            <a:ext cx="7109639" cy="4531426"/>
          </a:xfrm>
          <a:prstGeom prst="rect">
            <a:avLst/>
          </a:prstGeom>
        </p:spPr>
      </p:pic>
      <p:pic>
        <p:nvPicPr>
          <p:cNvPr id="10" name="圖形 9">
            <a:extLst>
              <a:ext uri="{FF2B5EF4-FFF2-40B4-BE49-F238E27FC236}">
                <a16:creationId xmlns:a16="http://schemas.microsoft.com/office/drawing/2014/main" id="{B9B3C6DD-93CC-4C4A-A39A-7E09851650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1725" y="6253477"/>
            <a:ext cx="90487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4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D97C9-0F5F-4871-9502-90F77062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1B9DC79-1B2A-41A4-8C0D-E30943EEF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949D65-6DD5-4973-9A01-0C34BBA2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BD75A2-44BB-4E51-B335-C76CDE1C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879FFE-FB48-438C-AA31-F9F8D578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92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3946E45-3EF4-41F5-9546-9CA2101E5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99BD70-09BA-43E3-977B-889B3FFBB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8275FC-5BA6-44BF-B0A4-9242B385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1B11B8-F51D-42C8-8251-AC2E8B47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CA27BF-203A-4874-BAAD-41AFCDE7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9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C31358D7-EB80-4DE5-A8C6-CFCCA53DBF9F}"/>
              </a:ext>
            </a:extLst>
          </p:cNvPr>
          <p:cNvGrpSpPr/>
          <p:nvPr userDrawn="1"/>
        </p:nvGrpSpPr>
        <p:grpSpPr>
          <a:xfrm>
            <a:off x="-1" y="-9144"/>
            <a:ext cx="12201724" cy="6876288"/>
            <a:chOff x="-1" y="-9144"/>
            <a:chExt cx="12201724" cy="687628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9F3ED39-D782-4A0F-AA52-34B3080BE70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366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868E4AD-F670-4B04-9DA0-B33E149E6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22" t="14083" r="36468" b="16369"/>
            <a:stretch/>
          </p:blipFill>
          <p:spPr>
            <a:xfrm>
              <a:off x="6217920" y="1717937"/>
              <a:ext cx="5974080" cy="4570264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7BF4891-B549-4085-B05B-672E874149E7}"/>
                </a:ext>
              </a:extLst>
            </p:cNvPr>
            <p:cNvSpPr/>
            <p:nvPr/>
          </p:nvSpPr>
          <p:spPr>
            <a:xfrm>
              <a:off x="5729803" y="-9144"/>
              <a:ext cx="6471920" cy="6876288"/>
            </a:xfrm>
            <a:prstGeom prst="rect">
              <a:avLst/>
            </a:prstGeom>
            <a:solidFill>
              <a:schemeClr val="dk1">
                <a:alpha val="29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E93CF729-1130-495B-8D75-E50E9887C8E7}"/>
                </a:ext>
              </a:extLst>
            </p:cNvPr>
            <p:cNvSpPr/>
            <p:nvPr/>
          </p:nvSpPr>
          <p:spPr>
            <a:xfrm>
              <a:off x="405114" y="-9144"/>
              <a:ext cx="10021824" cy="6876288"/>
            </a:xfrm>
            <a:custGeom>
              <a:avLst/>
              <a:gdLst>
                <a:gd name="connsiteX0" fmla="*/ 9473184 w 9473184"/>
                <a:gd name="connsiteY0" fmla="*/ 0 h 6876288"/>
                <a:gd name="connsiteX1" fmla="*/ 7607808 w 9473184"/>
                <a:gd name="connsiteY1" fmla="*/ 6876288 h 6876288"/>
                <a:gd name="connsiteX2" fmla="*/ 0 w 9473184"/>
                <a:gd name="connsiteY2" fmla="*/ 6876288 h 6876288"/>
                <a:gd name="connsiteX3" fmla="*/ 0 w 9473184"/>
                <a:gd name="connsiteY3" fmla="*/ 9144 h 6876288"/>
                <a:gd name="connsiteX4" fmla="*/ 9473184 w 9473184"/>
                <a:gd name="connsiteY4" fmla="*/ 0 h 6876288"/>
                <a:gd name="connsiteX0" fmla="*/ 10021824 w 10021824"/>
                <a:gd name="connsiteY0" fmla="*/ 1016 h 6867144"/>
                <a:gd name="connsiteX1" fmla="*/ 7607808 w 10021824"/>
                <a:gd name="connsiteY1" fmla="*/ 6867144 h 6867144"/>
                <a:gd name="connsiteX2" fmla="*/ 0 w 10021824"/>
                <a:gd name="connsiteY2" fmla="*/ 6867144 h 6867144"/>
                <a:gd name="connsiteX3" fmla="*/ 0 w 10021824"/>
                <a:gd name="connsiteY3" fmla="*/ 0 h 6867144"/>
                <a:gd name="connsiteX4" fmla="*/ 10021824 w 10021824"/>
                <a:gd name="connsiteY4" fmla="*/ 1016 h 6867144"/>
                <a:gd name="connsiteX0" fmla="*/ 10021824 w 10021824"/>
                <a:gd name="connsiteY0" fmla="*/ 1016 h 6867144"/>
                <a:gd name="connsiteX1" fmla="*/ 7953248 w 10021824"/>
                <a:gd name="connsiteY1" fmla="*/ 6867144 h 6867144"/>
                <a:gd name="connsiteX2" fmla="*/ 0 w 10021824"/>
                <a:gd name="connsiteY2" fmla="*/ 6867144 h 6867144"/>
                <a:gd name="connsiteX3" fmla="*/ 0 w 10021824"/>
                <a:gd name="connsiteY3" fmla="*/ 0 h 6867144"/>
                <a:gd name="connsiteX4" fmla="*/ 10021824 w 10021824"/>
                <a:gd name="connsiteY4" fmla="*/ 1016 h 686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1824" h="6867144">
                  <a:moveTo>
                    <a:pt x="10021824" y="1016"/>
                  </a:moveTo>
                  <a:lnTo>
                    <a:pt x="7953248" y="6867144"/>
                  </a:lnTo>
                  <a:lnTo>
                    <a:pt x="0" y="6867144"/>
                  </a:lnTo>
                  <a:lnTo>
                    <a:pt x="0" y="0"/>
                  </a:lnTo>
                  <a:lnTo>
                    <a:pt x="10021824" y="10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3556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C477F36-CB45-4728-B423-6CC202527A22}"/>
                </a:ext>
              </a:extLst>
            </p:cNvPr>
            <p:cNvSpPr/>
            <p:nvPr/>
          </p:nvSpPr>
          <p:spPr>
            <a:xfrm>
              <a:off x="-1" y="-9144"/>
              <a:ext cx="2430685" cy="6876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3" name="圖形 12">
              <a:extLst>
                <a:ext uri="{FF2B5EF4-FFF2-40B4-BE49-F238E27FC236}">
                  <a16:creationId xmlns:a16="http://schemas.microsoft.com/office/drawing/2014/main" id="{928B2D40-A0F4-4E28-8BF4-C225E8BBD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11014216" y="6403948"/>
              <a:ext cx="904875" cy="180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21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82CC83B4-106F-4BCE-9389-58CB10997E87}"/>
              </a:ext>
            </a:extLst>
          </p:cNvPr>
          <p:cNvGrpSpPr/>
          <p:nvPr userDrawn="1"/>
        </p:nvGrpSpPr>
        <p:grpSpPr>
          <a:xfrm>
            <a:off x="0" y="1"/>
            <a:ext cx="12409580" cy="7548068"/>
            <a:chOff x="0" y="1"/>
            <a:chExt cx="12409580" cy="754806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3431D5E-AF26-4B04-97B8-69A87F9EBA26}"/>
                </a:ext>
              </a:extLst>
            </p:cNvPr>
            <p:cNvSpPr/>
            <p:nvPr/>
          </p:nvSpPr>
          <p:spPr>
            <a:xfrm>
              <a:off x="0" y="1"/>
              <a:ext cx="253411" cy="6858000"/>
            </a:xfrm>
            <a:prstGeom prst="rect">
              <a:avLst/>
            </a:prstGeom>
            <a:gradFill flip="none" rotWithShape="1">
              <a:gsLst>
                <a:gs pos="100000">
                  <a:srgbClr val="33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CB3C34C7-483C-44D5-9C70-BCF11D38D451}"/>
                </a:ext>
              </a:extLst>
            </p:cNvPr>
            <p:cNvSpPr/>
            <p:nvPr/>
          </p:nvSpPr>
          <p:spPr>
            <a:xfrm rot="17220517" flipH="1" flipV="1">
              <a:off x="8998055" y="4373099"/>
              <a:ext cx="1918668" cy="4431271"/>
            </a:xfrm>
            <a:custGeom>
              <a:avLst/>
              <a:gdLst>
                <a:gd name="connsiteX0" fmla="*/ 0 w 1918668"/>
                <a:gd name="connsiteY0" fmla="*/ 4431271 h 4431271"/>
                <a:gd name="connsiteX1" fmla="*/ 0 w 1918668"/>
                <a:gd name="connsiteY1" fmla="*/ 172269 h 4431271"/>
                <a:gd name="connsiteX2" fmla="*/ 563164 w 1918668"/>
                <a:gd name="connsiteY2" fmla="*/ 0 h 4431271"/>
                <a:gd name="connsiteX3" fmla="*/ 1918668 w 1918668"/>
                <a:gd name="connsiteY3" fmla="*/ 4431271 h 4431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8668" h="4431271">
                  <a:moveTo>
                    <a:pt x="0" y="4431271"/>
                  </a:moveTo>
                  <a:lnTo>
                    <a:pt x="0" y="172269"/>
                  </a:lnTo>
                  <a:lnTo>
                    <a:pt x="563164" y="0"/>
                  </a:lnTo>
                  <a:lnTo>
                    <a:pt x="1918668" y="4431271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  <a:alpha val="70000"/>
                  </a:schemeClr>
                </a:gs>
                <a:gs pos="0">
                  <a:schemeClr val="bg1">
                    <a:lumMod val="85000"/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0EBD90D5-E7F4-4935-A9F6-74C5B6305DD0}"/>
                </a:ext>
              </a:extLst>
            </p:cNvPr>
            <p:cNvSpPr/>
            <p:nvPr/>
          </p:nvSpPr>
          <p:spPr>
            <a:xfrm rot="17220517" flipH="1" flipV="1">
              <a:off x="8691886" y="3808863"/>
              <a:ext cx="3367895" cy="4067493"/>
            </a:xfrm>
            <a:custGeom>
              <a:avLst/>
              <a:gdLst>
                <a:gd name="connsiteX0" fmla="*/ 0 w 3367895"/>
                <a:gd name="connsiteY0" fmla="*/ 4067493 h 4067493"/>
                <a:gd name="connsiteX1" fmla="*/ 0 w 3367895"/>
                <a:gd name="connsiteY1" fmla="*/ 649620 h 4067493"/>
                <a:gd name="connsiteX2" fmla="*/ 2123668 w 3367895"/>
                <a:gd name="connsiteY2" fmla="*/ 0 h 4067493"/>
                <a:gd name="connsiteX3" fmla="*/ 3367895 w 3367895"/>
                <a:gd name="connsiteY3" fmla="*/ 4067493 h 40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7895" h="4067493">
                  <a:moveTo>
                    <a:pt x="0" y="4067493"/>
                  </a:moveTo>
                  <a:lnTo>
                    <a:pt x="0" y="649620"/>
                  </a:lnTo>
                  <a:lnTo>
                    <a:pt x="2123668" y="0"/>
                  </a:lnTo>
                  <a:lnTo>
                    <a:pt x="3367895" y="4067493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  <a:alpha val="58000"/>
                  </a:schemeClr>
                </a:gs>
                <a:gs pos="0">
                  <a:schemeClr val="bg1">
                    <a:lumMod val="85000"/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0DCB4FB-85C4-4F88-B713-5F899B6E17E3}"/>
                </a:ext>
              </a:extLst>
            </p:cNvPr>
            <p:cNvSpPr/>
            <p:nvPr/>
          </p:nvSpPr>
          <p:spPr>
            <a:xfrm>
              <a:off x="10714209" y="1"/>
              <a:ext cx="61549" cy="340721"/>
            </a:xfrm>
            <a:prstGeom prst="rect">
              <a:avLst/>
            </a:prstGeom>
            <a:gradFill flip="none" rotWithShape="1">
              <a:gsLst>
                <a:gs pos="100000">
                  <a:srgbClr val="33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92FF193-C622-4ECC-9C3C-B3F58C6E3941}"/>
                </a:ext>
              </a:extLst>
            </p:cNvPr>
            <p:cNvSpPr txBox="1"/>
            <p:nvPr/>
          </p:nvSpPr>
          <p:spPr>
            <a:xfrm>
              <a:off x="10853244" y="32945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spc="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AIS3 2020</a:t>
              </a:r>
              <a:endParaRPr lang="zh-TW" altLang="en-US" sz="1400" spc="3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601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830210AC-EAD7-4043-9A23-39EEC8206BD0}"/>
              </a:ext>
            </a:extLst>
          </p:cNvPr>
          <p:cNvGrpSpPr/>
          <p:nvPr userDrawn="1"/>
        </p:nvGrpSpPr>
        <p:grpSpPr>
          <a:xfrm>
            <a:off x="0" y="-1545563"/>
            <a:ext cx="12569645" cy="8403563"/>
            <a:chOff x="0" y="-1545563"/>
            <a:chExt cx="12569645" cy="840356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883971F-985F-4600-AEC7-F75913D203E2}"/>
                </a:ext>
              </a:extLst>
            </p:cNvPr>
            <p:cNvSpPr/>
            <p:nvPr/>
          </p:nvSpPr>
          <p:spPr>
            <a:xfrm>
              <a:off x="0" y="6471821"/>
              <a:ext cx="12192000" cy="386179"/>
            </a:xfrm>
            <a:prstGeom prst="rect">
              <a:avLst/>
            </a:prstGeom>
            <a:gradFill flip="none" rotWithShape="1">
              <a:gsLst>
                <a:gs pos="100000">
                  <a:srgbClr val="00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5601FA1F-FF97-4AB1-9EDF-E959639BD83F}"/>
                </a:ext>
              </a:extLst>
            </p:cNvPr>
            <p:cNvGrpSpPr/>
            <p:nvPr/>
          </p:nvGrpSpPr>
          <p:grpSpPr>
            <a:xfrm>
              <a:off x="9290461" y="-1545563"/>
              <a:ext cx="3279184" cy="6117563"/>
              <a:chOff x="10123581" y="-1423643"/>
              <a:chExt cx="2192063" cy="4089457"/>
            </a:xfrm>
          </p:grpSpPr>
          <p:sp>
            <p:nvSpPr>
              <p:cNvPr id="12" name="手繪多邊形: 圖案 11">
                <a:extLst>
                  <a:ext uri="{FF2B5EF4-FFF2-40B4-BE49-F238E27FC236}">
                    <a16:creationId xmlns:a16="http://schemas.microsoft.com/office/drawing/2014/main" id="{B2152BAA-580F-4E29-AF71-BBA5030B41BD}"/>
                  </a:ext>
                </a:extLst>
              </p:cNvPr>
              <p:cNvSpPr/>
              <p:nvPr/>
            </p:nvSpPr>
            <p:spPr>
              <a:xfrm rot="16480260" flipH="1">
                <a:off x="9957164" y="307334"/>
                <a:ext cx="3180539" cy="1536421"/>
              </a:xfrm>
              <a:custGeom>
                <a:avLst/>
                <a:gdLst>
                  <a:gd name="connsiteX0" fmla="*/ 100915 w 3077270"/>
                  <a:gd name="connsiteY0" fmla="*/ 0 h 1486535"/>
                  <a:gd name="connsiteX1" fmla="*/ 0 w 3077270"/>
                  <a:gd name="connsiteY1" fmla="*/ 1235105 h 1486535"/>
                  <a:gd name="connsiteX2" fmla="*/ 3077270 w 3077270"/>
                  <a:gd name="connsiteY2" fmla="*/ 1486535 h 1486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77270" h="1486535">
                    <a:moveTo>
                      <a:pt x="100915" y="0"/>
                    </a:moveTo>
                    <a:lnTo>
                      <a:pt x="0" y="1235105"/>
                    </a:lnTo>
                    <a:lnTo>
                      <a:pt x="3077270" y="1486535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  <a:alpha val="66000"/>
                    </a:schemeClr>
                  </a:gs>
                  <a:gs pos="41000">
                    <a:schemeClr val="bg1">
                      <a:lumMod val="85000"/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手繪多邊形: 圖案 12">
                <a:extLst>
                  <a:ext uri="{FF2B5EF4-FFF2-40B4-BE49-F238E27FC236}">
                    <a16:creationId xmlns:a16="http://schemas.microsoft.com/office/drawing/2014/main" id="{CC88385D-6E8D-44EA-A7CA-2A768DA7231E}"/>
                  </a:ext>
                </a:extLst>
              </p:cNvPr>
              <p:cNvSpPr/>
              <p:nvPr/>
            </p:nvSpPr>
            <p:spPr>
              <a:xfrm rot="13879863" flipH="1">
                <a:off x="9532468" y="-832530"/>
                <a:ext cx="3119850" cy="1937624"/>
              </a:xfrm>
              <a:custGeom>
                <a:avLst/>
                <a:gdLst>
                  <a:gd name="connsiteX0" fmla="*/ 0 w 3119850"/>
                  <a:gd name="connsiteY0" fmla="*/ 0 h 1937624"/>
                  <a:gd name="connsiteX1" fmla="*/ 1550606 w 3119850"/>
                  <a:gd name="connsiteY1" fmla="*/ 1937624 h 1937624"/>
                  <a:gd name="connsiteX2" fmla="*/ 2109183 w 3119850"/>
                  <a:gd name="connsiteY2" fmla="*/ 1937624 h 1937624"/>
                  <a:gd name="connsiteX3" fmla="*/ 3119850 w 3119850"/>
                  <a:gd name="connsiteY3" fmla="*/ 1128826 h 1937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19850" h="1937624">
                    <a:moveTo>
                      <a:pt x="0" y="0"/>
                    </a:moveTo>
                    <a:lnTo>
                      <a:pt x="1550606" y="1937624"/>
                    </a:lnTo>
                    <a:lnTo>
                      <a:pt x="2109183" y="1937624"/>
                    </a:lnTo>
                    <a:lnTo>
                      <a:pt x="3119850" y="1128826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  <a:alpha val="38000"/>
                    </a:schemeClr>
                  </a:gs>
                  <a:gs pos="0">
                    <a:schemeClr val="bg1">
                      <a:lumMod val="85000"/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D0FAA08-7F1C-409A-9135-E0AE3729187D}"/>
                </a:ext>
              </a:extLst>
            </p:cNvPr>
            <p:cNvSpPr/>
            <p:nvPr/>
          </p:nvSpPr>
          <p:spPr>
            <a:xfrm>
              <a:off x="0" y="365125"/>
              <a:ext cx="193040" cy="829609"/>
            </a:xfrm>
            <a:prstGeom prst="rect">
              <a:avLst/>
            </a:prstGeom>
            <a:gradFill flip="none" rotWithShape="1">
              <a:gsLst>
                <a:gs pos="100000">
                  <a:srgbClr val="0066CC"/>
                </a:gs>
                <a:gs pos="19000">
                  <a:srgbClr val="0066CC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14C9740-5C64-48A5-9EC9-9EF1D141AD24}"/>
                </a:ext>
              </a:extLst>
            </p:cNvPr>
            <p:cNvSpPr txBox="1"/>
            <p:nvPr/>
          </p:nvSpPr>
          <p:spPr>
            <a:xfrm>
              <a:off x="10852042" y="65110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spc="300" dirty="0">
                  <a:solidFill>
                    <a:schemeClr val="bg1"/>
                  </a:solidFill>
                </a:rPr>
                <a:t>AIS3 2020</a:t>
              </a:r>
              <a:endParaRPr lang="zh-TW" altLang="en-US" sz="1400" spc="3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75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12DAB9-08C4-4F4B-9047-1A49153A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5DE724-2DA1-47EF-90D2-DF6189B51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622A3E-906F-40F6-BDD1-1B431E36B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4CD73A5-7D5F-4D53-9D27-57564F53B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76893CF-8F0B-4E03-A7B7-A501405C3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38E903F-80F6-4692-8673-D21DCEF9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275DD97-2046-4F9A-A3A5-B9A94D48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BF75162-FDBC-4433-BD8A-3D237CDB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16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5DC21-0A36-45DE-B5C3-5192F9FB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94D6006-B9BE-4410-8102-24879B9A5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C1A5806-C3BD-4D1F-9AC7-BCEC2FD8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434447A-E70B-4456-B2FC-6F43D964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97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E64C8D1-9A3E-48EA-A14B-91EA5DED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9688C82-910F-443A-9BCF-F6DA5C84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2F8E8B-1997-4079-9C0B-EB601EF5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40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3C907A-3CDC-43CE-8088-82DAA5150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541199-2A47-4143-8261-C573AF8C4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1AF5331-1195-4EC2-980D-A39F3E759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7DA819-E843-4DA8-9A8E-CD1C3878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EC8C39-6DD6-40F1-94CC-0BBAF8B84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9EAFB2-A9E6-4BC0-8A97-6BDB859F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4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7A4E3F-1112-4FBF-9D31-635DFE06E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84FFB5A-F799-4907-911C-1A3A1FEB9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7B4152-B4DF-4C90-86A7-654A77A43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22E534-CDC7-4218-9FB2-3450F8FB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6938-D6E6-41FA-8798-4A982E8C5E4B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6E8CC2-4980-40ED-8FF5-D80301C5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ED473D-81A3-409F-946C-25EFDA7B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85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6E969A4-ADA0-4648-8405-B106960D5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370A10-988D-409A-906A-C1ED44E87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AFC932-C2FF-4F0B-A3C6-AF8F94B54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D6938-D6E6-41FA-8798-4A982E8C5E4B}" type="datetimeFigureOut">
              <a:rPr lang="zh-TW" altLang="en-US" smtClean="0"/>
              <a:t>2020/8/2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C4111E-6B2B-4A84-8C36-81335A641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B36E7D-82B6-4885-99ED-2210A5563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69948-065B-4BFD-A0C8-ADD85273F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51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D97FF1E-A234-4A79-9B68-BD3AA7A762FD}"/>
              </a:ext>
            </a:extLst>
          </p:cNvPr>
          <p:cNvSpPr txBox="1"/>
          <p:nvPr/>
        </p:nvSpPr>
        <p:spPr>
          <a:xfrm>
            <a:off x="584956" y="1021342"/>
            <a:ext cx="61670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60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Dragon Security</a:t>
            </a:r>
            <a:endParaRPr lang="zh-TW" altLang="en-US" sz="6000" b="1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9D5E2D0-86A3-49AA-AA75-D39777A7FF3D}"/>
              </a:ext>
            </a:extLst>
          </p:cNvPr>
          <p:cNvSpPr txBox="1"/>
          <p:nvPr/>
        </p:nvSpPr>
        <p:spPr>
          <a:xfrm>
            <a:off x="584956" y="2037005"/>
            <a:ext cx="7479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軟體開發安全第五組 </a:t>
            </a:r>
            <a:r>
              <a:rPr kumimoji="1" lang="en-US" altLang="zh-TW" sz="3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kumimoji="1" lang="zh-TW" altLang="en-US" sz="3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資安開發一條龍</a:t>
            </a:r>
            <a:endParaRPr kumimoji="1" lang="en-US" altLang="zh-TW" sz="32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A7C312-204F-4A33-8414-1326B316B6FF}"/>
              </a:ext>
            </a:extLst>
          </p:cNvPr>
          <p:cNvSpPr txBox="1"/>
          <p:nvPr/>
        </p:nvSpPr>
        <p:spPr>
          <a:xfrm>
            <a:off x="584956" y="5651992"/>
            <a:ext cx="420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Member: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何宣毅 林桓加 林祐聖 張郢展</a:t>
            </a:r>
          </a:p>
        </p:txBody>
      </p:sp>
    </p:spTree>
    <p:extLst>
      <p:ext uri="{BB962C8B-B14F-4D97-AF65-F5344CB8AC3E}">
        <p14:creationId xmlns:p14="http://schemas.microsoft.com/office/powerpoint/2010/main" val="4151217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9D88A0D-6BE9-4738-BE5B-007A4F0F26F5}"/>
              </a:ext>
            </a:extLst>
          </p:cNvPr>
          <p:cNvSpPr txBox="1"/>
          <p:nvPr/>
        </p:nvSpPr>
        <p:spPr>
          <a:xfrm>
            <a:off x="2486758" y="1225689"/>
            <a:ext cx="81577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機密資訊安全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第三方套件管理安全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zh-TW" altLang="en-US" sz="6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程式安全</a:t>
            </a:r>
            <a:endParaRPr lang="en-US" altLang="zh-TW" sz="6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zh-TW" altLang="en-US" sz="6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服務環境安全</a:t>
            </a:r>
            <a:endParaRPr lang="en-US" altLang="zh-TW" sz="6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1317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618248" y="866448"/>
            <a:ext cx="1088599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機密資訊安全</a:t>
            </a:r>
            <a:endParaRPr kumimoji="1" lang="en-US" altLang="zh-TW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825622" y="2243015"/>
            <a:ext cx="11311669" cy="3135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機密資訊如金鑰、憑證，存放於遠端的安全硬體上</a:t>
            </a: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需要敏感資料的程式與伺服器請求資訊</a:t>
            </a: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藉此避免程式與環境內儲存機密資訊</a:t>
            </a: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搭配</a:t>
            </a: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Secret Scanning</a:t>
            </a: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主動掃描程式碼</a:t>
            </a: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並避免機密外洩</a:t>
            </a:r>
          </a:p>
        </p:txBody>
      </p:sp>
    </p:spTree>
    <p:extLst>
      <p:ext uri="{BB962C8B-B14F-4D97-AF65-F5344CB8AC3E}">
        <p14:creationId xmlns:p14="http://schemas.microsoft.com/office/powerpoint/2010/main" val="1324961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774557" y="866446"/>
            <a:ext cx="88852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第三方套件安全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958788" y="2407138"/>
            <a:ext cx="10428227" cy="2763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kumimoji="1"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套件安全資料庫</a:t>
            </a:r>
            <a:endParaRPr kumimoji="1" lang="en-US" altLang="zh-TW" sz="4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主動追蹤</a:t>
            </a:r>
            <a:r>
              <a:rPr kumimoji="1"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不同第三方套件的程式碼覆蓋率</a:t>
            </a:r>
            <a:endParaRPr kumimoji="1"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結合上述後提供修正建議給開發人員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48025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704218" y="749216"/>
            <a:ext cx="50088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All Together!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704218" y="2089152"/>
            <a:ext cx="11584904" cy="4609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針對開發進行</a:t>
            </a: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自動化的系統性分析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並進行</a:t>
            </a: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風險評估</a:t>
            </a:r>
            <a:endParaRPr lang="en-US" altLang="zh-TW" sz="4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風險套件管理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自動化風險評估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根據需求來評估企業價值來動態生成相關建議</a:t>
            </a:r>
          </a:p>
          <a:p>
            <a:pPr>
              <a:lnSpc>
                <a:spcPct val="150000"/>
              </a:lnSpc>
            </a:pPr>
            <a:r>
              <a:rPr lang="zh-TW" altLang="en-US" sz="4000" dirty="0"/>
              <a:t> 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4841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586988" y="591994"/>
            <a:ext cx="33988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相關架構</a:t>
            </a:r>
          </a:p>
        </p:txBody>
      </p:sp>
      <p:pic>
        <p:nvPicPr>
          <p:cNvPr id="6" name="圖片 5" descr="一張含有 儀錶 的圖片&#10;&#10;自動產生的描述">
            <a:extLst>
              <a:ext uri="{FF2B5EF4-FFF2-40B4-BE49-F238E27FC236}">
                <a16:creationId xmlns:a16="http://schemas.microsoft.com/office/drawing/2014/main" id="{BBCC9FF5-0B94-4C39-9CF8-37F8C7F14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894" y="851571"/>
            <a:ext cx="8926704" cy="515485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EBD6BA2-FFDC-4F2B-B88B-D75ED6EF0A88}"/>
              </a:ext>
            </a:extLst>
          </p:cNvPr>
          <p:cNvSpPr txBox="1"/>
          <p:nvPr/>
        </p:nvSpPr>
        <p:spPr>
          <a:xfrm>
            <a:off x="5916246" y="5483208"/>
            <a:ext cx="2110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發財的關鍵</a:t>
            </a:r>
            <a:endParaRPr lang="en-US" sz="28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716BE13-D50F-42E6-B707-4B6E0202B09B}"/>
              </a:ext>
            </a:extLst>
          </p:cNvPr>
          <p:cNvCxnSpPr>
            <a:cxnSpLocks/>
          </p:cNvCxnSpPr>
          <p:nvPr/>
        </p:nvCxnSpPr>
        <p:spPr>
          <a:xfrm>
            <a:off x="7815385" y="5744818"/>
            <a:ext cx="64008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94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594803" y="639800"/>
            <a:ext cx="25626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4A37A0D-BFEA-4BA9-A9D9-3F287B71088F}"/>
              </a:ext>
            </a:extLst>
          </p:cNvPr>
          <p:cNvSpPr txBox="1"/>
          <p:nvPr/>
        </p:nvSpPr>
        <p:spPr>
          <a:xfrm>
            <a:off x="1020174" y="2015874"/>
            <a:ext cx="6951215" cy="3679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Secrets Vault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Package Guardian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498528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501019" y="694507"/>
            <a:ext cx="9552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 Expectation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6F22B2D-DECD-498D-BF23-6602D8256DBA}"/>
              </a:ext>
            </a:extLst>
          </p:cNvPr>
          <p:cNvSpPr txBox="1"/>
          <p:nvPr/>
        </p:nvSpPr>
        <p:spPr>
          <a:xfrm>
            <a:off x="793451" y="2449553"/>
            <a:ext cx="96869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整合更多相關套件</a:t>
            </a:r>
            <a:r>
              <a:rPr lang="zh-TW" altLang="en-US" sz="4400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成為一條龍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CI/CD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與自動化資安測試整合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服務環境安全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持續追蹤的真諦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(?)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849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422940" y="2767280"/>
            <a:ext cx="113461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ヽ</a:t>
            </a:r>
            <a:r>
              <a:rPr lang="en-US" altLang="zh-TW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゜▽゜　</a:t>
            </a:r>
            <a:r>
              <a:rPr lang="en-US" altLang="zh-TW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－結束了</a:t>
            </a:r>
          </a:p>
        </p:txBody>
      </p:sp>
    </p:spTree>
    <p:extLst>
      <p:ext uri="{BB962C8B-B14F-4D97-AF65-F5344CB8AC3E}">
        <p14:creationId xmlns:p14="http://schemas.microsoft.com/office/powerpoint/2010/main" val="506476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422940" y="2767280"/>
            <a:ext cx="113461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</a:t>
            </a:r>
            <a:r>
              <a:rPr lang="en-US" altLang="zh-TW" sz="8000" b="1" dirty="0">
                <a:latin typeface="Italianate" pitchFamily="2" charset="0"/>
                <a:ea typeface="微軟正黑體" panose="020B0604030504040204" pitchFamily="34" charset="-120"/>
              </a:rPr>
              <a:t>QA</a:t>
            </a:r>
            <a:endParaRPr lang="zh-TW" altLang="en-US" sz="8000" dirty="0">
              <a:latin typeface="Italianate" pitchFamily="2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667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85FAB26-408E-4F28-8866-D01A8CB1BF1E}"/>
              </a:ext>
            </a:extLst>
          </p:cNvPr>
          <p:cNvSpPr txBox="1"/>
          <p:nvPr/>
        </p:nvSpPr>
        <p:spPr>
          <a:xfrm>
            <a:off x="705055" y="709605"/>
            <a:ext cx="3476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Outline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74FA3C2-C1A8-4240-BAB2-9A3A57EAF885}"/>
              </a:ext>
            </a:extLst>
          </p:cNvPr>
          <p:cNvSpPr txBox="1"/>
          <p:nvPr/>
        </p:nvSpPr>
        <p:spPr>
          <a:xfrm>
            <a:off x="616279" y="1384361"/>
            <a:ext cx="8034292" cy="6274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What to 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 expectation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End</a:t>
            </a:r>
          </a:p>
          <a:p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165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9D88A0D-6BE9-4738-BE5B-007A4F0F26F5}"/>
              </a:ext>
            </a:extLst>
          </p:cNvPr>
          <p:cNvSpPr txBox="1"/>
          <p:nvPr/>
        </p:nvSpPr>
        <p:spPr>
          <a:xfrm>
            <a:off x="1764323" y="2921168"/>
            <a:ext cx="8663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現今軟體開發面臨的問題</a:t>
            </a:r>
          </a:p>
        </p:txBody>
      </p:sp>
    </p:spTree>
    <p:extLst>
      <p:ext uri="{BB962C8B-B14F-4D97-AF65-F5344CB8AC3E}">
        <p14:creationId xmlns:p14="http://schemas.microsoft.com/office/powerpoint/2010/main" val="301853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EF26844-E7E2-44F7-B382-6FC923D61D92}"/>
              </a:ext>
            </a:extLst>
          </p:cNvPr>
          <p:cNvSpPr txBox="1"/>
          <p:nvPr/>
        </p:nvSpPr>
        <p:spPr>
          <a:xfrm>
            <a:off x="1180424" y="1057741"/>
            <a:ext cx="10425421" cy="4742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DevOps</a:t>
            </a:r>
            <a:r>
              <a:rPr kumimoji="1"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難以整合資安</a:t>
            </a:r>
            <a:endParaRPr kumimoji="1" lang="en-US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資安工具難以整合現今開發環境</a:t>
            </a:r>
            <a:endParaRPr kumimoji="1" lang="en-US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開發時忽略資安的重要性</a:t>
            </a:r>
            <a:endParaRPr kumimoji="1" lang="en-US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20924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958181" y="799673"/>
            <a:ext cx="37552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Solution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AA29EA-679E-4682-8A6F-EA6E93A4F17E}"/>
              </a:ext>
            </a:extLst>
          </p:cNvPr>
          <p:cNvSpPr txBox="1"/>
          <p:nvPr/>
        </p:nvSpPr>
        <p:spPr>
          <a:xfrm>
            <a:off x="958181" y="2332690"/>
            <a:ext cx="10965895" cy="327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創造一個</a:t>
            </a:r>
            <a:r>
              <a:rPr kumimoji="1"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</a:t>
            </a:r>
            <a:r>
              <a:rPr kumimoji="1"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的開發管理系統</a:t>
            </a:r>
            <a:endParaRPr kumimoji="1" lang="en-US" altLang="zh-TW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資安零阻力</a:t>
            </a:r>
          </a:p>
          <a:p>
            <a:pPr>
              <a:lnSpc>
                <a:spcPct val="150000"/>
              </a:lnSpc>
            </a:pP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4785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>
            <a:extLst>
              <a:ext uri="{FF2B5EF4-FFF2-40B4-BE49-F238E27FC236}">
                <a16:creationId xmlns:a16="http://schemas.microsoft.com/office/drawing/2014/main" id="{D2115840-95FB-4532-A02C-BB727A677A01}"/>
              </a:ext>
            </a:extLst>
          </p:cNvPr>
          <p:cNvSpPr/>
          <p:nvPr/>
        </p:nvSpPr>
        <p:spPr>
          <a:xfrm>
            <a:off x="5660251" y="1098605"/>
            <a:ext cx="5805998" cy="4211714"/>
          </a:xfrm>
          <a:prstGeom prst="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企業價值</a:t>
            </a:r>
          </a:p>
        </p:txBody>
      </p:sp>
      <p:sp>
        <p:nvSpPr>
          <p:cNvPr id="9" name="流程圖: 接點 8">
            <a:extLst>
              <a:ext uri="{FF2B5EF4-FFF2-40B4-BE49-F238E27FC236}">
                <a16:creationId xmlns:a16="http://schemas.microsoft.com/office/drawing/2014/main" id="{36069787-4511-4B1E-B25F-9545EAB01412}"/>
              </a:ext>
            </a:extLst>
          </p:cNvPr>
          <p:cNvSpPr/>
          <p:nvPr/>
        </p:nvSpPr>
        <p:spPr>
          <a:xfrm>
            <a:off x="7530444" y="227113"/>
            <a:ext cx="1984161" cy="193829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及早發現</a:t>
            </a:r>
          </a:p>
          <a:p>
            <a:pPr algn="ctr"/>
            <a:endParaRPr lang="zh-TW" altLang="en-US" dirty="0"/>
          </a:p>
        </p:txBody>
      </p:sp>
      <p:sp>
        <p:nvSpPr>
          <p:cNvPr id="17" name="流程圖: 接點 16">
            <a:extLst>
              <a:ext uri="{FF2B5EF4-FFF2-40B4-BE49-F238E27FC236}">
                <a16:creationId xmlns:a16="http://schemas.microsoft.com/office/drawing/2014/main" id="{E571D9D8-7A3C-4DD4-B4DF-46E38A7BAEEE}"/>
              </a:ext>
            </a:extLst>
          </p:cNvPr>
          <p:cNvSpPr/>
          <p:nvPr/>
        </p:nvSpPr>
        <p:spPr>
          <a:xfrm>
            <a:off x="5103919" y="3821100"/>
            <a:ext cx="1984161" cy="193829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持續檢測</a:t>
            </a:r>
          </a:p>
        </p:txBody>
      </p:sp>
      <p:sp>
        <p:nvSpPr>
          <p:cNvPr id="18" name="流程圖: 接點 17">
            <a:extLst>
              <a:ext uri="{FF2B5EF4-FFF2-40B4-BE49-F238E27FC236}">
                <a16:creationId xmlns:a16="http://schemas.microsoft.com/office/drawing/2014/main" id="{545D9D84-0C72-4ADB-8149-565E5AA9E9C8}"/>
              </a:ext>
            </a:extLst>
          </p:cNvPr>
          <p:cNvSpPr/>
          <p:nvPr/>
        </p:nvSpPr>
        <p:spPr>
          <a:xfrm>
            <a:off x="10207839" y="3821101"/>
            <a:ext cx="1984161" cy="193829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降低成本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89B69DD-EA89-4105-BAB7-31F983A66969}"/>
              </a:ext>
            </a:extLst>
          </p:cNvPr>
          <p:cNvSpPr/>
          <p:nvPr/>
        </p:nvSpPr>
        <p:spPr>
          <a:xfrm>
            <a:off x="488975" y="372546"/>
            <a:ext cx="435087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What to do</a:t>
            </a:r>
            <a:endParaRPr lang="zh-TW" altLang="en-US" sz="60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AFF74C5-499B-4418-B46E-DF0AE246AB5A}"/>
              </a:ext>
            </a:extLst>
          </p:cNvPr>
          <p:cNvSpPr txBox="1"/>
          <p:nvPr/>
        </p:nvSpPr>
        <p:spPr>
          <a:xfrm>
            <a:off x="426908" y="1838083"/>
            <a:ext cx="8469298" cy="369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及早發現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持續檢測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降低成本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984874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AEA220D1-B72D-4E52-B8B9-AD394E261288}"/>
              </a:ext>
            </a:extLst>
          </p:cNvPr>
          <p:cNvGrpSpPr/>
          <p:nvPr/>
        </p:nvGrpSpPr>
        <p:grpSpPr>
          <a:xfrm>
            <a:off x="4808537" y="236312"/>
            <a:ext cx="2254830" cy="1385446"/>
            <a:chOff x="5816221" y="112842"/>
            <a:chExt cx="2254830" cy="1385446"/>
          </a:xfrm>
        </p:grpSpPr>
        <p:pic>
          <p:nvPicPr>
            <p:cNvPr id="6" name="圖形 5" descr="文件">
              <a:extLst>
                <a:ext uri="{FF2B5EF4-FFF2-40B4-BE49-F238E27FC236}">
                  <a16:creationId xmlns:a16="http://schemas.microsoft.com/office/drawing/2014/main" id="{34ADB00F-C153-48EC-B60A-099E5CBFD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00005" y="583888"/>
              <a:ext cx="914400" cy="914400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1C3F2C83-B849-4B3A-99EB-CA55691A7053}"/>
                </a:ext>
              </a:extLst>
            </p:cNvPr>
            <p:cNvSpPr txBox="1"/>
            <p:nvPr/>
          </p:nvSpPr>
          <p:spPr>
            <a:xfrm>
              <a:off x="5816221" y="112842"/>
              <a:ext cx="22548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原始碼安全</a:t>
              </a: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16C09FE5-0F58-45E2-9143-3815511A7D7E}"/>
              </a:ext>
            </a:extLst>
          </p:cNvPr>
          <p:cNvGrpSpPr/>
          <p:nvPr/>
        </p:nvGrpSpPr>
        <p:grpSpPr>
          <a:xfrm>
            <a:off x="1636709" y="4574207"/>
            <a:ext cx="2722422" cy="1250879"/>
            <a:chOff x="2714600" y="4254818"/>
            <a:chExt cx="2722422" cy="1250879"/>
          </a:xfrm>
        </p:grpSpPr>
        <p:pic>
          <p:nvPicPr>
            <p:cNvPr id="10" name="圖形 9" descr="電腦">
              <a:extLst>
                <a:ext uri="{FF2B5EF4-FFF2-40B4-BE49-F238E27FC236}">
                  <a16:creationId xmlns:a16="http://schemas.microsoft.com/office/drawing/2014/main" id="{514372BF-0FDB-4672-A771-938906B29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79783" y="4591297"/>
              <a:ext cx="914400" cy="914400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8062BD8-5D12-4807-AE35-772E08932498}"/>
                </a:ext>
              </a:extLst>
            </p:cNvPr>
            <p:cNvSpPr txBox="1"/>
            <p:nvPr/>
          </p:nvSpPr>
          <p:spPr>
            <a:xfrm>
              <a:off x="2714600" y="4254818"/>
              <a:ext cx="27224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機密資訊安全</a:t>
              </a: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42108B0-9524-4B56-9D1A-1A33701C93BD}"/>
              </a:ext>
            </a:extLst>
          </p:cNvPr>
          <p:cNvSpPr txBox="1"/>
          <p:nvPr/>
        </p:nvSpPr>
        <p:spPr>
          <a:xfrm>
            <a:off x="4808537" y="3255418"/>
            <a:ext cx="2401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A0CF0D0-5064-4F2D-B8E7-AD3BFD200284}"/>
              </a:ext>
            </a:extLst>
          </p:cNvPr>
          <p:cNvGrpSpPr/>
          <p:nvPr/>
        </p:nvGrpSpPr>
        <p:grpSpPr>
          <a:xfrm>
            <a:off x="8231359" y="4574207"/>
            <a:ext cx="2647374" cy="1282136"/>
            <a:chOff x="9059796" y="4222100"/>
            <a:chExt cx="2647374" cy="1282136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78665E1-DDFE-485B-8138-6A30B57A2079}"/>
                </a:ext>
              </a:extLst>
            </p:cNvPr>
            <p:cNvSpPr txBox="1"/>
            <p:nvPr/>
          </p:nvSpPr>
          <p:spPr>
            <a:xfrm>
              <a:off x="9059796" y="4222100"/>
              <a:ext cx="26473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程式安全</a:t>
              </a:r>
            </a:p>
          </p:txBody>
        </p:sp>
        <p:pic>
          <p:nvPicPr>
            <p:cNvPr id="3" name="圖形 2" descr="瀏覽器視窗">
              <a:extLst>
                <a:ext uri="{FF2B5EF4-FFF2-40B4-BE49-F238E27FC236}">
                  <a16:creationId xmlns:a16="http://schemas.microsoft.com/office/drawing/2014/main" id="{7C474EF6-6169-4452-8ABA-F2ED91420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06939" y="4589836"/>
              <a:ext cx="914400" cy="914400"/>
            </a:xfrm>
            <a:prstGeom prst="rect">
              <a:avLst/>
            </a:prstGeom>
          </p:spPr>
        </p:pic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9F90CA0F-A903-42FD-A16F-94E89D84BEC9}"/>
              </a:ext>
            </a:extLst>
          </p:cNvPr>
          <p:cNvGrpSpPr/>
          <p:nvPr/>
        </p:nvGrpSpPr>
        <p:grpSpPr>
          <a:xfrm>
            <a:off x="3730470" y="1943137"/>
            <a:ext cx="4175488" cy="3473313"/>
            <a:chOff x="989883" y="2169121"/>
            <a:chExt cx="2468015" cy="2052979"/>
          </a:xfrm>
        </p:grpSpPr>
        <p:sp>
          <p:nvSpPr>
            <p:cNvPr id="5" name="箭號: 弧形上彎 4">
              <a:extLst>
                <a:ext uri="{FF2B5EF4-FFF2-40B4-BE49-F238E27FC236}">
                  <a16:creationId xmlns:a16="http://schemas.microsoft.com/office/drawing/2014/main" id="{FA2C149B-AEB3-47D2-A0AD-3F09EE4D9B74}"/>
                </a:ext>
              </a:extLst>
            </p:cNvPr>
            <p:cNvSpPr/>
            <p:nvPr/>
          </p:nvSpPr>
          <p:spPr>
            <a:xfrm>
              <a:off x="1056443" y="3255418"/>
              <a:ext cx="2401455" cy="966682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箭號: 弧形上彎 16">
              <a:extLst>
                <a:ext uri="{FF2B5EF4-FFF2-40B4-BE49-F238E27FC236}">
                  <a16:creationId xmlns:a16="http://schemas.microsoft.com/office/drawing/2014/main" id="{4FA1ACD9-691C-4EAE-A78A-08716C84EAA7}"/>
                </a:ext>
              </a:extLst>
            </p:cNvPr>
            <p:cNvSpPr/>
            <p:nvPr/>
          </p:nvSpPr>
          <p:spPr>
            <a:xfrm rot="10800000">
              <a:off x="989883" y="2169121"/>
              <a:ext cx="2401455" cy="966682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271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4AB42E0-7A8E-4DA9-B525-041E31E1F55D}"/>
              </a:ext>
            </a:extLst>
          </p:cNvPr>
          <p:cNvSpPr txBox="1"/>
          <p:nvPr/>
        </p:nvSpPr>
        <p:spPr>
          <a:xfrm>
            <a:off x="618248" y="866448"/>
            <a:ext cx="108859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弱點管理系統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D256DF8-6E7A-4D22-9767-FFBC5D6E4D87}"/>
              </a:ext>
            </a:extLst>
          </p:cNvPr>
          <p:cNvSpPr txBox="1"/>
          <p:nvPr/>
        </p:nvSpPr>
        <p:spPr>
          <a:xfrm>
            <a:off x="735480" y="2429367"/>
            <a:ext cx="11456520" cy="301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結合資安只要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123 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資安人員放大假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可視化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讓開發人員一看就知道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有圖有真相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生報告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讓主管也知道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有字有做事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8655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9D88A0D-6BE9-4738-BE5B-007A4F0F26F5}"/>
              </a:ext>
            </a:extLst>
          </p:cNvPr>
          <p:cNvSpPr txBox="1"/>
          <p:nvPr/>
        </p:nvSpPr>
        <p:spPr>
          <a:xfrm>
            <a:off x="3301023" y="2921168"/>
            <a:ext cx="5589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這系統在做啥咪</a:t>
            </a:r>
          </a:p>
        </p:txBody>
      </p:sp>
    </p:spTree>
    <p:extLst>
      <p:ext uri="{BB962C8B-B14F-4D97-AF65-F5344CB8AC3E}">
        <p14:creationId xmlns:p14="http://schemas.microsoft.com/office/powerpoint/2010/main" val="2971650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寬螢幕</PresentationFormat>
  <Paragraphs>69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Microsoft JhengHei UI</vt:lpstr>
      <vt:lpstr>微軟正黑體</vt:lpstr>
      <vt:lpstr>Arial</vt:lpstr>
      <vt:lpstr>Calibri</vt:lpstr>
      <vt:lpstr>Calibri Light</vt:lpstr>
      <vt:lpstr>Italianate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宗翰 呂</dc:creator>
  <cp:lastModifiedBy>宣毅 何</cp:lastModifiedBy>
  <cp:revision>37</cp:revision>
  <dcterms:created xsi:type="dcterms:W3CDTF">2020-07-26T06:50:23Z</dcterms:created>
  <dcterms:modified xsi:type="dcterms:W3CDTF">2020-08-02T02:20:33Z</dcterms:modified>
</cp:coreProperties>
</file>