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2" r:id="rId3"/>
    <p:sldId id="407" r:id="rId4"/>
    <p:sldId id="394" r:id="rId5"/>
    <p:sldId id="381" r:id="rId6"/>
    <p:sldId id="391" r:id="rId7"/>
    <p:sldId id="388" r:id="rId8"/>
    <p:sldId id="395" r:id="rId9"/>
    <p:sldId id="387" r:id="rId10"/>
    <p:sldId id="371" r:id="rId11"/>
    <p:sldId id="403" r:id="rId12"/>
    <p:sldId id="404" r:id="rId13"/>
    <p:sldId id="405" r:id="rId14"/>
    <p:sldId id="406" r:id="rId1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88853" autoAdjust="0"/>
  </p:normalViewPr>
  <p:slideViewPr>
    <p:cSldViewPr snapToGrid="0">
      <p:cViewPr varScale="1">
        <p:scale>
          <a:sx n="90" d="100"/>
          <a:sy n="90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D76698-38D9-BD41-8287-22FBC15EE2A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03225F-7C01-2844-AFBA-55FC3C269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9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72A2AC-6683-46B1-971B-F23F704233E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B40D02-F369-460F-9D6C-5058B045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Matriculation</a:t>
            </a:r>
            <a:r>
              <a:rPr lang="en-US" baseline="0" dirty="0" smtClean="0"/>
              <a:t> can be predicted.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All of the included variables (12 given variables: Term, Prefix, Credits, Student Type, Gender, High School, Metro Area)can be used to assist in predicting matriculation.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2013-2015 Cohorts all have had ample time to graduate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= Rows</a:t>
            </a:r>
          </a:p>
          <a:p>
            <a:r>
              <a:rPr lang="en-US" dirty="0" smtClean="0"/>
              <a:t>Predicted = Columns</a:t>
            </a:r>
          </a:p>
          <a:p>
            <a:r>
              <a:rPr lang="en-US" dirty="0" smtClean="0"/>
              <a:t>Precision: Correct/ total column (true predicted Yes/No / total predicted Yes/No)</a:t>
            </a:r>
          </a:p>
          <a:p>
            <a:r>
              <a:rPr lang="en-US" dirty="0" smtClean="0"/>
              <a:t>Recall: Correct</a:t>
            </a:r>
            <a:r>
              <a:rPr lang="en-US" baseline="0" dirty="0" smtClean="0"/>
              <a:t> / total row (True predicted Yes/No / actual Yes/No)</a:t>
            </a:r>
          </a:p>
          <a:p>
            <a:r>
              <a:rPr lang="en-US" dirty="0" smtClean="0"/>
              <a:t>F1: Harmonic mean of precision and recall (2*precision*recall/(</a:t>
            </a:r>
            <a:r>
              <a:rPr lang="en-US" dirty="0" err="1" smtClean="0"/>
              <a:t>precision+recall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Geographically close</a:t>
            </a:r>
            <a:r>
              <a:rPr lang="en-US" baseline="0" dirty="0" smtClean="0"/>
              <a:t> = within ~106 miles</a:t>
            </a:r>
          </a:p>
          <a:p>
            <a:r>
              <a:rPr lang="en-US" baseline="0" dirty="0" smtClean="0"/>
              <a:t>More specialized classes: CST/EE/MFG/etc. over MATH/ENG/WRI/etc.</a:t>
            </a:r>
          </a:p>
          <a:p>
            <a:r>
              <a:rPr lang="en-US" baseline="0" dirty="0" smtClean="0"/>
              <a:t>More credits = +4 credits over non-Mat, </a:t>
            </a:r>
            <a:r>
              <a:rPr lang="en-US" baseline="0" smtClean="0"/>
              <a:t>on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3C0B-7C96-4635-BBD6-A37406700E1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3A7-2A90-4A4E-B7E9-6B4225E3FE0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0930-24BE-4E3D-A8CA-C9E9FAE0245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1013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67F-F554-4B8C-9723-6BAF3BE2847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872E-3C7D-4120-ADFA-FD492477688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17DB-0380-4E05-99AD-6726450D2DE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A0B2-CF5D-47A9-A395-4AA06D5662F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21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068B-925B-4462-9ECE-3D1E492B949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258F-3D41-45CD-80F1-4D097ADB7F2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CD9-4F67-4AED-8417-2D33A1D3DFF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F91-C534-4796-8022-A8E05D28EFC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10A9-B514-437F-BCD9-A1B6D6B66F1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on </a:t>
            </a:r>
            <a:r>
              <a:rPr lang="en-US" b="1" dirty="0" smtClean="0">
                <a:solidFill>
                  <a:schemeClr val="bg1"/>
                </a:solidFill>
              </a:rPr>
              <a:t>2013-2018 Accelerated Learning </a:t>
            </a:r>
            <a:r>
              <a:rPr lang="en-US" b="1" dirty="0">
                <a:solidFill>
                  <a:schemeClr val="bg1"/>
                </a:solidFill>
              </a:rPr>
              <a:t>Cohorts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68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Brown, Grace </a:t>
            </a:r>
            <a:r>
              <a:rPr lang="en-US" dirty="0" err="1" smtClean="0">
                <a:solidFill>
                  <a:schemeClr val="bg1"/>
                </a:solidFill>
              </a:rPr>
              <a:t>Rusth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Office of Educational Partnerships and </a:t>
            </a:r>
            <a:r>
              <a:rPr lang="en-US" dirty="0" smtClean="0">
                <a:solidFill>
                  <a:schemeClr val="bg1"/>
                </a:solidFill>
              </a:rPr>
              <a:t>Outreach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Oregon Institute of Technology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Contact Benjamin: benjaminbrown.cpe@gmail.com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1/10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3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946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</a:rPr>
              <a:t>References and Acknowledgements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806222"/>
            <a:ext cx="9144000" cy="45501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Idea originated through collaboration between Grace </a:t>
            </a:r>
            <a:r>
              <a:rPr lang="en-US" dirty="0" err="1" smtClean="0">
                <a:solidFill>
                  <a:schemeClr val="bg1"/>
                </a:solidFill>
              </a:rPr>
              <a:t>Rusth</a:t>
            </a:r>
            <a:r>
              <a:rPr lang="en-US" dirty="0" smtClean="0">
                <a:solidFill>
                  <a:schemeClr val="bg1"/>
                </a:solidFill>
              </a:rPr>
              <a:t> and Benjamin Brown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retrieved by Oregon Tech’s Office of Institutional 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Machine learning taught by Dr. Rosanna Overholser, Assistant Professor: Oregon Tech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Advice and support from Joseph Reid, Associate Professor, Oregon Tech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6024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8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701"/>
            <a:ext cx="11562931" cy="44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iii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16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iv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685"/>
            <a:ext cx="10960248" cy="45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Project Goals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functional statistics to assist Oregon Tech’s Strategic Enrollment Management division in targeted recruitment of current high school non-degree seeking students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Machine Learning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usable </a:t>
            </a:r>
            <a:r>
              <a:rPr lang="en-US" dirty="0" smtClean="0"/>
              <a:t>machine learning prediction model </a:t>
            </a:r>
            <a:r>
              <a:rPr lang="en-US" dirty="0"/>
              <a:t>that is reasonably </a:t>
            </a:r>
            <a:r>
              <a:rPr lang="en-US" dirty="0" smtClean="0"/>
              <a:t>accurate (greater than 75% prediction accuracy)</a:t>
            </a:r>
            <a:endParaRPr lang="en-US" dirty="0"/>
          </a:p>
          <a:p>
            <a:pPr lvl="1"/>
            <a:r>
              <a:rPr lang="en-US" dirty="0" smtClean="0"/>
              <a:t>Emphasize accuracy with predicting who will matriculate over who will not matriculate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2</a:t>
            </a:fld>
            <a:r>
              <a:rPr lang="en-US" dirty="0"/>
              <a:t>/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5B9BD5">
                    <a:lumMod val="50000"/>
                  </a:srgbClr>
                </a:solidFill>
                <a:latin typeface="Calibri"/>
              </a:rPr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15769"/>
            <a:ext cx="5157787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3253"/>
            <a:ext cx="5157787" cy="421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gathered for the 2013-2018 cohorts</a:t>
            </a:r>
          </a:p>
          <a:p>
            <a:pPr lvl="1"/>
            <a:r>
              <a:rPr lang="en-US" dirty="0"/>
              <a:t>22716 </a:t>
            </a:r>
            <a:r>
              <a:rPr lang="en-US" dirty="0" smtClean="0"/>
              <a:t>samples </a:t>
            </a:r>
            <a:r>
              <a:rPr lang="en-US" dirty="0"/>
              <a:t>with 12 provided features and 1 generated feature</a:t>
            </a:r>
          </a:p>
          <a:p>
            <a:pPr lvl="1"/>
            <a:r>
              <a:rPr lang="en-US" dirty="0"/>
              <a:t>The dataset includes students who have started the dual credit programs in the last 4 years but have not yet graduated</a:t>
            </a:r>
          </a:p>
          <a:p>
            <a:pPr lvl="1"/>
            <a:r>
              <a:rPr lang="en-US" dirty="0"/>
              <a:t>All students in the 2013-2015 cohorts should have graduated</a:t>
            </a:r>
          </a:p>
          <a:p>
            <a:r>
              <a:rPr lang="en-US" dirty="0"/>
              <a:t>Ran statistical analysis on the data provided by Oregon Tech’s Office of Institutional Research using Excel functions, charts, and graphs to aid in </a:t>
            </a: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15769"/>
            <a:ext cx="5183188" cy="823912"/>
          </a:xfrm>
        </p:spPr>
        <p:txBody>
          <a:bodyPr/>
          <a:lstStyle/>
          <a:p>
            <a:r>
              <a:rPr lang="en-US" dirty="0" smtClean="0"/>
              <a:t>Machine Learning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3254"/>
            <a:ext cx="5183188" cy="2268944"/>
          </a:xfrm>
        </p:spPr>
        <p:txBody>
          <a:bodyPr>
            <a:normAutofit/>
          </a:bodyPr>
          <a:lstStyle/>
          <a:p>
            <a:r>
              <a:rPr lang="en-US" sz="2400" dirty="0"/>
              <a:t>Programmed in Python using the </a:t>
            </a:r>
            <a:r>
              <a:rPr lang="en-US" sz="2400" dirty="0" err="1"/>
              <a:t>scipy</a:t>
            </a:r>
            <a:r>
              <a:rPr lang="en-US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pandas,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graphviz</a:t>
            </a:r>
            <a:r>
              <a:rPr lang="en-US" sz="2400" dirty="0"/>
              <a:t>, and </a:t>
            </a:r>
            <a:r>
              <a:rPr lang="en-US" sz="2400" dirty="0" err="1"/>
              <a:t>matplotlib</a:t>
            </a:r>
            <a:r>
              <a:rPr lang="en-US" sz="2400" dirty="0"/>
              <a:t> </a:t>
            </a:r>
            <a:r>
              <a:rPr lang="en-US" sz="2400" dirty="0" smtClean="0"/>
              <a:t>modules</a:t>
            </a:r>
            <a:endParaRPr lang="en-US" sz="2400" dirty="0"/>
          </a:p>
          <a:p>
            <a:r>
              <a:rPr lang="en-US" sz="2400" dirty="0"/>
              <a:t>Ran five different machine learning algorithms to compare accuracies and determine best model for prediction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3</a:t>
            </a:fld>
            <a:r>
              <a:rPr lang="en-US" dirty="0"/>
              <a:t>/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4063833"/>
            <a:ext cx="6009015" cy="1696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6" y="5808891"/>
            <a:ext cx="4890164" cy="8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B9BD5">
                    <a:lumMod val="50000"/>
                  </a:srgbClr>
                </a:solidFill>
                <a:latin typeface="Calibri"/>
              </a:rPr>
              <a:t>10-Fold CV Score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Logistic Regression: </a:t>
            </a:r>
          </a:p>
          <a:p>
            <a:pPr lvl="1"/>
            <a:r>
              <a:rPr lang="en-US" dirty="0"/>
              <a:t>Mean: </a:t>
            </a:r>
            <a:r>
              <a:rPr lang="en-US" dirty="0" smtClean="0"/>
              <a:t>0.7705</a:t>
            </a:r>
          </a:p>
          <a:p>
            <a:pPr lvl="1"/>
            <a:r>
              <a:rPr lang="en-US" dirty="0" smtClean="0"/>
              <a:t>Standard Deviation: 0.01706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Linear </a:t>
            </a:r>
            <a:r>
              <a:rPr lang="en-US" dirty="0"/>
              <a:t>Discrimination </a:t>
            </a:r>
            <a:r>
              <a:rPr lang="en-US" dirty="0" smtClean="0"/>
              <a:t>Analysis</a:t>
            </a:r>
          </a:p>
          <a:p>
            <a:pPr lvl="1"/>
            <a:r>
              <a:rPr lang="en-US" smtClean="0"/>
              <a:t>Mean: 0.7404</a:t>
            </a:r>
            <a:endParaRPr lang="en-US" dirty="0" smtClean="0"/>
          </a:p>
          <a:p>
            <a:pPr lvl="1"/>
            <a:r>
              <a:rPr lang="en-US" dirty="0" smtClean="0"/>
              <a:t>Standard Deviation: 0.01956</a:t>
            </a:r>
          </a:p>
          <a:p>
            <a:endParaRPr lang="en-US" sz="1300" dirty="0" smtClean="0"/>
          </a:p>
          <a:p>
            <a:r>
              <a:rPr lang="en-US" dirty="0" smtClean="0"/>
              <a:t>KNN (k = 5)</a:t>
            </a:r>
            <a:endParaRPr lang="en-US" dirty="0"/>
          </a:p>
          <a:p>
            <a:pPr lvl="1"/>
            <a:r>
              <a:rPr lang="en-US" dirty="0"/>
              <a:t>Mean</a:t>
            </a:r>
            <a:r>
              <a:rPr lang="en-US" dirty="0" smtClean="0"/>
              <a:t>: 0.7564</a:t>
            </a:r>
            <a:endParaRPr lang="en-US" dirty="0"/>
          </a:p>
          <a:p>
            <a:pPr lvl="1"/>
            <a:r>
              <a:rPr lang="en-US" dirty="0"/>
              <a:t>Standard Deviation</a:t>
            </a:r>
            <a:r>
              <a:rPr lang="en-US" dirty="0" smtClean="0"/>
              <a:t>: 0.01475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Support Vector Classification</a:t>
            </a:r>
            <a:endParaRPr lang="en-US" dirty="0"/>
          </a:p>
          <a:p>
            <a:pPr lvl="1"/>
            <a:r>
              <a:rPr lang="en-US" dirty="0"/>
              <a:t>Mean</a:t>
            </a:r>
            <a:r>
              <a:rPr lang="en-US" dirty="0" smtClean="0"/>
              <a:t>: 0.7803</a:t>
            </a:r>
            <a:endParaRPr lang="en-US" dirty="0"/>
          </a:p>
          <a:p>
            <a:pPr lvl="1"/>
            <a:r>
              <a:rPr lang="en-US" dirty="0"/>
              <a:t>Standard Deviation</a:t>
            </a:r>
            <a:r>
              <a:rPr lang="en-US" dirty="0" smtClean="0"/>
              <a:t>: 0.01984</a:t>
            </a:r>
            <a:endParaRPr lang="en-US" dirty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dirty="0" smtClean="0"/>
              <a:t>Binary Decision Tree</a:t>
            </a:r>
            <a:endParaRPr lang="en-US" dirty="0"/>
          </a:p>
          <a:p>
            <a:pPr lvl="1"/>
            <a:r>
              <a:rPr lang="en-US" dirty="0"/>
              <a:t>Mean</a:t>
            </a:r>
            <a:r>
              <a:rPr lang="en-US" dirty="0" smtClean="0"/>
              <a:t>: 0.794</a:t>
            </a:r>
            <a:endParaRPr lang="en-US" dirty="0"/>
          </a:p>
          <a:p>
            <a:pPr lvl="1"/>
            <a:r>
              <a:rPr lang="en-US" dirty="0"/>
              <a:t>Standard Deviation</a:t>
            </a:r>
            <a:r>
              <a:rPr lang="en-US" dirty="0" smtClean="0"/>
              <a:t>: 0.01602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/>
              <a:t>subject comparisons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school comparisons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2013-2015 vs 2016-2018 cohort comparisons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ull </a:t>
            </a:r>
            <a:r>
              <a:rPr lang="en-US" dirty="0"/>
              <a:t>dataset </a:t>
            </a:r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60112"/>
          </a:xfrm>
        </p:spPr>
        <p:txBody>
          <a:bodyPr>
            <a:normAutofit/>
          </a:bodyPr>
          <a:lstStyle/>
          <a:p>
            <a:r>
              <a:rPr lang="en-US" dirty="0" smtClean="0"/>
              <a:t>Tree </a:t>
            </a:r>
            <a:r>
              <a:rPr lang="en-US" dirty="0"/>
              <a:t>depth of 5 is optimal </a:t>
            </a:r>
            <a:r>
              <a:rPr lang="en-US" dirty="0" smtClean="0"/>
              <a:t>with this dataset to </a:t>
            </a:r>
            <a:r>
              <a:rPr lang="en-US" dirty="0"/>
              <a:t>not over </a:t>
            </a:r>
            <a:r>
              <a:rPr lang="en-US" dirty="0" smtClean="0"/>
              <a:t>fit</a:t>
            </a:r>
          </a:p>
          <a:p>
            <a:r>
              <a:rPr lang="en-US" dirty="0" smtClean="0"/>
              <a:t>Final model predicts 2016-2018 cohort matriculations off </a:t>
            </a:r>
            <a:r>
              <a:rPr lang="en-US" dirty="0"/>
              <a:t>of a decision </a:t>
            </a:r>
            <a:r>
              <a:rPr lang="en-US" dirty="0" smtClean="0"/>
              <a:t>tree trained on the 2013-2015 cohort</a:t>
            </a:r>
          </a:p>
          <a:p>
            <a:r>
              <a:rPr lang="en-US" dirty="0" smtClean="0"/>
              <a:t>Validated by splitting the 2013-2015 cohort before training the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5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56" y="0"/>
            <a:ext cx="6102096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Machine Learning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450" y="1681163"/>
            <a:ext cx="5381125" cy="82391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en-US" dirty="0"/>
              <a:t>Decision Tree Predictions </a:t>
            </a:r>
            <a:endParaRPr lang="en-US" dirty="0" smtClean="0"/>
          </a:p>
          <a:p>
            <a:pPr algn="ctr"/>
            <a:r>
              <a:rPr lang="en-US" dirty="0" smtClean="0"/>
              <a:t>with </a:t>
            </a:r>
            <a:r>
              <a:rPr lang="en-US" dirty="0"/>
              <a:t>Validation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450" y="2505075"/>
            <a:ext cx="5381126" cy="36845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Accuracy </a:t>
            </a:r>
            <a:r>
              <a:rPr lang="en-US" dirty="0"/>
              <a:t>score: </a:t>
            </a:r>
            <a:r>
              <a:rPr lang="en-US" dirty="0" smtClean="0"/>
              <a:t>0.9156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onfusion </a:t>
            </a:r>
            <a:r>
              <a:rPr lang="en-US" dirty="0"/>
              <a:t>matrix:</a:t>
            </a:r>
          </a:p>
          <a:p>
            <a:pPr marL="457200" lvl="1" indent="0">
              <a:buNone/>
            </a:pPr>
            <a:r>
              <a:rPr lang="en-US" dirty="0"/>
              <a:t>           No       Yes</a:t>
            </a:r>
          </a:p>
          <a:p>
            <a:pPr marL="457200" lvl="1" indent="0">
              <a:buNone/>
            </a:pPr>
            <a:r>
              <a:rPr lang="en-US" dirty="0"/>
              <a:t>No [[14634   947]</a:t>
            </a:r>
          </a:p>
          <a:p>
            <a:pPr marL="457200" lvl="1" indent="0">
              <a:buNone/>
            </a:pPr>
            <a:r>
              <a:rPr lang="en-US" dirty="0"/>
              <a:t>Yes  [  425     246]]</a:t>
            </a:r>
          </a:p>
          <a:p>
            <a:r>
              <a:rPr lang="en-US" dirty="0"/>
              <a:t>C</a:t>
            </a:r>
            <a:r>
              <a:rPr lang="en-US" dirty="0" smtClean="0"/>
              <a:t>lassification </a:t>
            </a:r>
            <a:r>
              <a:rPr lang="en-US" dirty="0"/>
              <a:t>report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Precision   Recall   F1-score      Total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 0.97            0.94     </a:t>
            </a:r>
            <a:r>
              <a:rPr lang="en-US" dirty="0" smtClean="0"/>
              <a:t> </a:t>
            </a:r>
            <a:r>
              <a:rPr lang="en-US" dirty="0"/>
              <a:t>0.96           </a:t>
            </a:r>
            <a:r>
              <a:rPr lang="en-US" dirty="0" smtClean="0"/>
              <a:t> 15581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Yes  0.21            0.37      0.26              </a:t>
            </a:r>
            <a:r>
              <a:rPr lang="en-US" dirty="0" smtClean="0"/>
              <a:t>671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10-Fold Cross Validation </a:t>
            </a: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Min: </a:t>
            </a:r>
            <a:r>
              <a:rPr lang="en-US" dirty="0" smtClean="0"/>
              <a:t>0.7644</a:t>
            </a:r>
          </a:p>
          <a:p>
            <a:endParaRPr lang="en-US" dirty="0"/>
          </a:p>
          <a:p>
            <a:r>
              <a:rPr lang="en-US" dirty="0"/>
              <a:t>Max: </a:t>
            </a:r>
            <a:r>
              <a:rPr lang="en-US" dirty="0" smtClean="0"/>
              <a:t>0.8173</a:t>
            </a:r>
          </a:p>
          <a:p>
            <a:endParaRPr lang="en-US" dirty="0"/>
          </a:p>
          <a:p>
            <a:r>
              <a:rPr lang="en-US" dirty="0"/>
              <a:t>Mean: </a:t>
            </a:r>
            <a:r>
              <a:rPr lang="en-US" dirty="0" smtClean="0"/>
              <a:t>0.794</a:t>
            </a:r>
          </a:p>
          <a:p>
            <a:endParaRPr lang="en-US" dirty="0" smtClean="0"/>
          </a:p>
          <a:p>
            <a:r>
              <a:rPr lang="en-US" dirty="0" smtClean="0"/>
              <a:t>Standard Deviation: 0.01602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8/10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" y="2979506"/>
            <a:ext cx="12189779" cy="1982912"/>
          </a:xfrm>
        </p:spPr>
      </p:pic>
    </p:spTree>
    <p:extLst>
      <p:ext uri="{BB962C8B-B14F-4D97-AF65-F5344CB8AC3E}">
        <p14:creationId xmlns:p14="http://schemas.microsoft.com/office/powerpoint/2010/main" val="19881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Schools </a:t>
            </a:r>
            <a:r>
              <a:rPr lang="en-US" dirty="0"/>
              <a:t>geographically </a:t>
            </a:r>
            <a:r>
              <a:rPr lang="en-US" dirty="0" smtClean="0"/>
              <a:t>close to Oregon Tech’s main campus have higher matriculation rates</a:t>
            </a:r>
          </a:p>
          <a:p>
            <a:r>
              <a:rPr lang="en-US" dirty="0" smtClean="0"/>
              <a:t>Students who take more specialized classes are more likely to matriculate to Oregon Tech</a:t>
            </a:r>
          </a:p>
          <a:p>
            <a:r>
              <a:rPr lang="en-US" dirty="0" smtClean="0"/>
              <a:t>Students who matriculate take more credits on average than those who do not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 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851274"/>
          </a:xfrm>
        </p:spPr>
        <p:txBody>
          <a:bodyPr/>
          <a:lstStyle/>
          <a:p>
            <a:r>
              <a:rPr lang="en-US" dirty="0" smtClean="0"/>
              <a:t>Determined matriculation can be predicted with acceptable accuracy using decision trees</a:t>
            </a:r>
          </a:p>
          <a:p>
            <a:r>
              <a:rPr lang="en-US" dirty="0" smtClean="0"/>
              <a:t>Garnered interest from administrators for further applications of machine learning algorithms within Oregon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9562</TotalTime>
  <Words>643</Words>
  <Application>Microsoft Office PowerPoint</Application>
  <PresentationFormat>Widescreen</PresentationFormat>
  <Paragraphs>126</Paragraphs>
  <Slides>14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on 2013-2018 Accelerated Learning Cohorts</vt:lpstr>
      <vt:lpstr>Project Goals</vt:lpstr>
      <vt:lpstr>Overview</vt:lpstr>
      <vt:lpstr>10-Fold CV Score Comparison</vt:lpstr>
      <vt:lpstr>Methods</vt:lpstr>
      <vt:lpstr>PowerPoint Presentation</vt:lpstr>
      <vt:lpstr>Machine Learning Results</vt:lpstr>
      <vt:lpstr>Final Decision Tree</vt:lpstr>
      <vt:lpstr>Results</vt:lpstr>
      <vt:lpstr>References and Acknowledgements</vt:lpstr>
      <vt:lpstr>PowerPoint Presentation</vt:lpstr>
      <vt:lpstr>PowerPoint Presentation</vt:lpstr>
      <vt:lpstr>PowerPoint Presentation</vt:lpstr>
      <vt:lpstr>PowerPoint Presentation</vt:lpstr>
    </vt:vector>
  </TitlesOfParts>
  <Company>Oregon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Onorato</dc:creator>
  <cp:lastModifiedBy>sw.bbrown</cp:lastModifiedBy>
  <cp:revision>377</cp:revision>
  <cp:lastPrinted>2017-04-03T23:29:42Z</cp:lastPrinted>
  <dcterms:created xsi:type="dcterms:W3CDTF">2014-08-04T19:30:01Z</dcterms:created>
  <dcterms:modified xsi:type="dcterms:W3CDTF">2019-05-21T20:35:16Z</dcterms:modified>
  <cp:category>Education</cp:category>
</cp:coreProperties>
</file>