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9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AEEF"/>
    <a:srgbClr val="E1E1E1"/>
    <a:srgbClr val="E5DBCC"/>
    <a:srgbClr val="CCCCCC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5244" autoAdjust="0"/>
  </p:normalViewPr>
  <p:slideViewPr>
    <p:cSldViewPr showGuides="1">
      <p:cViewPr varScale="1">
        <p:scale>
          <a:sx n="18" d="100"/>
          <a:sy n="18" d="100"/>
        </p:scale>
        <p:origin x="1392" y="115"/>
      </p:cViewPr>
      <p:guideLst>
        <p:guide orient="horz" pos="10368"/>
        <p:guide pos="19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D4F5-D4DE-4EC8-A051-9AF5C0581D2E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5FFF-DEA3-48B4-9183-BD39AE0A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5FFF-DEA3-48B4-9183-BD39AE0ADE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1" y="8435342"/>
            <a:ext cx="35547303" cy="1797634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8435342"/>
            <a:ext cx="105925617" cy="1797634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1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3" y="49156623"/>
            <a:ext cx="70736457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3" y="49156623"/>
            <a:ext cx="70736463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6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B3E4-9286-4B8B-BC68-1CC17BF71BF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5061-FF7A-4504-9E4A-5FC39E07D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microsoft.com/office/2007/relationships/media" Target="../media/media2.mp4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.png"/><Relationship Id="rId17" Type="http://schemas.openxmlformats.org/officeDocument/2006/relationships/image" Target="../media/image8.png"/><Relationship Id="rId2" Type="http://schemas.openxmlformats.org/officeDocument/2006/relationships/video" Target="../media/media1.mp4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3.jpeg"/><Relationship Id="rId24" Type="http://schemas.openxmlformats.org/officeDocument/2006/relationships/image" Target="../media/image14.jpeg"/><Relationship Id="rId5" Type="http://schemas.microsoft.com/office/2007/relationships/media" Target="../media/media3.mp4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4" Type="http://schemas.openxmlformats.org/officeDocument/2006/relationships/video" Target="../media/media2.mp4"/><Relationship Id="rId9" Type="http://schemas.openxmlformats.org/officeDocument/2006/relationships/image" Target="../media/image1.png"/><Relationship Id="rId14" Type="http://schemas.openxmlformats.org/officeDocument/2006/relationships/hyperlink" Target="https://www.docnow.io/catalog/" TargetMode="External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DF55C-F5D0-46E0-9A55-DD57B37F6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4430" y="20432810"/>
            <a:ext cx="6104268" cy="4751182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CA8055-462B-4339-ABF9-1422698AC64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820" b="-1755"/>
          <a:stretch/>
        </p:blipFill>
        <p:spPr>
          <a:xfrm>
            <a:off x="5625234" y="27889510"/>
            <a:ext cx="8889424" cy="433111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702" y="0"/>
            <a:ext cx="43891902" cy="6666385"/>
            <a:chOff x="-702" y="0"/>
            <a:chExt cx="43891902" cy="7128041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43891200" cy="4572000"/>
            </a:xfrm>
            <a:prstGeom prst="rect">
              <a:avLst/>
            </a:prstGeom>
            <a:solidFill>
              <a:srgbClr val="E1E1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1E1E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572000"/>
              <a:ext cx="43891200" cy="228600"/>
            </a:xfrm>
            <a:prstGeom prst="rect">
              <a:avLst/>
            </a:prstGeom>
            <a:solidFill>
              <a:srgbClr val="CE1126"/>
            </a:solidFill>
            <a:ln>
              <a:solidFill>
                <a:srgbClr val="CE1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E1126"/>
                  </a:solidFill>
                </a:ln>
              </a:endParaRPr>
            </a:p>
          </p:txBody>
        </p:sp>
        <p:pic>
          <p:nvPicPr>
            <p:cNvPr id="1026" name="Picture 2" descr="http://www.ncsu.edu/brand/wp/wp-content/uploads/2009/06/ncsu-brick-186lg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2" y="1066800"/>
              <a:ext cx="9393392" cy="191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104223" y="184232"/>
              <a:ext cx="23870236" cy="694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latin typeface="Arial Black" panose="020B0A04020102020204" pitchFamily="34" charset="0"/>
                </a:rPr>
                <a:t>Analyzing Influence of Social Media Through Twitter</a:t>
              </a:r>
            </a:p>
            <a:p>
              <a:pPr algn="ctr"/>
              <a:r>
                <a:rPr lang="en-US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Dhrubajyoti Ghosh, James Robertson, </a:t>
              </a:r>
              <a:r>
                <a:rPr lang="en-US" sz="4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Soumendra</a:t>
              </a:r>
              <a:r>
                <a:rPr lang="en-US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Lahiri</a:t>
              </a:r>
              <a:r>
                <a:rPr lang="en-US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, Rob Johnston, William Boettcher, Michelle Kolb</a:t>
              </a:r>
            </a:p>
            <a:p>
              <a:pPr algn="ctr"/>
              <a:endParaRPr lang="en-US" sz="8000" dirty="0">
                <a:latin typeface="Arial Black" panose="020B0A04020102020204" pitchFamily="34" charset="0"/>
              </a:endParaRPr>
            </a:p>
            <a:p>
              <a:pPr algn="ctr"/>
              <a:endParaRPr lang="en-US" sz="8000" dirty="0"/>
            </a:p>
          </p:txBody>
        </p:sp>
      </p:grpSp>
      <p:sp>
        <p:nvSpPr>
          <p:cNvPr id="26" name="AutoShape 10" descr="data:image/jpeg;base64,/9j/4AAQSkZJRgABAQAAAQABAAD/2wCEAAkGBwgHBgkIBwgKCgkLDRYPDQwMDRsUFRAWIB0iIiAdHx8kKDQsJCYxJx8fLT0tMTU3Ojo6Iys/RD84QzQ5OjcBCgoKDQwNGg8PGjclHyU3Nzc3Nzc3Nzc3Nzc3Nzc3Nzc3Nzc3Nzc3Nzc3Nzc3Nzc3Nzc3Nzc3Nzc3Nzc3Nzc3N//AABEIAH8AfwMBIgACEQEDEQH/xAAcAAADAAMBAQEAAAAAAAAAAAAABQYBAwQHAgj/xABFEAABAgQDAQoMBAQGAwAAAAABAgMABAURBhIhMQcTNkFRVWFxs9EWFyJCdIGDkZSksdIUMlKhI2LB8BUzQ3KC4SQlNP/EABsBAQACAwEBAAAAAAAAAAAAAAADBAECBQYH/8QALxEAAgIBAgQEBQMFAAAAAAAAAAECAxEEIQUSMUETUXHwFGGBscHR4fEVIiQyof/aAAwDAQACEQMRAD8A83xTiOus4mq7TVaqSG0TzyUoTNuAJAWbAC8K/CfEHPtU+Mc74MXcKq16e/2ioUwA28J8Qc+1T4xzvg8J8Qc+1T4xzvhTBADbwnxBz7VPjHO+DwnxBz7VPjHO+FMEANvCfEHPtU+Mc74PCfEHPtU+Mc74UwQA28J8Qc+1T4xzvg8J8Qc+1T4xzvhTBADbwnxBz7VPjHO+DwnxBz7VPjHO+FMEANvCfEHPtU+Mc74PCfEHPtU+Mc74UwQA28J8Qc+1T4xzvio3M6/WZrG9NZmavUHmlb7mQ5MrUk2aWdQTEDFbuVcPaX7XslwAoxdwqrXp7/aKhTDbF3Cqtenv9oqFMAEEEEAEEEEAEEEEAEEEEAEEZtBaAMQRmMQARW7lXD2l+17JcSUVu5Vw9pfteyXACjF3Cqtenv8AaKhTDbF3Cqtenv8AaKhY1q4nrEAfEEPZx9p9KG5lKQrfHEhdrA69Gz6dHHC2aknWbqtdCbX5Rfl79kAckEZtGQIAwBeHdIwjXay2l2n055xlR0dUMqD1E7fVHHKststiZm03R5jfG4e6HNDxzWqLNqelJi7az5TKhdB9UQXu7kfg45vn0LEaYpJ2PGfe52s7luKHbXl2G7/rd7rwzY3Iana83PsNHkQ2pXdF3Qt02mzSm5ertiSmFJScyTmQbgesHXpi4ln5abaS9KututnYtsgiPJ63i/FNNLltgo/T+SX4eOM9V5njbe5NLJA36oPrP8gSnvjo8W9Ia0Uh9wj9Tp/oI9bmFyrACplbLQOwuKCb+8xwu1iiNDypyVP+0hX0ipXxjiNu8cv0X7Gso1w3k0jyKfwBJrzbwhTPJlVe3vvE3UcDVGXBVLHfkjiIsY9qncY0JmwS2pw8XkhH1N/2jinsVUZiR/EzgZlEElKUuEqUSOQJGsdKniHE4pOVba+fvJHF02f6yR+fZmVflHC3MtLaXyLTaKbcr4e0v2vZLioqWJsPV59umBCnEzCsoc/DBCUk8hJJvshBueSq5HdLkpZz8zS309f8JdjHotNqJWrFkeV+RFJJPCZP4u4VVr09/tFQtY/z2/8AcPrDLF3Cqtenv9oqFrAu+2OVQ+sWjUavSL85NMMMIKlOzDgFuK67R6DKUx1lpCWpOWCEJ08nKbHKeLoOotqRrE/g4l+vM2tvaUvqVmF73Xp1EE39Ri9ZyusuLsAV57A7L2TFqnTTsrconP1uujROMEsvq/aIacwWmYnHS042yjPbTRI6CNcv0PRCEU1qQnF/ikHKglICwSCeXZsi8EzOqxG5LvygYYW4cjzZKk2vxnkttEPalK0upgtzjai5myFxvyikk6bdo26a26LxSsjbVb4bi28Zwi5odfXn/KSS7Nbr67nnIw6zUFb+7UCsKHkhtFrCNK6NSZVxSXVuLWkE2KtNOWGc5Tn6U+psBxuxOUjzhCeYeKN8CyVuOaLCRa4v/wBccXqbdNbDNcSbXcM11NniTs5oy7o6ZBJCVuLaCnHFlRUU6gckO8P1OckZp52Vf3lsNEOrBOzX9xfSJtidsjI2hZOY2Ra/HshjMqUwwiUV5Lps48BsB4k9Nhb1xTdUZWSnYsxObmVcpNvDfvf0++DdP1d9bq3Giy2pe110b4tXTcx8YkemFUSTUXl76sIK1J8nNcKPF6o5QL6uJGnGDDyfkXaihtqUQhaWwLnMABYAXv64tq9OmfM9tvTqVJSjGUJNdH169vMgW0L3wlRNzxxc1YqVRpZ9NlfxE6HW4UjX6R8Iw20ghU1NNdKWQVn36CGgbZVLmVW3vjSMpQFdFwP2jk32x2l2RfpvjqNTGuvd7/r+CcRSZKaQmYabLD6DmSpvQXGuyGuH0pO6lSX0kXdbcKh0hlY/vqj7mplLKSltCUjkSLAQuwS8X906nlXm76kD2K4xp5Kc8xbePM6VtM4bzwiXxdwqrXp7/aKhYybPIP8AMIaYtF8VVr09/tFQulWXHXkpaQpZuNEJvF0hLTB3/juMTJbKyp4py8ozEH9lKP8Axi3qTa5My60kLY3wqSU8dxpf3RFS5VSf8KDtmwAVuJWQlQuVDUGx0JV7ouaTMtLSkqWHGV5SlV7j8x0/fbxR0qJSqqc4746o5GpUZ6hRkvR/PyZyys4VTLoSbLaUL9NxeHcm1MuGYn5tlC5QvtFktWKzZJz5hxWNv7MJZVhCVvOglaFOArToFJsALHrtt6Y5qjOTTLKmkJSmUe322lz+UedxHT3RDxC6myjxan/d0z+Hg14Xwy23WPTPCT33+6XfudlSq0hNvf8Ast8Uk6E2BURxaRLTkpS3FrLTkwqx/hKyAEdcaUpA0EfaG3HrhltbmUZlZElWUcptHmqa/BeYNr7H1LS8NjRR4U7HJfPCPmntNomsyrkgFQWdSDyxrWwFuKUsm6tSb7Y2MhO8uuE7CEjp23+kaVPJTxx6jR6WF1ClY31Z5Hjdyp1841Qi9l1WcPf9e+TbZCALJBtywykbmXBPKTCB2aTewuTHU9XpOSYS3viVKSLEN+Vr1jSNtYqq61CtYyeY13xWoSTy/svp0Q8UQkEk2AF4TVWamy2oSzqJfN+XMLqV6o55GtIqCiACgA+cdSISTc0uZnFzDps20rS/ERsEVI01uvmsWcmNBprabc9GvycyatMtIeQtRWtSvON8p44d7ly1OboFMWs3Ud+ufZLiSWSpRUdpN4q9yvh7S/a9kuIFGKeyO+5SawzVip5Ka9WVy8tL52594OqWjOq++Ksryri3Fs2wplJqbmpxppb7mTMCpKTYZRqdB0Ax04leUxi+srSR/wDe+CCLhQzquD0RupUn/GVOyiFOM5fJSkZilW0oPuI6Qbxk1N05Niem3G3iAW/JzfoI2npSVXvyXv0R2yrkxJyGRanG8qStWVWlgpX99MKWqPPtr36aW1Ka3K3lhJvrxccNvxdJFOTKLm1vLSlaMzKMqU31/Mb+TmPIbfWRSZo4pnzhnFL1PaEtOFbrF/JWFXU33iLmclH56nIdl5omVU2XEtqGmYqy3v1R5a9MJlXFsop7LS06Hfhvqr+vyeMcUesImR/he+MnfGiw2UhOwi1xpFdcKepcpUy5Zf8AGWP658A4eJDmXn3Qmbp8vKNl6fUFdFjlHXyxvqdcRJy0oiWZaQXE5UTrRCVBKRoFfq02cnTEzVJqdq08hlhRTL2GiDoTx9ZjixStDpl6WwtJclgSpPKo+aDyiL60ir0eLormXde99uvYg1ernfxGFqnKUXvyvol6LZbhN1NllOUOp26hGphYqpF/MhohK7+SXNh/oIUEKBIIsQdbxlCHFryNpUpR4gLmIY3TjBQi9ibU2fEXO2S3Zumnn1KUh4lJSdUWtb1RoSpSTcHrhkEZW96qS0ISkWGt3UdQH0NvVHKpxhvRpsr/AJnD/Qd5iNtvqRhLuLQ4Fy5yrHFxGCZmXXzd9y9tiRsjQt1a/wAx04gBYCPiGXjBjCzk2FYtYJHWdsVO5Xw9pfteyXElFbuVcPaX7XslxgyKMXcKq16e/wBoqNVIqj9PccCHHUsvI3t5LarEp5R0j/rjjbi7hVWvT3+0VCmAOuoNuNv3cdLwUMyHSSc6TsOv9g3jnbcU2oKRtBjtknm3mDJTSglBN2XVf6S/tPH7+KOSYl3Jd5bLyShxBspJ4jADVlTU5LBDig3k0bcJ/wAonYlX8h4j5p6IdN1ybw64/LrRvje+IRvKzbKUti5B/wCQ64npGm1Ap/EIZDbOwuvqDbZHJdVgeoXhjUZ+mvNpE0TMuIJLf4XMhIB80rWLkaC3k6bL8m8LJVvmi8MjsqhbHlmso2TuLnnUrTT5NiTU5opxGqz1Gw1hOafMAZ5ohgKuc0wcpV6tp90YXVHEjLJstSidl2k+Xa/6zdXuIjicWpxZWtRUpRuVKNyYzZbOx5k8mKqK6liCwMXpiTygKQqbeGm+K/hg8lwDdXXoY5nJ95SShBS02dqGhlB67bfXHLBEZKZJvGIIIAIIIIAIrdyrh7S/a9kuJKK3cq4e0v2vZLgBRi7hVWvT3+0VCmL7Em59imaxFVZhilZ2nZx5aFfiGhdJWSNqoXeLfF3NHzLX3wBJg8sMmqy+002ENy+/NgJTMKaC3AkbBdVwLcoF9gvYQ68W+LuaPmWfvg8W+LuaPmWvvgCYmpp+bd32ZfcectbM4oqP7xpit8W+LuaPmWfvg8W+LuaPmWvvgCSgit8W+LuaPmWfvg8W+LuaPmWvvgCSgit8W+LuaPmWfvg8W+LuaPmWvvgCSgit8W+LuaPmWfvg8W+LuaPmWvvgCSgit8W+LuaPmWfvg8W+LuaPmWvvgCSit3KuHtL9r2S4PFvi7mj5ln74o9zzAuJKZjGnzk7Td6Yb3zOvf21Wu2oDQKvtM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16" descr="data:image/jpeg;base64,/9j/4AAQSkZJRgABAQAAAQABAAD/2wCEAAkGBxQTEhQUExMVFhQXGBcaGRcYFxgaGxwaFxgYGRgcHB8aHSggGhwlHRgYITEhJSkrLi4uFx8zODMsNygtLisBCgoKDg0OGhAQGywkHyQsLCwsLC8sLCwsLCwsLCwsLCwsLCwsLCwsLCwsLCwsLCwsLCwsLCwsLCwsLCwsLCwsLP/AABEIAMIBAwMBIgACEQEDEQH/xAAcAAABBQEBAQAAAAAAAAAAAAAEAAIDBQYBBwj/xABLEAABAwIDBAYGBgULAwUBAAABAgMRACEEEjEFQVFhBhMicYGRMqGxwdHwFEJSYoLhByNTkvEVFjNDY3KTorLC0iRUgzVzs+LjNP/EABkBAAMBAQEAAAAAAAAAAAAAAAABAgMEBf/EAC0RAAICAgIBAgUCBwEAAAAAAAABAhESIQMxQQRREyJhcfAyoRRSgZHB0eEF/9oADAMBAAIRAxEAPwCmxLSNAdR8imN4PIoqO70Ugam2lX7mzUzMbo5W0tanY3DStAjS8+GnKvOUXJOwcWZp7NMFJTGo3DfVfjSqTE/u/PyK1GJyKUoEEKtxPLu3caDQ2lBPbkxrN+evdWN0Q+jPZwbZVTrYQfOiEpBAUmN4F9IHz50Q+4JA87EEkjSxiKAUkkmFxuGk6zWiBAboKnFK+sLTB1EA/POmlUwFBMR5b70alg5iQlV9JM35xrrUGJaCgApBzEi4mba691XabAaXklO8kb9B5cqY4QR2QN8yQNPbTUEDeQB9UT5cZp0wMqU3Ok6kkXJO4X9m+nWwJcOlBkb4m28+UcfOmhgTKnMqZsAmVa314HlVnhdjhI9JRVFzA03CBznfRX8ntoNwrWZJIvYAAEDfUZqyQFjqMpTmUFLA1zEqF4EAwIk8Koce0lKzlByzYkEct/OrDE4vKswQEEmLaxobe6h8YAr6ydCSYvHAxPfVwtPbGBJVpqd27ThHGrTCjcRImSfkXtahmcGBBKpkXiN/HhVhg2mykSSBAAk+W/WibVAwh/GNkZVNkGOYmZEgRJ3a86zrqIMflV822lZlatI4X3cZoF5oFZKbC8TfSI11pQaQA6nOwkEiBfTSN/nNMDqTunw4eyjn2cwiTGsCI+b1GMOlJujQTJJ9/wA2qrQxMsoiZ3W+M86ckJAJvabnQnhpTGxoLJtvAqdLbY7UFStARJA+BqWxHcHhc1ym43bxv8/hSfw4nKlWUbyRNuWk0U3iCgnJ6ROupuI1olGAlOZSSVSbXAM9w99Tl5YAeDDKYKlrMRBNgDeFACJI8aC2003IUiVKVc2Om438t2lHbYKUxkiAL8rj5vQb67G6J04jwvzJtVRe7sCqbUOJ03W0FvXRWHmxF9bb++bxpHjXG8HJPaBvu1JIBsDRTCWwYM3ib6mOXcfOrk1QCLYBAjzM0zFOSRCu0dbRlPfoePKn41ASrsqOWJtx4T8K484EhNrBJIAF5Mb98/Gpj7iGnF5EpQnKbdqUgkkmYnXcK4nEZrFDcD7oFoOvGmI3kWBIkjff58qYtRAVJzX7rfPtq0ykddaQT6Khp6IEabopU449YsMsC1oItz30qnYHs7jHD2j3EUG5gze5vqY18hWlUxPPz+JoNzCjh6vyFSdNGN2o2vMEpbJHG0ePGqfE4Z1AUpSARcG867oE7q2e28G4U/qVQd4nWbG2bcJNZZrBvoa6x1KxO4qvrbNrx0rPFXZlOOykx+N63LCrJTF4BvFraxzocdpfata5nlutrXMUlPWK0Fvq3EwNJM3MmgmlS52oyHdB3eIv4xWmKSMi8fGUS2rMqBppGu7ziqd54qWFKkEXIHE/PGjOqhSVNwDvk2g2kiLd00ajBILS1urAG6NMw1gH231pR1scYlMRIsQDPGJ48a7spBKpEATdU7geepp5ZhKlAkJkQSLwd+lhunW9cbdRAyeq3jpy41T6GzRP4wEAJkGwICTe/LwpqCpSFB0LCJvHpW0V6td9StbYQ2lKG0hah+KTzmYJvpQOM28rRIyjLbNfSDeLnl31yqMvYmhyMI3MyVJIi8SOYjfbQ8ar9sbOSiA1cXKlWmDFxAEToQagGPlIVNyTOo1/Om9YSFcT3+dpJ31tFST2FAyUATeQTpFT5tLwCN/PiPDjVcsEGDrVhhGgSCo6/PhWsl5YBLL0CCBxMix7qidKtybHymuPJSmADef4TzprmIB9EyO6oSAMbQCDcg24a/xqLEKURlymx1ibGhUvpIMoiLAg1dYTayUpCUJlUdo/nvpO0FFYpwJER50M6gL33m4mx+fdR2NXmMrSnf6PM62MUA0pOu+eFWh6LvAIShPa9IxBAmN3wozDuuZhAMayZjnHffvqHY2PbaSVKuo2AJkiL2E376lxe3yASGyk2g2AKRcECLGeHnXO1JyehURO4RskwpQMgqCogHUjjHxpmO2c3kU4kdrQJtANrQRMG+/WgHdp51qzFNhaAe+/jQ68SVEfPtq1GXuFDE4IggqVChM6fHTvqJwDMBpAVG4ySPdPnT1PGSJnlqbUOUkqVpYCxjfJ+Fa7vYw1qBwI3W0njepcSc3oISVJj0QNJvvuPzoV9RCbyM0GCNOMXt3VNg1KIEGb/I5mpa8iONAqAz9mTeB5d1OaShEkgqmQSQDY7rUYvDpAVmJixtGo3Df/ABoTFlsJBChMmBPuHtpJiJeuY3oE+H/IUqEbWIFxSp/nY6PoXENwCcpMbo180++s7jukmHbIzKAvBuJBkiCEn2eMVq1JHyB/xFBLwTWYKyIkTBhMidfrU2jq2YHbG33FkpaUBY3va4Ewo+6BNUydou4pQSo5RJSVjKns3BBIjfeKuuljausOYKWwpU5wARr6IIki6b3vegurDrZU24EZfqnsniYEXUBbyvWbMJN3RUu4MJcKFReJNlFQ1kkXgxu8qHe2MlQCkp7xJ42gzHnFFYjaCQFCAo2g7yeMctN1A4B1a3IQYK4TuF4t3b7/ABocpPZDsKTh0pRlKxFvEyBEaxxpj+1WoQ2U5UiJIzSSQASQLAd2tqNw2y3EEqXlIAIIUDaQYJItHanX3U/DYdtlfbWlyJyFHowN6r/aJ3nXnTVI0SoqFBXUuqWBlJbgRayiRPGQD51VNpSJKeEcNdfGtVt98Bt0pASh3JBF7hQVcbtN59tZBtcgXBMacI5DSq7RMuydLhEkDvvE/Go+v4gmeVcLiZA0NuPkONOdeAM3BMj5+d1UvsIaGSSBFvWLfG0U4Ji/lUjaFQL7+4/nXLTc3vex5WqQA3G4MlJ334mnrJMSfbppfjRQWCq3r93fUuHZuTCZ3C3qpuQAheCoBkpTpuHjYTpSU4SRAAk7ra2mjHkSDmBygWMgHUaCq/DLRN82fclWoG46QRzFC60AahAVrb3871FN90cb0RiZy5swnfrMcpoVISZyqKt2m/dSQhpUsEGLnnx/hTy0VcuI1tO/wrrGEUVQqUgWJOum7yFRC0ifge6qbGTKPanfNopjmIM77fPlXFLAmQPXw9VOLwyQScomDu+fhSX2AYRIkJjvm/zpTixu8Tf54U7DkqMg2Ok/HdNPCRHaM8ppMAR1Qtw3kD1cSTwpzaezeSomd9hp8BXQ927JsND96Pdp50U036Glt5j5NNgAYtxUgEWGnPnTxiFFBSkQJmYEye/U1aYgEjLlBBsRIA3b6q30tpWZzJTx1TmmwkC28XoTTAlDvZCSRJ3m5A5CfDS01E+2hN8pmAJNz3xuohopmyE34gTUC8KsmbTOh93zuprQHEqT9keRpUwYYbyJ7zSp6Ho9PXtrFmCXVhMST2hE8Toe61IbWeVKfpDxV9nS3EwJjzqJtZTlSskoM3AFucEfHvorB9WQcoUUzdUQrymEjnXVivYq2BYjY67QtSwq4zyTO9WUWA5xVM5hiIQlMmVZlhUCO4qq2eQe1Bn7IHo8iftGiBsh9wEpzZUFCVkkyAsEyPqwOHnFZS44LZNGWx+AzLhrLmMQIKiD3RJNFYJLbYKIUpwRulJCh2jcDLGgJm50tRKtrKQgIaUlMHNJRBkhMmTJnSNKFTionNafXJuSd/51jlY1Et8V0fc6nrNnuLeQQC4hcJcSd4KfZ7eIjuMXLTDRClgQZGVOY9q8kEAaQbgppmB20tlYW2shQ7rjWCN476skIb2i5MpYxJkhQgJWbBKRfhzkzypVGXQ/sCbTwaEYd1tT7SVuJTBBASChSVFIgkiQmOZrz/BYfNmObXiJ+TWwx2GdYX1bwKVahJ0UN8biOVVuJCZs2NPqjLeOCYFaU1Alsq28tgYJ7uP51OcOIzFQgSCOBHzxo36IMsRE7iBFt5461D9AWQEIQFaXF+H5moxl7MQIkpUoAZjeJ+MCP405LEqIJtaNePD3c6JZwS2wQpxpN5grm/MN5h6qcpCJu7ujstz61KT7K1Xp+RvSJyQMXglVynLpfT1e6pys27InTQ2t7aWJYw6xBDxHJTaT60KProlOMbAATh0kARKluk245VAeqtV6Hka3RL5ECIGosTBmVW0M0sQB1YlEZZgxeFa3GgJmO+jU7QP1MOwJM/0QVf8AHNSjauI3FKAfsobT/pAql/58vdfuL4iKYPSCSkq3RE7uVxan4LCOGcjah3JUI7zzrSNuvqTJxDv+IY9VTYfCOr1dWRzWr4VX8Eq/V+3/AEeZUDZCzdTbhsSSEmx8RJNRO7HdUjsMPagf0azbj6NX+K2eEgkrIuBOY++j22ldSyELcQspKypvKVGSqB2kqkRltG4Ul6KP8z/sGTPPsRhFNEh1JTJEBSCnXvjlT0MhQsoCQSOcajeK3ydqYpAhTz4H9qwkj/KE1AjGoXJcRgHFcVMFpRHAq7RqZel9pFWYVxSBaSeQ92+a6to5UwdYJ1GtvGtyNlYZUL+hEHTPhcTMTvHWQPVUWK6NYciEvYlo/wBph+tAjSVNQKzfpZroeSMc42EJABAvf+PvNTIfChIAIO8A6ge74Veu9EVKkM4rCOnenPkVvEZViBY27VVzXQ7HYcKlhSknQpBWO+W8wFqyfFJK5IAKbgqgaQmY7/DdUrSbqBbCgoX0UIIEd50047qrsQpSVwqyhJgyI867h8XAmZIJ7OouSOFZ4+w0WDKGkHNkAGlhwtvNqAWSJJiJm+nrpxJURJgKB7IiZ5+vypFQiMgJiMxMx3EnWgGzqXUb5PclUeylTUvwIhJ5wD64pU6FZ6wnZKjcPYdfeSJ8pqr2phHWJ7CF5ou2SqbxFkyKzTTBK0wFZTMki3KTuq5w+zCrTw+PIVo+RyRrVhuHwSUjrMYhakKy5UNkpIuc2eeUW5m9Xex8UhJH0Zl8suBeckhcjtJS2DJCQDM77U7ZXR5AErOYkCwNh8e+jntlMNIKiShCRJvYeAHqGs0RiyaSMXhdjsF1wFJGUwUqUAnNcGxMxwnvrP7VdKStIZWpSTGRsFXrTIAtrW62JhGXUrfQkglah2glRtoqbkEg8arsYy42pRQTBpPjcXsfaMXhkulYV9GfCTqOrWeOtqt8AlwvNpGBdSOsQA4UlIHaHbumwGt+FT4nbryJ7RtuqbD7ZfURCjPcPeKccUNRPU9t7NYxKCh0JUNx3g7iDqDzFeT9JujzmDJUTnY3Ob0/34H+YeMak5W3Xx/WAnmgH3CmHpE6RCktq701p8VIMTMuEKSZkjXsnWpMQMrYtBVeN4T9UHv18qv07RQo9rDsxqTliwrM7QfzKJO+/wAB5V0enipSfIYcmtAJTSjlXQeNKeddakzOhpdNcCieFceGlcbVce+ryZNBeHZJNlVYIVk1NVwdIvMUwPlVyaWTYUkXKMUFVZ4bFBI1rLYVdzG+iWUqJgmxkd01IwnHY1Tq8oNpjvNbbBf/ANASPqgJ/dAB9aayeycCEuNBW9xPl6XurUbJWCpbizlTckm2pB99EnopI1JfSPrnyrpcbVZQC+SgD7aphtFj9r5BZ9iaLYKSYChOsEwfIxWQ9lAtpLOLfbQkJQtLbuUWAmUkJGgEtkwONEKwBcObrXUE65VwPKm7cQE4xk27bSgb/YV/+tGYK43eJp3opAOM2e4lMl0OJkdlxCTYkAySDoDOm6lsBYS8tHVobUg5f1cpSoKSFhQAMWiJtqau3mpbUk2zJUNDvFUzzg+locBs4wlX+GoqUf3VAUlLY6LjEPKcBS9hVOo+8ll5MdxObyFVOK6P7OehEfR3CRly5mVEgyIbeEEckx31rMLhhGaYHKjHcO2ttTa05krSUqSq4IIgyDbSokoy7Q0j5+2hgVMPOtq9NClCw1CTY6nWgTm+yeH5WrX9Ldlul1DgMlSEpUSoCXGSWlan7gPiaz2JwjiZKkwT94KgcbE8Na4J8bi2OgENcx5qpVO1hlkApaUobiEkjz312s6YUz0fZmzesQR/aAepR/21XdNHYUhoAgQFnTfZA8EjzKq2fRBA/WgjRSD/AJle41QfpDwH/UIUNC3H7q1+4itJqomsezDpSd0zyq4xGx1qbSlC5cMqSCqWn4BKQ2sGAofZVrG6h28MpJCkKUlQMhQsQfhyq0wWIzShaUJW4e0kiGHzqAf2D06LFpNTxTxlfk6uPhhyJpv8/PxdrH47EvtpSG1uN5VrCkglNwEC49KQQZmn9HNo4hx9CFOuFJCpzKO4Vp9vbHDgdcUVwUlOdQAUl1GUoD1puEdXmGqgTvrN9BsOPpSDIshfHikbxzrpnJSdnPPhlxaZtcLsxC1DMkGbXAOmlQ7VQnDtKO+TA4knsjuAue7nWi2XhFFTZShRGbckneOFR9L+jTzrIS22SoLSe0pKbAKBPbIG8VDTrRCPM8Rtl0AnMJtqlJ18Kjwm2cQ4tKEhClKIAGXefHSr7E9AMQpBBewjRt/SYhA3/dzUbsPoc3h1hxzaWz8w0CXswEggndOvCnx8Mn2hSml5KraOdCcjhbzHXIFAQJtJ1uPVVHiH0zGYc71ttt7Cwrg/9Swpvpmtw1k+zWqAdFcKFx9JYWneQ40P9Sga9FcdLGKOZyTdtlKFJ1zCnWrc4DoTgwAoOqI5OtBP+UKro6PYDOU9aQRqOtnSNB1I4i/OqwfknJeDz154A3nyqD6YAZyk+B+Fb/H9GWVQEYnIkTH6suH2poZPQ9r/ALpxXdhwPas08JDuJjjjQoRlIPD+NJJNbN7oi2qxcdP/AI0geqmK6JJy5c6svBSB6pNvCnhJBcTKNPFPCi8Pi1AgyIBG48CRz3Hyq6V0OGgWnxyD41F/M1w+i4xY71fCigpE+yMbncWskFKG3Fm1rJga8yKpejeKIRiM0XU2SN1ss6/ev4VZMYUoaxjaSlTyglASiRaSVFOeJHZ4xpVX0a2RnQ8HsyW3SrKUqykZVDUFJ3gERGh1BrHlrSRrDrZf4PaQBHai4q72M7ONTvkK/wBJrF4Toc26lKnFutKgApSEqEgXMlXs4VpOjvR9vCuBxD76yAQEuNgovaYSsXj21ioN7LbVUaLpMP1+EVl/bJ8whX+yn4ffYa8qFxxU6W1Z0AtKKgIUJlCkwQZt2qkbJlQBG7Uxu7jWmLohMt2bjT1Cs/jG4VhT955nw3+po0ehShunuWj3kUFjMM4oNwgktvKduQRBS5aUk3OePE1OLHaNTs16UAxqAdeIq4beSDx5VmNmvdmImCoaHRKikTGmlWzWME3UO6QPfQ1saMN+k7Dx2gPReMdzzaVyfxoV515s7iVXBMJ3kE3jdXrv6RGQtp3Q9hpev2HSk+pyvK3GZ+T8K4+WPz2VFWDt7WECH1AbhniPDdSqNWzUz6I8vypVOK+pez3jowIL3dPlQ/TNAc6taYKJWAeNkny176P6NN9twcUn3UT0rZlpJ4KT60qHwpzXyhHswX0emuYUEEKAjfOkVZYjK3/SKCeR18heq1O2W1OPIb7SmUZ1d+iQeeYjfuvWcfT8j3VIr4qXT2PwnWdYpPWIlSA2su5lSmOyFoSLmDq4pJ4C8kvB9H1teg+lrmwwhsnvUSVHxrU7N2WWMK3LaT2cy1G+ZS+0oymfM+2J8/6VkO7R2e2kqEEuRcfWOWRu7LS5njFelBxitIwnKc38zLtzYwVPWY3FrjUF4ADwCZFAu7G2cG+tcdVkJgLL5y6x6QUBxtO41lcPiAVbcxEdmHG0jUdoqQn/AG1WbUYjZez2PrPPKVPCbD1OjyqviMnBG8e2Ls5LiGoHWLAKUKdXmNpMDPJAuJ3waiRszZylrbShpS27rTnUSkDWe1u38KpX0h3bzKR6LDSAf8MqHrcHlVV0bxU/yti4F0OZeH6wrgeeSlmwxNZg9l7PeQpbTbSkJJBUFKgECTv4UJgNhtYkqUxgwGkkjrC662VFPpZcswBxPA2ql6LNlvZa1JJlx33R7UHzr1bZGw0s7PbdQ6S0lrMQAQcsSoiM0wNwF43a0ZhiYR7YjjDiAkvFteYFJUnOhSRmjOSmUlNwdYBms05iOoxWaf1aiVSTmUVRBSSAbG40Oo4Ct5082kpplpSoCySQMxVKcqgkmRIJStJIvEnWvP2cOpcKUlBi4zH1iRFaK5IXTNQ1tVX9kkcJUf8AUBUn8sLGjqAOST7lCqRnaak2zJngrqvek1cpxQyJ6xpBz6fq0p8lIABMXjhBrV/VkL7DF7UWfroP4SfauuDEuH66fBB/51IvEsD0wwn+8RPrNQjH4T7bHgsD2KqHQyRK3d7if8M/864A7Mh1Hi2rdP8Aac6Jw+JwqrJUgnk6T7VGn7RwBbSHBdBMc0nUA8Zg35VLKQFjMPiUwpQYKSmUqIWCRqbCeW+q3Z+w+thxvEuFklRKbA5pgwSLJkEaTbWrRzGKWlKVGyQQB361U7HwCmUtpzpIQD9W5lSlak29KPCs3vsqzQ4HZgaBCSoyZOZZV7TbuFWCGlRVW3jCKnGPNUIpNodIVIeSDLSUqUFIdTHWAGAUKO7fadRV3sfHdeCoDLcgXkGNCDpxNuIqLELCykqSCUGUkiSknhwqv2ol04lh5pI7CFg9qL5QAZMm5KjoYmltBpmubw53mqFrpQ0p2ESpkJMrSFFQWD6OUDSLzryo/DY4wM8ZoExx37h7BUOKwGGcdS64yhagkplQBEEzcaEjcTxNPfgWg7Z+00ZcwzZVEkGDob66ak1Zsbdb064Dlm/OqpW1kNWJSiT2UgawB6KRc+AorC7eCoEueLTo9qaADtrPIdwr4SpJUWlxG8gSPZXkqCPma9F27tMHO2kN/wBAo3QkmVFSQbiQRl9fdXlmKfhZ7J0BABCRHGAL99cnOtm3GWOX5vXKrRjU8Ffv/lSrnND3LAbWbw6wt4LbSuQMyFC+sXHAVzb/AEoZWwEsLzKkCYiALg99YPEvthnC3ko6xK5QoznCCkg6R2fOiMEhLikp3SJABAuRwNrVXHzwU03tCwU41F7KraGIIJWTOUE+O71xQP6OFhb2LCv6wQfwnMK9A/mzhl9lTZINj23OPfWX6RbDwuEUEMBSXFiSgdaqe0mCQrNaM28ab5FdU/Uqe0nozhw01G+zb7L268WFYZ5nM2kZUOlQhYHoynXMmNdDAM7qxinQdtk/9vh83khKj/8AIrzq72GshhGYRrA4CTHq3btKCTshIxuLeU5Db7JbC47SSttKSIJvBSIO+aadxTSFJVJqzBsrKdivrOr+JSnvAhXtRVntbD/9VsjD/YabV4gzP+QVYO9E1q2UjDZwHkuhYicpBKwZO7sqnTWrTaOxM2PwuJSrsttlK0kRBGcJy8ZzCaNitGe2U7O0tpPfs0PR+Gw/0VSbMOTY2KV+0eQjyyH3Gtvs3o2EP48qWS1ic4SqBn7Qcm2mqgKpdn7CDuz3MGFK6xDmcLCRkKwqCkyZnKZp0wtFz0Vww+gspOikZvFSioHvvNG7J2s7hXAwrENdTOZDawtakkmwBEJCZ0zzytAE2y8N1TLTcyUIQknmlIB9dZjauAX9JcU3BDhSSTEJ7KUmQTJjKSIF5HCjkljG0rZXDFTk1J0hv6RMb9IxKGyf6MHMfvLgn1BNVLGy2QO0Z8arune0GXXZbCSZgrAEkJGW53/AVlk1ouatIj4dnomH2Mzm7SwE/wB4TG/fUfSLpOoYctpUn0jljL2QTO69t199YVkSdLX84MeuKOwmyiszBifAVHJPOrXRUE4XXnRVk1ytWjo82B2o8yPfSd6MNq9ByD4KHqvWZRlK9H/RfthTodwCzPWNksydFo7QSJ3GJ5QeNYXaOy3GSM6bHRQuk+Pup2wdonD4hl9Ora0q7wDceIkeNNOmJqzXp6TJASXGHUJVOVRFjlMKiYmDYxoauMDi23RKFg8RN/Ebqn6W4rE4gdWxg+taMlDnVBQCVD+r+woTB4Eb68/wezQtkvBwJIKuwqQTlEyk3n1XFUmxNG4xO0mUWKpPK9MTtpiYLkHnasBvruXvoyCkehjbWHmOuTPCakwm1WnLpVYEpva9uPeK86yCimmQtbTRVkCsyio3CbTffGVKfA0KYsT0b6W2Prp8xVdtvpCltuGlBThMDfHM/O+sNiGlJUpJcCgDEpPZIGkcvCnYdmT2ZKt3ebD1keuqU/AYovth41S3ipac6lkIClkzAsCPukyqCIvWsxfTFjAhKVBSlkTCEpmNxUbATwqv2XssMo6xyMwEchmTNu5E+qsPtDZ7+KdceSkEE2ExYWSL2mIq5yxSRMVbs9BH6WsMqQvDOKBsZDZndvNZTpSw0nEEsGWXEIcb1kIcSFBJm8pMjwrHPMqQopWkhQ1Bsa2WBxSlYEAmwQpF9OyvOJ7goeQrmn8yNUqKsE8BSqNSOJBNKuay7j7moYbS44iZSkyVkC1hIAkG+gk3q9Zx7LUZAezESTu4wBWeTtISQUjfBgTedOE/ChV49O+QeYq+BQraVmUcl0zYP9LFiMpSnfYTz+tNZ57EJdxIJUesXcrJPCfcNbCqlzHp40tm4lBxbZPaRooDgRB8Ymt214SGk/Jv9m7LUtrrW3XMm4klIInKSmUDMJtIp69nOHV0xwkf8Kgxm3gpLDDKj2GurXbspQCkz/eVlFtdaYHfvH1/GqU/oQ4hiME6BHWnlf8A+tRoZWpzqkuqLkZiE51QneVQLCokvfePr+NE7P2ozhuuUXOrU4hIK5vKCSnLOsggW0Ip5golFt3HOMvLa61UosSFEiSAbedVmz8UUZocWATmIBNydTVdtXHZnVqX2SogwbEAgZZ/DFcwWIR2u0N28UnPRSiWr+2FEwFrH4lfGgcSsOWWtZG/trv33vQTzyQo3G7fyFcGLT9oedLIdEg2Rhz9U+Z+NEMbAwp1So/iPxoT+UWx9YU5G2WxvPlRYUFuYLDpMJZTHNSz/upjb6SvImG0gSpXADWJNu+aBXtMKVYE0tjbNDpLrysrKVJSTvUtZ7KAd2sk7hfhUjJVbTaSoBDanVCZKt/OLyPAUk7ZRoWAk62OW5/DMamOdXuZTbjTbL+HSCsgssJBUEpTmKlrUM5NindqDyorazqSlKXkIXmJiQAqw3KAsdLmdaAK4IS62qIcZ+sDMpG4nf7xzF6xe29mFhcTKFXQriN4PMfDjWhU2cM4lSDmbVpI3A3QoGb/ADzJG18J1rCgINi43HKbEbjltHdRYFe5tJz6IyUkZSFNq7KCZTEQopKk2g2I1qraxKkoDYUQkTYb51njr5VzBPj6O4gkCFJWAePomPA+qog+nfJ7iB5yDNUgZIDSzU04pH2Se8n/AGxXDjE/YHmv/lQImaBJA4n5NdWuV5xIjTcQIgacoqNGLmQlF9+UKJjxJjwipmWHTdLDqv8AxqIpAcUqTJJJ3kmr3ovhQVKWowEpzefZTHmr1VncRiiCUqayq+yUwb8jcfnV7sZ9YSUdQ4vMoKVlKZhOgF9PCtOOk9kyutGl6W7QkNspsV68gTf/AChI7iao8Xj1IIbZBkC5SJMfPtqNx1xeKUtxBbMSEKvlTEJFqudg4E/RsRiFCEkoGbfmUskDuCG1fvnlUzlbspKkZ7pA2h/Dh9M9Y3AXMTB7rkTJ5XrmwWkLwT+YSpskpuoelkm0wZjhRbGHKX1tL0dSpCrbyIkd9j4UBsRhxLLrZQR1hGoO6PbpWcmq2OmV5SfsilVmNir+yfI12srQ8H7GyR0PZCwoZ7bp4d16Z0h2Q21h3FhAkREyYlQFr1O3tpWio1199B9IdolzDLFtU+pQJ9VebDkk5q35NMZpd/sjAPKg8jNQPbiCRzFjUmLvQmCTKwkmxka7yDHrivWIJfpKx/WL/eV8a79Lc/aL/ePxqHGMqbVkcQUKsYIg3Eg+VRTGop9hYX9Oc/ar/ePxp38oO/tV/vH40D7KRJooAh59SzKlFR4kyfXUc1FmpBVFBZLNKaZmppVRQD1m2tTYRgqUOFQMpk1cYBICvOmI44yBpa3t/jW62YUoQ2yg9tpKSsA3DiwFk+EgT92sY8mSRxij9qNq/lL9QpfWuK3D7Wg5pywb8+FIDQ7N2W2h11aFfrVWhXopk3NhJEpGk/Wo/aeyUv4bNlUcWnIprKAEj9oFZlCAoW36DnV/sV1LT/6xsOhKFAkhMADLJCSowYI4iN9hUK8RhsOBiHnClLmdKJLg9CStJFkyIiFAKmdZgTYGd2l0acGFcWqARCgi05haQUki4ibjQVltm4ghab2Gg3XvXqCOkTGMw2I6lt3IltUuLCUiY0AzFXqFeUJs4PCmmxkezFMoW6hzDpWUrIBJItJEQO6rI4zDbsIx45j7TWcx73610pA9NfqJ/OtnguhHZCnH7kAwlIAHEGTJ9VRycy4/1MFGyl6rBGVLbIUSbIKsvh2rd1NK8CnRknvUR7zWhb6LsITlU6pSr3hIHkZtVFtjowsAdU42pM6ZQ2eW8z51lH1fG3VlPjZB9PwybpaUn8cf7af/ADoyiEFSU8ASB+ZruwuiS1Ll8hKB9UKBK+XZNhz19ovts9DEPKSpkFoxBCWyUmBAgCINN+r41Kr/AKoFxuujLOdIgZKm0rPFck+dRq6QK0ShCRyET7632zOh77aMrLmKSP8A2gUzxAKffXnvSnAuMYt1t2SsEEkpCCcyQoGBYa1fFzrkbS/z/omUGuwrZ2JJKlHUj3ivQti4YKZIUeqbKewHEZkLiEqI4lIWbjmN9eVYV6J7q9c2TthH0bDSASVBEKJI7QzEjjCspk31rURW9IGHCGXlFakJWAhRkAgkehO7utVoWRxpv6VdooGEwmHZEFCYyjcqyQP8vrrTJ6O4dKQDiFmAJhPAeNcvqYSlWJUUn2ZgtfMUq0h2Bhf2rx/d/wCNKuP4HL7F1EnDuFH9Q3/ho+FRYsYVxpbZZQAtKkkpbQD2gRII0N5msyMSONdGKHGvSwQrPKdoMqbWttfpIUUnvFp7jr41XrG8Vv8AphsgPDrWv6QCFJ+0Bp+IeseFYBRgwbHga0RDNfi9sJx+FYZWhHXsFQziAtaCBCQfrAGTE7/MjozsXCJC14hjEvOJV2G5CGiIH9IQM0gzYETbSsNNGt7XfSIDy4759tCVCZotutguKedS20kxCEAAWEJSkC1gALWgVksU7mUTEDcOA3UnnioypRUeJJJ9dFbI2cXlgE5UD0lcBwHE0/qB6D+h3DdUHcSpIOcdWieAMrPmEj8Jr0v+WEnVpr90V57htrNtIS2iyUiAOQrp6RCoaspOjbbSDD7ZQtloAxdKEhQgzYxWNx/6OcGsyhbrfEApUPCU2qE9I+Yph6S/eoUadg2BdK+hmHw2F6xjrFLSpOZSlA9gyDYJAsSKx2Gcgg1tcbt5LiFNrMpUCk+NeeOEpUQbx6+dUSXiBmIAufh+VeidAsIytSniP+oShLRB3JSIBA4lISkn7h515PhsaUkEGCNORGlaXB7WIUHsOo9ZH6xB3ybxESNOdwaAZvNt7eXh8UlKMKvqBBxD/VHKUxEZojKkb51jdM6Dpv0YRitnENhOZkpdbCR6UDtaaykk8yBXmGI28cQ0WlYx5CDYoUM0jeM6RmUn+9BO+a0eG6fowuGQy2pTqkJyhRBFrwJUNAIAso+2ihDcaU4LZoYt1jxlXEI3z4f6hXnjT4LknS58BUm3NruvkurkgmJ3cgOWveZ3zVTJKSJgn2UMaLjons9WLxqM10ghbh1AQm+XheyY5mvc0YkD7P7qR7BXhOyNuOYdJS0EgHUwZPeZo8dL8T9oeX51Lin2NNo9oRiyPrD91PwqVraKh9ae8D3AV4qOleK4jyp6elGK+1SwiPJntg2qrj7fjSO1FfarxhPSHFn+FTI23jDw9dPGIZM9gO0Vfb9leRfpmwJ65rEi4Wnq1HgpElM96Sf3Kmb2rjuCaZtNWLxDSm3G0FKvvEEEaEWsRTSSE7Z5yhcVr+jOPBSE2KkyMpAIUnWIOpsT3E8Krv5m4n7nir8qnw/QzEjRbQ/Er3Jp6FTLrCrOL2i0kyQhWdc2gIubcJhP4q9TU6OVYToxsc4YKJUFOr9JVz4Cb+etXwePGkMuetHKlVRnFKgZlSVVCta6MUR/CmETpTEVzry+dU208H1lykZvtb/z8a1BZFNDA4UbAwStjL4+qozspXH1Vvvo4pisGP40bCkYNOziOdFpU4BAsOQitccCmmnZo+RT2BkS45xpinF861qtmJpqtlJ4UBRkC4vnTS4qtarZI5UjsRPKgVGQ6xVRujN31sRsFG+m/wA3EHeaAoxJtUrGJUkykkfPz5Vr1dFmzvV6q4noe19tzzT8KAopVbZQskuMgq4pJE6axB3byY7rUkbVaSBDAJi+ZRid0Zp51oG+iLG8rPj+VEt9GMMIOQnvUfjQFGVDjuJUMx7I8EjuG81ZM7G51pcPgWkiA2keFEpbHC1IZm2thii2tiJ4VdZb8K6D7eFFBZWtbKRwolnAJH1RRJPz3U5Kxp4UUFiRh0jdUvV0zMPnlTs/dToLJGxUlQhfOpEuD5iigskPz+ddj5/jTSuudZRQWSoJp2aos0jT1Us/I0UBPm5/PlSqArNKgCnwwv51KdB876VKgCFJ076e5qO80qVAHG9/hUjvojupUqYiJZ9H53U+LHuHurlKgBhNvxU5Pz5UqVJjOufPqqIm9cpUMSOJNvGnKOvzvpUqYyVG7uHuqYa/PEUqVIQkaHupr1KlTAajU9/uNdJ0rlKgDpPu9tInXu9xrlKgBydB3j3V1s3V4UqVADXd/h7TUq9/zuFKlQBxeop6fnzpUqAEk28/dUg1pUqQxgcNrnUb+YpweVB7R04nnXaVMCQCbm551ylSp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18" descr="data:image/jpeg;base64,/9j/4AAQSkZJRgABAQAAAQABAAD/2wCEAAkGBxQTEhQUExMVFhQXGBcaGRcYFxgaGxwaFxgYGRgcHB8aHSggGhwlHRgYITEhJSkrLi4uFx8zODMsNygtLisBCgoKDg0OGhAQGywkHyQsLCwsLC8sLCwsLCwsLCwsLCwsLCwsLCwsLCwsLCwsLCwsLCwsLCwsLCwsLCwsLCwsLP/AABEIAMIBAwMBIgACEQEDEQH/xAAcAAABBQEBAQAAAAAAAAAAAAAEAAIDBQYBBwj/xABLEAABAwIDBAYGBgULAwUBAAABAgMRACEEEjEFQVFhBhMicYGRMqGxwdHwFEJSYoLhByNTkvEVFjNDY3KTorLC0iRUgzVzs+LjNP/EABkBAAMBAQEAAAAAAAAAAAAAAAABAgMEBf/EAC0RAAICAgIBAgUCBwEAAAAAAAABAhESIQMxQQRREyJhcfAyoRRSgZHB0eEF/9oADAMBAAIRAxEAPwCmxLSNAdR8imN4PIoqO70Ugam2lX7mzUzMbo5W0tanY3DStAjS8+GnKvOUXJOwcWZp7NMFJTGo3DfVfjSqTE/u/PyK1GJyKUoEEKtxPLu3caDQ2lBPbkxrN+evdWN0Q+jPZwbZVTrYQfOiEpBAUmN4F9IHz50Q+4JA87EEkjSxiKAUkkmFxuGk6zWiBAboKnFK+sLTB1EA/POmlUwFBMR5b70alg5iQlV9JM35xrrUGJaCgApBzEi4mba691XabAaXklO8kb9B5cqY4QR2QN8yQNPbTUEDeQB9UT5cZp0wMqU3Ok6kkXJO4X9m+nWwJcOlBkb4m28+UcfOmhgTKnMqZsAmVa314HlVnhdjhI9JRVFzA03CBznfRX8ntoNwrWZJIvYAAEDfUZqyQFjqMpTmUFLA1zEqF4EAwIk8Koce0lKzlByzYkEct/OrDE4vKswQEEmLaxobe6h8YAr6ydCSYvHAxPfVwtPbGBJVpqd27ThHGrTCjcRImSfkXtahmcGBBKpkXiN/HhVhg2mykSSBAAk+W/WibVAwh/GNkZVNkGOYmZEgRJ3a86zrqIMflV822lZlatI4X3cZoF5oFZKbC8TfSI11pQaQA6nOwkEiBfTSN/nNMDqTunw4eyjn2cwiTGsCI+b1GMOlJujQTJJ9/wA2qrQxMsoiZ3W+M86ckJAJvabnQnhpTGxoLJtvAqdLbY7UFStARJA+BqWxHcHhc1ym43bxv8/hSfw4nKlWUbyRNuWk0U3iCgnJ6ROupuI1olGAlOZSSVSbXAM9w99Tl5YAeDDKYKlrMRBNgDeFACJI8aC2003IUiVKVc2Om438t2lHbYKUxkiAL8rj5vQb67G6J04jwvzJtVRe7sCqbUOJ03W0FvXRWHmxF9bb++bxpHjXG8HJPaBvu1JIBsDRTCWwYM3ib6mOXcfOrk1QCLYBAjzM0zFOSRCu0dbRlPfoePKn41ASrsqOWJtx4T8K484EhNrBJIAF5Mb98/Gpj7iGnF5EpQnKbdqUgkkmYnXcK4nEZrFDcD7oFoOvGmI3kWBIkjff58qYtRAVJzX7rfPtq0ykddaQT6Khp6IEabopU449YsMsC1oItz30qnYHs7jHD2j3EUG5gze5vqY18hWlUxPPz+JoNzCjh6vyFSdNGN2o2vMEpbJHG0ePGqfE4Z1AUpSARcG867oE7q2e28G4U/qVQd4nWbG2bcJNZZrBvoa6x1KxO4qvrbNrx0rPFXZlOOykx+N63LCrJTF4BvFraxzocdpfata5nlutrXMUlPWK0Fvq3EwNJM3MmgmlS52oyHdB3eIv4xWmKSMi8fGUS2rMqBppGu7ziqd54qWFKkEXIHE/PGjOqhSVNwDvk2g2kiLd00ajBILS1urAG6NMw1gH231pR1scYlMRIsQDPGJ48a7spBKpEATdU7geepp5ZhKlAkJkQSLwd+lhunW9cbdRAyeq3jpy41T6GzRP4wEAJkGwICTe/LwpqCpSFB0LCJvHpW0V6td9StbYQ2lKG0hah+KTzmYJvpQOM28rRIyjLbNfSDeLnl31yqMvYmhyMI3MyVJIi8SOYjfbQ8ar9sbOSiA1cXKlWmDFxAEToQagGPlIVNyTOo1/Om9YSFcT3+dpJ31tFST2FAyUATeQTpFT5tLwCN/PiPDjVcsEGDrVhhGgSCo6/PhWsl5YBLL0CCBxMix7qidKtybHymuPJSmADef4TzprmIB9EyO6oSAMbQCDcg24a/xqLEKURlymx1ibGhUvpIMoiLAg1dYTayUpCUJlUdo/nvpO0FFYpwJER50M6gL33m4mx+fdR2NXmMrSnf6PM62MUA0pOu+eFWh6LvAIShPa9IxBAmN3wozDuuZhAMayZjnHffvqHY2PbaSVKuo2AJkiL2E376lxe3yASGyk2g2AKRcECLGeHnXO1JyehURO4RskwpQMgqCogHUjjHxpmO2c3kU4kdrQJtANrQRMG+/WgHdp51qzFNhaAe+/jQ68SVEfPtq1GXuFDE4IggqVChM6fHTvqJwDMBpAVG4ySPdPnT1PGSJnlqbUOUkqVpYCxjfJ+Fa7vYw1qBwI3W0njepcSc3oISVJj0QNJvvuPzoV9RCbyM0GCNOMXt3VNg1KIEGb/I5mpa8iONAqAz9mTeB5d1OaShEkgqmQSQDY7rUYvDpAVmJixtGo3Df/ABoTFlsJBChMmBPuHtpJiJeuY3oE+H/IUqEbWIFxSp/nY6PoXENwCcpMbo180++s7jukmHbIzKAvBuJBkiCEn2eMVq1JHyB/xFBLwTWYKyIkTBhMidfrU2jq2YHbG33FkpaUBY3va4Ewo+6BNUydou4pQSo5RJSVjKns3BBIjfeKuuljausOYKWwpU5wARr6IIki6b3vegurDrZU24EZfqnsniYEXUBbyvWbMJN3RUu4MJcKFReJNlFQ1kkXgxu8qHe2MlQCkp7xJ42gzHnFFYjaCQFCAo2g7yeMctN1A4B1a3IQYK4TuF4t3b7/ABocpPZDsKTh0pRlKxFvEyBEaxxpj+1WoQ2U5UiJIzSSQASQLAd2tqNw2y3EEqXlIAIIUDaQYJItHanX3U/DYdtlfbWlyJyFHowN6r/aJ3nXnTVI0SoqFBXUuqWBlJbgRayiRPGQD51VNpSJKeEcNdfGtVt98Bt0pASh3JBF7hQVcbtN59tZBtcgXBMacI5DSq7RMuydLhEkDvvE/Go+v4gmeVcLiZA0NuPkONOdeAM3BMj5+d1UvsIaGSSBFvWLfG0U4Ji/lUjaFQL7+4/nXLTc3vex5WqQA3G4MlJ334mnrJMSfbppfjRQWCq3r93fUuHZuTCZ3C3qpuQAheCoBkpTpuHjYTpSU4SRAAk7ra2mjHkSDmBygWMgHUaCq/DLRN82fclWoG46QRzFC60AahAVrb3871FN90cb0RiZy5swnfrMcpoVISZyqKt2m/dSQhpUsEGLnnx/hTy0VcuI1tO/wrrGEUVQqUgWJOum7yFRC0ifge6qbGTKPanfNopjmIM77fPlXFLAmQPXw9VOLwyQScomDu+fhSX2AYRIkJjvm/zpTixu8Tf54U7DkqMg2Ok/HdNPCRHaM8ppMAR1Qtw3kD1cSTwpzaezeSomd9hp8BXQ927JsND96Pdp50U036Glt5j5NNgAYtxUgEWGnPnTxiFFBSkQJmYEye/U1aYgEjLlBBsRIA3b6q30tpWZzJTx1TmmwkC28XoTTAlDvZCSRJ3m5A5CfDS01E+2hN8pmAJNz3xuohopmyE34gTUC8KsmbTOh93zuprQHEqT9keRpUwYYbyJ7zSp6Ho9PXtrFmCXVhMST2hE8Toe61IbWeVKfpDxV9nS3EwJjzqJtZTlSskoM3AFucEfHvorB9WQcoUUzdUQrymEjnXVivYq2BYjY67QtSwq4zyTO9WUWA5xVM5hiIQlMmVZlhUCO4qq2eQe1Bn7IHo8iftGiBsh9wEpzZUFCVkkyAsEyPqwOHnFZS44LZNGWx+AzLhrLmMQIKiD3RJNFYJLbYKIUpwRulJCh2jcDLGgJm50tRKtrKQgIaUlMHNJRBkhMmTJnSNKFTionNafXJuSd/51jlY1Et8V0fc6nrNnuLeQQC4hcJcSd4KfZ7eIjuMXLTDRClgQZGVOY9q8kEAaQbgppmB20tlYW2shQ7rjWCN476skIb2i5MpYxJkhQgJWbBKRfhzkzypVGXQ/sCbTwaEYd1tT7SVuJTBBASChSVFIgkiQmOZrz/BYfNmObXiJ+TWwx2GdYX1bwKVahJ0UN8biOVVuJCZs2NPqjLeOCYFaU1Alsq28tgYJ7uP51OcOIzFQgSCOBHzxo36IMsRE7iBFt5461D9AWQEIQFaXF+H5moxl7MQIkpUoAZjeJ+MCP405LEqIJtaNePD3c6JZwS2wQpxpN5grm/MN5h6qcpCJu7ujstz61KT7K1Xp+RvSJyQMXglVynLpfT1e6pys27InTQ2t7aWJYw6xBDxHJTaT60KProlOMbAATh0kARKluk245VAeqtV6Hka3RL5ECIGosTBmVW0M0sQB1YlEZZgxeFa3GgJmO+jU7QP1MOwJM/0QVf8AHNSjauI3FKAfsobT/pAql/58vdfuL4iKYPSCSkq3RE7uVxan4LCOGcjah3JUI7zzrSNuvqTJxDv+IY9VTYfCOr1dWRzWr4VX8Eq/V+3/AEeZUDZCzdTbhsSSEmx8RJNRO7HdUjsMPagf0azbj6NX+K2eEgkrIuBOY++j22ldSyELcQspKypvKVGSqB2kqkRltG4Ul6KP8z/sGTPPsRhFNEh1JTJEBSCnXvjlT0MhQsoCQSOcajeK3ydqYpAhTz4H9qwkj/KE1AjGoXJcRgHFcVMFpRHAq7RqZel9pFWYVxSBaSeQ92+a6to5UwdYJ1GtvGtyNlYZUL+hEHTPhcTMTvHWQPVUWK6NYciEvYlo/wBph+tAjSVNQKzfpZroeSMc42EJABAvf+PvNTIfChIAIO8A6ge74Veu9EVKkM4rCOnenPkVvEZViBY27VVzXQ7HYcKlhSknQpBWO+W8wFqyfFJK5IAKbgqgaQmY7/DdUrSbqBbCgoX0UIIEd50047qrsQpSVwqyhJgyI867h8XAmZIJ7OouSOFZ4+w0WDKGkHNkAGlhwtvNqAWSJJiJm+nrpxJURJgKB7IiZ5+vypFQiMgJiMxMx3EnWgGzqXUb5PclUeylTUvwIhJ5wD64pU6FZ6wnZKjcPYdfeSJ8pqr2phHWJ7CF5ou2SqbxFkyKzTTBK0wFZTMki3KTuq5w+zCrTw+PIVo+RyRrVhuHwSUjrMYhakKy5UNkpIuc2eeUW5m9Xex8UhJH0Zl8suBeckhcjtJS2DJCQDM77U7ZXR5AErOYkCwNh8e+jntlMNIKiShCRJvYeAHqGs0RiyaSMXhdjsF1wFJGUwUqUAnNcGxMxwnvrP7VdKStIZWpSTGRsFXrTIAtrW62JhGXUrfQkglah2glRtoqbkEg8arsYy42pRQTBpPjcXsfaMXhkulYV9GfCTqOrWeOtqt8AlwvNpGBdSOsQA4UlIHaHbumwGt+FT4nbryJ7RtuqbD7ZfURCjPcPeKccUNRPU9t7NYxKCh0JUNx3g7iDqDzFeT9JujzmDJUTnY3Ob0/34H+YeMak5W3Xx/WAnmgH3CmHpE6RCktq701p8VIMTMuEKSZkjXsnWpMQMrYtBVeN4T9UHv18qv07RQo9rDsxqTliwrM7QfzKJO+/wAB5V0enipSfIYcmtAJTSjlXQeNKeddakzOhpdNcCieFceGlcbVce+ryZNBeHZJNlVYIVk1NVwdIvMUwPlVyaWTYUkXKMUFVZ4bFBI1rLYVdzG+iWUqJgmxkd01IwnHY1Tq8oNpjvNbbBf/ANASPqgJ/dAB9aayeycCEuNBW9xPl6XurUbJWCpbizlTckm2pB99EnopI1JfSPrnyrpcbVZQC+SgD7aphtFj9r5BZ9iaLYKSYChOsEwfIxWQ9lAtpLOLfbQkJQtLbuUWAmUkJGgEtkwONEKwBcObrXUE65VwPKm7cQE4xk27bSgb/YV/+tGYK43eJp3opAOM2e4lMl0OJkdlxCTYkAySDoDOm6lsBYS8tHVobUg5f1cpSoKSFhQAMWiJtqau3mpbUk2zJUNDvFUzzg+locBs4wlX+GoqUf3VAUlLY6LjEPKcBS9hVOo+8ll5MdxObyFVOK6P7OehEfR3CRly5mVEgyIbeEEckx31rMLhhGaYHKjHcO2ttTa05krSUqSq4IIgyDbSokoy7Q0j5+2hgVMPOtq9NClCw1CTY6nWgTm+yeH5WrX9Ldlul1DgMlSEpUSoCXGSWlan7gPiaz2JwjiZKkwT94KgcbE8Na4J8bi2OgENcx5qpVO1hlkApaUobiEkjz312s6YUz0fZmzesQR/aAepR/21XdNHYUhoAgQFnTfZA8EjzKq2fRBA/WgjRSD/AJle41QfpDwH/UIUNC3H7q1+4itJqomsezDpSd0zyq4xGx1qbSlC5cMqSCqWn4BKQ2sGAofZVrG6h28MpJCkKUlQMhQsQfhyq0wWIzShaUJW4e0kiGHzqAf2D06LFpNTxTxlfk6uPhhyJpv8/PxdrH47EvtpSG1uN5VrCkglNwEC49KQQZmn9HNo4hx9CFOuFJCpzKO4Vp9vbHDgdcUVwUlOdQAUl1GUoD1puEdXmGqgTvrN9BsOPpSDIshfHikbxzrpnJSdnPPhlxaZtcLsxC1DMkGbXAOmlQ7VQnDtKO+TA4knsjuAue7nWi2XhFFTZShRGbckneOFR9L+jTzrIS22SoLSe0pKbAKBPbIG8VDTrRCPM8Rtl0AnMJtqlJ18Kjwm2cQ4tKEhClKIAGXefHSr7E9AMQpBBewjRt/SYhA3/dzUbsPoc3h1hxzaWz8w0CXswEggndOvCnx8Mn2hSml5KraOdCcjhbzHXIFAQJtJ1uPVVHiH0zGYc71ttt7Cwrg/9Swpvpmtw1k+zWqAdFcKFx9JYWneQ40P9Sga9FcdLGKOZyTdtlKFJ1zCnWrc4DoTgwAoOqI5OtBP+UKro6PYDOU9aQRqOtnSNB1I4i/OqwfknJeDz154A3nyqD6YAZyk+B+Fb/H9GWVQEYnIkTH6suH2poZPQ9r/ALpxXdhwPas08JDuJjjjQoRlIPD+NJJNbN7oi2qxcdP/AI0geqmK6JJy5c6svBSB6pNvCnhJBcTKNPFPCi8Pi1AgyIBG48CRz3Hyq6V0OGgWnxyD41F/M1w+i4xY71fCigpE+yMbncWskFKG3Fm1rJga8yKpejeKIRiM0XU2SN1ss6/ev4VZMYUoaxjaSlTyglASiRaSVFOeJHZ4xpVX0a2RnQ8HsyW3SrKUqykZVDUFJ3gERGh1BrHlrSRrDrZf4PaQBHai4q72M7ONTvkK/wBJrF4Toc26lKnFutKgApSEqEgXMlXs4VpOjvR9vCuBxD76yAQEuNgovaYSsXj21ioN7LbVUaLpMP1+EVl/bJ8whX+yn4ffYa8qFxxU6W1Z0AtKKgIUJlCkwQZt2qkbJlQBG7Uxu7jWmLohMt2bjT1Cs/jG4VhT955nw3+po0ehShunuWj3kUFjMM4oNwgktvKduQRBS5aUk3OePE1OLHaNTs16UAxqAdeIq4beSDx5VmNmvdmImCoaHRKikTGmlWzWME3UO6QPfQ1saMN+k7Dx2gPReMdzzaVyfxoV515s7iVXBMJ3kE3jdXrv6RGQtp3Q9hpev2HSk+pyvK3GZ+T8K4+WPz2VFWDt7WECH1AbhniPDdSqNWzUz6I8vypVOK+pez3jowIL3dPlQ/TNAc6taYKJWAeNkny176P6NN9twcUn3UT0rZlpJ4KT60qHwpzXyhHswX0emuYUEEKAjfOkVZYjK3/SKCeR18heq1O2W1OPIb7SmUZ1d+iQeeYjfuvWcfT8j3VIr4qXT2PwnWdYpPWIlSA2su5lSmOyFoSLmDq4pJ4C8kvB9H1teg+lrmwwhsnvUSVHxrU7N2WWMK3LaT2cy1G+ZS+0oymfM+2J8/6VkO7R2e2kqEEuRcfWOWRu7LS5njFelBxitIwnKc38zLtzYwVPWY3FrjUF4ADwCZFAu7G2cG+tcdVkJgLL5y6x6QUBxtO41lcPiAVbcxEdmHG0jUdoqQn/AG1WbUYjZez2PrPPKVPCbD1OjyqviMnBG8e2Ls5LiGoHWLAKUKdXmNpMDPJAuJ3waiRszZylrbShpS27rTnUSkDWe1u38KpX0h3bzKR6LDSAf8MqHrcHlVV0bxU/yti4F0OZeH6wrgeeSlmwxNZg9l7PeQpbTbSkJJBUFKgECTv4UJgNhtYkqUxgwGkkjrC662VFPpZcswBxPA2ql6LNlvZa1JJlx33R7UHzr1bZGw0s7PbdQ6S0lrMQAQcsSoiM0wNwF43a0ZhiYR7YjjDiAkvFteYFJUnOhSRmjOSmUlNwdYBms05iOoxWaf1aiVSTmUVRBSSAbG40Oo4Ct5082kpplpSoCySQMxVKcqgkmRIJStJIvEnWvP2cOpcKUlBi4zH1iRFaK5IXTNQ1tVX9kkcJUf8AUBUn8sLGjqAOST7lCqRnaak2zJngrqvek1cpxQyJ6xpBz6fq0p8lIABMXjhBrV/VkL7DF7UWfroP4SfauuDEuH66fBB/51IvEsD0wwn+8RPrNQjH4T7bHgsD2KqHQyRK3d7if8M/864A7Mh1Hi2rdP8Aac6Jw+JwqrJUgnk6T7VGn7RwBbSHBdBMc0nUA8Zg35VLKQFjMPiUwpQYKSmUqIWCRqbCeW+q3Z+w+thxvEuFklRKbA5pgwSLJkEaTbWrRzGKWlKVGyQQB361U7HwCmUtpzpIQD9W5lSlak29KPCs3vsqzQ4HZgaBCSoyZOZZV7TbuFWCGlRVW3jCKnGPNUIpNodIVIeSDLSUqUFIdTHWAGAUKO7fadRV3sfHdeCoDLcgXkGNCDpxNuIqLELCykqSCUGUkiSknhwqv2ol04lh5pI7CFg9qL5QAZMm5KjoYmltBpmubw53mqFrpQ0p2ESpkJMrSFFQWD6OUDSLzryo/DY4wM8ZoExx37h7BUOKwGGcdS64yhagkplQBEEzcaEjcTxNPfgWg7Z+00ZcwzZVEkGDob66ak1Zsbdb064Dlm/OqpW1kNWJSiT2UgawB6KRc+AorC7eCoEueLTo9qaADtrPIdwr4SpJUWlxG8gSPZXkqCPma9F27tMHO2kN/wBAo3QkmVFSQbiQRl9fdXlmKfhZ7J0BABCRHGAL99cnOtm3GWOX5vXKrRjU8Ffv/lSrnND3LAbWbw6wt4LbSuQMyFC+sXHAVzb/AEoZWwEsLzKkCYiALg99YPEvthnC3ko6xK5QoznCCkg6R2fOiMEhLikp3SJABAuRwNrVXHzwU03tCwU41F7KraGIIJWTOUE+O71xQP6OFhb2LCv6wQfwnMK9A/mzhl9lTZINj23OPfWX6RbDwuEUEMBSXFiSgdaqe0mCQrNaM28ab5FdU/Uqe0nozhw01G+zb7L268WFYZ5nM2kZUOlQhYHoynXMmNdDAM7qxinQdtk/9vh83khKj/8AIrzq72GshhGYRrA4CTHq3btKCTshIxuLeU5Db7JbC47SSttKSIJvBSIO+aadxTSFJVJqzBsrKdivrOr+JSnvAhXtRVntbD/9VsjD/YabV4gzP+QVYO9E1q2UjDZwHkuhYicpBKwZO7sqnTWrTaOxM2PwuJSrsttlK0kRBGcJy8ZzCaNitGe2U7O0tpPfs0PR+Gw/0VSbMOTY2KV+0eQjyyH3Gtvs3o2EP48qWS1ic4SqBn7Qcm2mqgKpdn7CDuz3MGFK6xDmcLCRkKwqCkyZnKZp0wtFz0Vww+gspOikZvFSioHvvNG7J2s7hXAwrENdTOZDawtakkmwBEJCZ0zzytAE2y8N1TLTcyUIQknmlIB9dZjauAX9JcU3BDhSSTEJ7KUmQTJjKSIF5HCjkljG0rZXDFTk1J0hv6RMb9IxKGyf6MHMfvLgn1BNVLGy2QO0Z8arune0GXXZbCSZgrAEkJGW53/AVlk1ouatIj4dnomH2Mzm7SwE/wB4TG/fUfSLpOoYctpUn0jljL2QTO69t199YVkSdLX84MeuKOwmyiszBifAVHJPOrXRUE4XXnRVk1ytWjo82B2o8yPfSd6MNq9ByD4KHqvWZRlK9H/RfthTodwCzPWNksydFo7QSJ3GJ5QeNYXaOy3GSM6bHRQuk+Pup2wdonD4hl9Ora0q7wDceIkeNNOmJqzXp6TJASXGHUJVOVRFjlMKiYmDYxoauMDi23RKFg8RN/Ebqn6W4rE4gdWxg+taMlDnVBQCVD+r+woTB4Eb68/wezQtkvBwJIKuwqQTlEyk3n1XFUmxNG4xO0mUWKpPK9MTtpiYLkHnasBvruXvoyCkehjbWHmOuTPCakwm1WnLpVYEpva9uPeK86yCimmQtbTRVkCsyio3CbTffGVKfA0KYsT0b6W2Prp8xVdtvpCltuGlBThMDfHM/O+sNiGlJUpJcCgDEpPZIGkcvCnYdmT2ZKt3ebD1keuqU/AYovth41S3ipac6lkIClkzAsCPukyqCIvWsxfTFjAhKVBSlkTCEpmNxUbATwqv2XssMo6xyMwEchmTNu5E+qsPtDZ7+KdceSkEE2ExYWSL2mIq5yxSRMVbs9BH6WsMqQvDOKBsZDZndvNZTpSw0nEEsGWXEIcb1kIcSFBJm8pMjwrHPMqQopWkhQ1Bsa2WBxSlYEAmwQpF9OyvOJ7goeQrmn8yNUqKsE8BSqNSOJBNKuay7j7moYbS44iZSkyVkC1hIAkG+gk3q9Zx7LUZAezESTu4wBWeTtISQUjfBgTedOE/ChV49O+QeYq+BQraVmUcl0zYP9LFiMpSnfYTz+tNZ57EJdxIJUesXcrJPCfcNbCqlzHp40tm4lBxbZPaRooDgRB8Ymt214SGk/Jv9m7LUtrrW3XMm4klIInKSmUDMJtIp69nOHV0xwkf8Kgxm3gpLDDKj2GurXbspQCkz/eVlFtdaYHfvH1/GqU/oQ4hiME6BHWnlf8A+tRoZWpzqkuqLkZiE51QneVQLCokvfePr+NE7P2ozhuuUXOrU4hIK5vKCSnLOsggW0Ip5golFt3HOMvLa61UosSFEiSAbedVmz8UUZocWATmIBNydTVdtXHZnVqX2SogwbEAgZZ/DFcwWIR2u0N28UnPRSiWr+2FEwFrH4lfGgcSsOWWtZG/trv33vQTzyQo3G7fyFcGLT9oedLIdEg2Rhz9U+Z+NEMbAwp1So/iPxoT+UWx9YU5G2WxvPlRYUFuYLDpMJZTHNSz/upjb6SvImG0gSpXADWJNu+aBXtMKVYE0tjbNDpLrysrKVJSTvUtZ7KAd2sk7hfhUjJVbTaSoBDanVCZKt/OLyPAUk7ZRoWAk62OW5/DMamOdXuZTbjTbL+HSCsgssJBUEpTmKlrUM5NindqDyorazqSlKXkIXmJiQAqw3KAsdLmdaAK4IS62qIcZ+sDMpG4nf7xzF6xe29mFhcTKFXQriN4PMfDjWhU2cM4lSDmbVpI3A3QoGb/ADzJG18J1rCgINi43HKbEbjltHdRYFe5tJz6IyUkZSFNq7KCZTEQopKk2g2I1qraxKkoDYUQkTYb51njr5VzBPj6O4gkCFJWAePomPA+qog+nfJ7iB5yDNUgZIDSzU04pH2Se8n/AGxXDjE/YHmv/lQImaBJA4n5NdWuV5xIjTcQIgacoqNGLmQlF9+UKJjxJjwipmWHTdLDqv8AxqIpAcUqTJJJ3kmr3ovhQVKWowEpzefZTHmr1VncRiiCUqayq+yUwb8jcfnV7sZ9YSUdQ4vMoKVlKZhOgF9PCtOOk9kyutGl6W7QkNspsV68gTf/AChI7iao8Xj1IIbZBkC5SJMfPtqNx1xeKUtxBbMSEKvlTEJFqudg4E/RsRiFCEkoGbfmUskDuCG1fvnlUzlbspKkZ7pA2h/Dh9M9Y3AXMTB7rkTJ5XrmwWkLwT+YSpskpuoelkm0wZjhRbGHKX1tL0dSpCrbyIkd9j4UBsRhxLLrZQR1hGoO6PbpWcmq2OmV5SfsilVmNir+yfI12srQ8H7GyR0PZCwoZ7bp4d16Z0h2Q21h3FhAkREyYlQFr1O3tpWio1199B9IdolzDLFtU+pQJ9VebDkk5q35NMZpd/sjAPKg8jNQPbiCRzFjUmLvQmCTKwkmxka7yDHrivWIJfpKx/WL/eV8a79Lc/aL/ePxqHGMqbVkcQUKsYIg3Eg+VRTGop9hYX9Oc/ar/ePxp38oO/tV/vH40D7KRJooAh59SzKlFR4kyfXUc1FmpBVFBZLNKaZmppVRQD1m2tTYRgqUOFQMpk1cYBICvOmI44yBpa3t/jW62YUoQ2yg9tpKSsA3DiwFk+EgT92sY8mSRxij9qNq/lL9QpfWuK3D7Wg5pywb8+FIDQ7N2W2h11aFfrVWhXopk3NhJEpGk/Wo/aeyUv4bNlUcWnIprKAEj9oFZlCAoW36DnV/sV1LT/6xsOhKFAkhMADLJCSowYI4iN9hUK8RhsOBiHnClLmdKJLg9CStJFkyIiFAKmdZgTYGd2l0acGFcWqARCgi05haQUki4ibjQVltm4ghab2Gg3XvXqCOkTGMw2I6lt3IltUuLCUiY0AzFXqFeUJs4PCmmxkezFMoW6hzDpWUrIBJItJEQO6rI4zDbsIx45j7TWcx73610pA9NfqJ/OtnguhHZCnH7kAwlIAHEGTJ9VRycy4/1MFGyl6rBGVLbIUSbIKsvh2rd1NK8CnRknvUR7zWhb6LsITlU6pSr3hIHkZtVFtjowsAdU42pM6ZQ2eW8z51lH1fG3VlPjZB9PwybpaUn8cf7af/ADoyiEFSU8ASB+ZruwuiS1Ll8hKB9UKBK+XZNhz19ovts9DEPKSpkFoxBCWyUmBAgCINN+r41Kr/AKoFxuujLOdIgZKm0rPFck+dRq6QK0ShCRyET7632zOh77aMrLmKSP8A2gUzxAKffXnvSnAuMYt1t2SsEEkpCCcyQoGBYa1fFzrkbS/z/omUGuwrZ2JJKlHUj3ivQti4YKZIUeqbKewHEZkLiEqI4lIWbjmN9eVYV6J7q9c2TthH0bDSASVBEKJI7QzEjjCspk31rURW9IGHCGXlFakJWAhRkAgkehO7utVoWRxpv6VdooGEwmHZEFCYyjcqyQP8vrrTJ6O4dKQDiFmAJhPAeNcvqYSlWJUUn2ZgtfMUq0h2Bhf2rx/d/wCNKuP4HL7F1EnDuFH9Q3/ho+FRYsYVxpbZZQAtKkkpbQD2gRII0N5msyMSONdGKHGvSwQrPKdoMqbWttfpIUUnvFp7jr41XrG8Vv8AphsgPDrWv6QCFJ+0Bp+IeseFYBRgwbHga0RDNfi9sJx+FYZWhHXsFQziAtaCBCQfrAGTE7/MjozsXCJC14hjEvOJV2G5CGiIH9IQM0gzYETbSsNNGt7XfSIDy4759tCVCZotutguKedS20kxCEAAWEJSkC1gALWgVksU7mUTEDcOA3UnnioypRUeJJJ9dFbI2cXlgE5UD0lcBwHE0/qB6D+h3DdUHcSpIOcdWieAMrPmEj8Jr0v+WEnVpr90V57htrNtIS2iyUiAOQrp6RCoaspOjbbSDD7ZQtloAxdKEhQgzYxWNx/6OcGsyhbrfEApUPCU2qE9I+Yph6S/eoUadg2BdK+hmHw2F6xjrFLSpOZSlA9gyDYJAsSKx2Gcgg1tcbt5LiFNrMpUCk+NeeOEpUQbx6+dUSXiBmIAufh+VeidAsIytSniP+oShLRB3JSIBA4lISkn7h515PhsaUkEGCNORGlaXB7WIUHsOo9ZH6xB3ybxESNOdwaAZvNt7eXh8UlKMKvqBBxD/VHKUxEZojKkb51jdM6Dpv0YRitnENhOZkpdbCR6UDtaaykk8yBXmGI28cQ0WlYx5CDYoUM0jeM6RmUn+9BO+a0eG6fowuGQy2pTqkJyhRBFrwJUNAIAso+2ihDcaU4LZoYt1jxlXEI3z4f6hXnjT4LknS58BUm3NruvkurkgmJ3cgOWveZ3zVTJKSJgn2UMaLjons9WLxqM10ghbh1AQm+XheyY5mvc0YkD7P7qR7BXhOyNuOYdJS0EgHUwZPeZo8dL8T9oeX51Lin2NNo9oRiyPrD91PwqVraKh9ae8D3AV4qOleK4jyp6elGK+1SwiPJntg2qrj7fjSO1FfarxhPSHFn+FTI23jDw9dPGIZM9gO0Vfb9leRfpmwJ65rEi4Wnq1HgpElM96Sf3Kmb2rjuCaZtNWLxDSm3G0FKvvEEEaEWsRTSSE7Z5yhcVr+jOPBSE2KkyMpAIUnWIOpsT3E8Krv5m4n7nir8qnw/QzEjRbQ/Er3Jp6FTLrCrOL2i0kyQhWdc2gIubcJhP4q9TU6OVYToxsc4YKJUFOr9JVz4Cb+etXwePGkMuetHKlVRnFKgZlSVVCta6MUR/CmETpTEVzry+dU208H1lykZvtb/z8a1BZFNDA4UbAwStjL4+qozspXH1Vvvo4pisGP40bCkYNOziOdFpU4BAsOQitccCmmnZo+RT2BkS45xpinF861qtmJpqtlJ4UBRkC4vnTS4qtarZI5UjsRPKgVGQ6xVRujN31sRsFG+m/wA3EHeaAoxJtUrGJUkykkfPz5Vr1dFmzvV6q4noe19tzzT8KAopVbZQskuMgq4pJE6axB3byY7rUkbVaSBDAJi+ZRid0Zp51oG+iLG8rPj+VEt9GMMIOQnvUfjQFGVDjuJUMx7I8EjuG81ZM7G51pcPgWkiA2keFEpbHC1IZm2thii2tiJ4VdZb8K6D7eFFBZWtbKRwolnAJH1RRJPz3U5Kxp4UUFiRh0jdUvV0zMPnlTs/dToLJGxUlQhfOpEuD5iigskPz+ddj5/jTSuudZRQWSoJp2aos0jT1Us/I0UBPm5/PlSqArNKgCnwwv51KdB876VKgCFJ076e5qO80qVAHG9/hUjvojupUqYiJZ9H53U+LHuHurlKgBhNvxU5Pz5UqVJjOufPqqIm9cpUMSOJNvGnKOvzvpUqYyVG7uHuqYa/PEUqVIQkaHupr1KlTAajU9/uNdJ0rlKgDpPu9tInXu9xrlKgBydB3j3V1s3V4UqVADXd/h7TUq9/zuFKlQBxeop6fnzpUqAEk28/dUg1pUqQxgcNrnUb+YpweVB7R04nnXaVMCQCbm551ylSpA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0" descr="data:image/jpeg;base64,/9j/4AAQSkZJRgABAQAAAQABAAD/2wCEAAkGBwgHBgkIBwgKCgkLDRYPDQwMDRsUFRAWIB0iIiAdHx8kKDQsJCYxJx8fLT0tMTU3Ojo6Iys/RD84QzQ5OjcBCgoKDQwNGg8PGjclHyU3Nzc3Nzc3Nzc3Nzc3Nzc3Nzc3Nzc3Nzc3Nzc3Nzc3Nzc3Nzc3Nzc3Nzc3Nzc3Nzc3N//AABEIAHkAqwMBIgACEQEDEQH/xAAbAAACAwEBAQAAAAAAAAAAAAADBQIEBgEHAP/EAEIQAAIBAwIDBAYHBgUDBQAAAAECAwAEERIhBTFBEyJRYQYycYGRoRQjM0Kx0fAHNHJzwfEVNbLC4VJikiRDRHWC/8QAGQEAAwEBAQAAAAAAAAAAAAAAAAECAwQF/8QAHhEBAQACAgMBAQAAAAAAAAAAAAECERIhAzFBMhP/2gAMAwEAAhEDEQA/APUgzdcfCpDJ32+FF7KvtFbbJWnVjGxHTf4V8yNvnnRZ1PYS/wADfhUiCSTjrRsaUZIs+tVZ7YZpo8eedBaA52qpkmwuNuhB8RQXtBzApr9HbLe3+lfC1cmnyLiTfRnyABUpIWxpxsKcfRSBsOfnXBa0chxIXtts43qCxFTT2SzoBtADyqpmVxUEYjnTCCQCMDrURbKDyqfY6eVK2U50+wSdqkFOakoxU1xnepN0d0YrmDmiqoJqYSls9AYINGjeulK+RKZLCb86JQ0GBRKhTtdwKliur6w9tLZ6BlUGJx0KkUSNQUBxzGajbANax53zGvv2olvkwRE8yin5UtmiY81zsashaBxG9teG2j3V7MsMCFQ0jA4GSAM48yKCZq69M+AWXFp+HXVyY54n0yagAF2B8c8j4UOf044SsvYW9vfXNw2rTGluVyAMlsvgAbH4V59+1CXh3+NxXVrMbhpkmj16SDG4fGN+gLN7RjfFUfRuSOHhk0t1Mga3l+uE2dQAG2AeXNvmKclD1y0nm4uRq4nBahv/AI9m2ZCPN2Gf/FQfOnMFmkEKRR69KDA1uXPvJJJPtNYb9nvFbbjXF2a2R17BS514yQcqD+vGvQryX6PA0gUNggAE4zkgc/fUy0KzQZ6UNrceFMtNcKU9jRWbYUNrfFM2jFDMdPY0WGA18sWOYpgYqiYh4U+RaVUQY2oyxiidmK6FxS2ekOyBrojAoldzRsIhKlpqQNdoNAZqSjce2ojNfSzR28LzTOEjQZZmOAPfSDliMW0H8tfwqdsMW8YznCgfDakj+k/DLHhtrNNcK7MiAxwkOynTk5AO2KSp6dWtpwYGKB7m9DsVh1aFILZ9Y52wRQTdg1Q47wy043wq44ferqilX3qw3DDzB3rzHjX7QL3iht4rWEWLxSdo8cd8S0gx6raMHG+fdQIr/wBIpIjPBxOaRJCZQrXkuEB+6D4DG2aBtS4h6EXPAIWju7qK5de9bCBmDKerYI09RzPSp3XCX47LJeXtzELuaL6xpZY0ywAwcE4GyjpSPj78d4gfr7qGWYqQ7mbLdORzkcqpWduy8KlEt7fG/wA/Vql0TH6w2Iwc7b8xzHhudh7R+zb0cufR+wnM19BcJdEPogAZVYbE6uvhy6Vo+OvpsAB96eFfjKtY/wBCOPWXDeBW1pcXV5cz7tJI4LAN/wBK5OcDly3O/Wr3GPSOC74cRHDdxPHdRNiSPmiSAlhjPMDODvSDY5ruc1lz6bcJzhfpDHyjH50ztOPcOuQCl3CMgEBpFB/HnSBoaGRUEuI5RmORHH/awNTzQaJHlQu0jMjRh1Mi7lARkeG1GyKS8MZT6R8aTSMr2B1Y33TcfIUwbEVA0XFQIzQEa+rtfUG+FdzXAa+qiUbXi9hcyLFDcK0jDIXlXlX7SJ5R6T3CzXci24CGJWkwq90Z05YdfCtnDwlZsiW2jXQdgGYb/Gsl+0KC3jntbR0lkwhlY6i4GTtsSTnu/MVjh5OVVljpko2UjP0hmPQh8/7qhcyNBCcSEliWz18d6ptZ2DqQDFr56TsQPfXDwiPMZTOCeYNbMl23douGvID325N5k4FFu4M2g+rLlFGkZJqmY5Uu47ftGMYcYQ+AGaaYbQ2oqeeMD4UAhZzyNtIBjn2eafejjw28oS9jDW8w72fut4/LFVgDldeNYXLBeVclcIjMzAKF3zyoptfLZ8OPDpUedo7Yxlg3afdO/OqNjxSZLmOBCWhAClSxYHlzJ8qQw38huJjw+6eCHPdhjdsKCOTK2Rnz61TVmSXtJQ6gY/W1TjNexWvfjtlJ3XtpFYZzhkod1E15ALqxZEdVxodhqf24Ox8KNwzjXB50McsCCRpCIoWiWQkHcAEA+OKa92XZOCW6Dl9ckQPtCgH54qN6PTIcKPEW4gex4gkMyZILwKOXTIGf7Vt+Bca45w6df8Qu0vLMBtcSoe0JA2Azy5cqoR8R4DfFi1tbJJCdJYAJIDy7hXmB1weVVrw8PgWKVONPHHqMS5bUhbbqCOWQdzTuW70fpub3074TY2ySXEd12r+rAsYZiMDJznHXxqXo/eJP6RcclJC6ktnwWBwpjz09teeycJWb65OMtiaTIkhBGSMbBtRx5++i8JvbLhl1dTvxHPalY1AUAqFAAGkEkYG2CBy5UbD1u7vYLW0e6lkVYkGdR6+ysZH6azfTA0iRvAf/AGkGCu5Gc+40ouvSu2nU2ktz2qN3hEVXB7wAOD/3MPjWcm42nCrhFkjjlaYljoIYICzYIzsBudgensqct30qaeu8M49ZcQQ6JBE4YKVkI5nljxrt/wAcsLK3M8swKkZXT972V5hb8TW6neNFLhTkOkKpkc/E5OBnGx9tGdFkLHOcLkZVc4942/pU3yXGdnqW9NjN6dcMiRm0SMc91cgFqGfT2wO6wSY82/4rHm3crlHfcZGAv5VVis5plLl3J1MM4HQkeFGOdy9UWaa2OS8lIzM6g81C5+dZT9odheS2b3kStLiIIxQYdNLZz7PZTM3RXs0LNttnOCf+aurdxFh2jqAGyc8hXN4srL0rK76eHDiPFIow3bGWI8hMocEe/erEHGRqj7Szj1dDBIUI924q1ehrua5cxgRvM5EaDToGSRsOlU7eK3aAxCNcqN3xnJr0NMjhruG2YSzyzRO+yPKmsch4flR4OINKR2U9rOOulsN8KQcTvo54rWBCxkVQrqRtq/WaX3dhJEuptwfAcqc2XFu1ZmUF10HwzmqfEmAt9OnUSRtnHt/L31jrbiFzA2EuplHhqyPgdqvLxu6badIplHimD8qPY4tFa6GuJCFOmRAe8ME8xuPhVplHQbUjsOK2xbUY5Fb72+oCmX0+1kOoOQcY3BqQI6wYcSFc7YU9fdVhOOX9jbdlFcM0Yxo1DUUwQdiem3I1RLwu4ZJo88tzXTEHUAEMAMbGjoKf0ucIyxMhM28gMQ2Oc909OflTf0Vv4puNWdrxab/06S6mmlXIIx974c+eAaXmz0ZJyPLFStNdrI0kWAcYG2cHofaKKNtVD6MrdNJLdSMIn7TskViGiBkJXB55x1571neL+jT2EwM0ge3dtXb6RkHn3uhrcWvGoprWGXQA0gxjG2rqPxqf+INlgsaDOxOBvWfPR6Yw2t0IO1tIpIp4tMkUiRMEPMkE40gYbGB/azecFvOMxwzW8ZPcZ2SVdKhidwCeZrRy37RRqqmNEBxjZQoqjccetYx9ZeqT4Bs0udGivh3Db/hFtL9Mx2chUqFOrSwDAbg8u8aZWl2Szff1Id/E53+eapm+i4r9nJM0I31eqCcYx40doJWnAimjjKgIYycDHPasPLd1rh1DKKfRCjPjSN+fWjW1xbrCO825LbeZzWbubqVLdwS6tr0FAPmP11pP/iV4DhSMCoxw8l9VVyxnuGtxfTQXLyMXyWOM+zGcfGqj8RZpNZLHVvjxI8K5fXDXCANKylidhzqpHblyXViFQYPln9Ct8YxUblgRr7gXSwA+OD86WpOyIYWCg+uGHjzpm9m8iNgsW04CDm3U0slhaGJw8bZGdB8q1xvalMODeKeYDZ3plOjfRlSTJ7mpcdDStFAmVuR1ciOmKZgM0JjaVcryLnGxHPPTlWuOSSjRrmVdsMflTbTC8WkArgb7bmlgZDcDRnGMEn9bU2aJI7eN42yyjvkHr/enjYKUyxtBIGXIq/a3Cuv4jwoVyhbLNgE7kCqKlo5vq8licY8fKllBo/U59lS0jwqtG+glT05+RorTKi94+6oJYUkAhSR7Dip2l5JG4YEyrEdTrgHAz12pe0rlhnuofujmanHP2fdU6FkGnbqOooo0djj0yRLHbQxQqp2AGSKBNxS/mHfunwei7fhSyMzi4SJ7cg8yPAVcsrWWQ9rdq6oJBGc8t99vdmotkPVFtrG94hIEgRpDnBeRsIvtb3chk1puF+hFtKyPxG9aYNghYRpTng78z8qioa1tVmKgKjY0ge/4Y394pjZcUYviHurGoZ+6Rt1z8c1zeTy5X8t8cJ9Mrn0dtLK1b6EpCYwgLk+W5JJ8RVOC3I7Rphll2BHj0PwNMEvRHFoId9J5A89z+VRkv4I4DFIqhNGzkAZOT/Teue5X6vUZK1dIpliZu8z52O/h08vwpPcrGbiUtKc6jyXFa6/tuHxq1ypKjGpCnLYgAYGN+X41mHgkd2dYzhiTuPzrpwyY5RYZRqbSqgMDgsdWx6Hapi2VW0INODggb7ZrsSCScKBoXOBnnVsxbhlGMvjfpT5X0UhSdFtMrxAySiQPnxIwfnUL62htpGt1AKFsr17v3fliulWhuA+rOBnlsDU2Q3WLls7LpONuX/GKuUvhRdWkLBQqkNyyBQ+IwhbFdmJIUbbg/rFXJ43Ld5sZO2Og8ary67g4UZQHSuOQz1q5lQT9hGLnQjZIYBcDAO3OiIShkjGdOC+fDJGKZy2MIETW2VkUlu8MiQjr+vGiPkejkpfOpyArAZLkY3Pt8aqZwaK4NMzosrdzmcEcqpXiPa3RHJlwVOPgaPbWE8zW4hIczA6efdwcZJ8KacTiHEuCcNuI0c3cTC1lwudY06lPmcAj3U8shop+lmTOoLE5OSVHrGj29tLNIqW+ZHZVIC7kkmqkcQ7fTMjaAe8FODindvZSKi3XCvpAMfe29dGz0K/jt1qbloaFsrOyjhRuKpfo7uPrIwvZoDgggk97I68u95Vch9Ebi5Pa2dyswbcBlCk/PbPMeXPlTO9sxJbQLfSLKpYu2GxrYkb8hj+/nVu2uI4AiwkiOLCqFcnPUH5msf633FzGfSdeFXfbrN9HkVYIvtVUkFvVbOdgdvh50y4XfO00kOE0tJj1BvjbOPcMeFW7e6NwvZs/1gDFwz5J65xjpS9eyiu0uLd5dzlzqHIDly5DAGDtjap1b1kualPZJo+yDxnTlMY6DzI91K4FVdM0CsjFGB39bJ6+f660GeSaSBnMZ9ZlGDsRjYZ64olnp7OLuuyLIpYMOZxnpk1PDXUGV7W77iLWoQlQAMBirczj8v1vVeHiUMtz2TsTnBwNyfHPuqHETBc3K64xFA0ezDACsux26ZxQUtRbSs40tg93PrY238s0cdTsraczFZe0dGGAurGcYI5nzpatzEw1GJ8nfehxztA7c21ZAU7Z8QflRIzqQHWF6adPKjFNobwiCSOSQHV9zbZqOLkOfq2UYYE4HPkOfw2ot9/lcHv/ANRpdw791uP4qVocuo+0cuwbG9CZuztOzjwrLv7M8/6USfkPbVWX7V/5I/GrlZfUYIu3DBzzHXl5e+o28La3M4CRsMMeekjB/Gj8N/eYvbWp9E/3i9//AD+FVvV0cZ6fhkiWEV3HG30cKy9oFIU4/wCnO+PwqtCkckVtHICezmDYIyAPYa3af5Tbf/XTfjWGk+3n/mN/qNRa0+iz2kcJAtQrQksiaQMAHmMfGuXDRxyMIgjd3PdOgAr6vdwB1I+NAg+1t/4/61DiX28n66miW8T10IsNldwJrhxMrFsnABPLceB6+yu2gi4dd6oTqidNLLkg56Y9451UHJPZ/UVy2+0P8X5UrbU7M7m67WQpksXGobeH6/WaBq09mNXPG+MlT7PDlUbT98l9n+0VxuQ/m1M69GJFs0j4JOcbnGR50UNrYoscbB0IBkcgqSDyPL4jyoC/ar7RXR9un8daTLsknuFWDJD9pJjnyGCR+X65WY9WFKucHCspfAJ/vVC79aCr9l6z/wAz+opZ3vZW9udmY541dtsHYNzzvn51KOaE3BS4Mrrk41OQPPFQ6Re0fiahb/vkv8f5VO7Yv6scQ21BVV44z3cnfPM58qXq7MNQmUat8Eimcn+WXf8ANH41lxWvinKCv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2" descr="data:image/jpeg;base64,/9j/4AAQSkZJRgABAQAAAQABAAD/2wCEAAkGBhQSERUUEhQUFBUWFRcXFRcVGBUVFxcUGRQWGBoWFhgYGyYgGBojGhcXHy8gJCcpLCwsFR4xNTAqNSYrLCkBCQoKDgwOGg8PGiwkHCQsLCwsKSksLCwsLCwsKSwsLCwsLCwsKSwpLCwsLCwsLCkpKSksKSwpLCkpLCwsLCwsLP/AABEIAL0BCwMBIgACEQEDEQH/xAAcAAACAgMBAQAAAAAAAAAAAAAEBQIDAAEGBwj/xABIEAACAQMDAQUFBQQHBAoDAAABAhEAAyEEEjFBBSJRYXEGE4GRoTJCscHRByNS8BRicqKz4fEzc5LCFRY0Q2OCo7LS4iRTdP/EABkBAQEBAQEBAAAAAAAAAAAAAAEAAgMEBf/EACMRAQEBAQACAwACAgMAAAAAAAABEQISIQMxQSJRE5FhcYH/2gAMAwEAAhEDEQA/APURd8qmH8qjtrew13ZZPlW2rYFbighCx3n+wP8A3N+tTqwgbx/Yb6Mn61IinRgVgaoexR7W6pIitSiwvbT1H3FGvUHXGCRxkc8j/T41ryZwI2kqhtLTNhUStXlV4lfua0VzTI2hWLpxzT5DxBxA8zVDW5pkbQJqLaerThW+n61D3dM2tVSbVanTNgdBFXq9Z7usCGpQVpjmjWal6AiiEaudntuVs1gNTCVPbQlYq62KiqVYfCpNMaiBUwtbCVJE1tDUitRilL1erQ1DJRFs1mtRaBUqiKnWCq2VmyrayKiqKVHZV5StbakEdYdfNXH1tn8qmBU7id9P/MPmhP8Ay1eEq1BSlRKUYUqBt1aARs1B7GPl+Io/3dae3j4j8RT5LAR09R/o1MxZrfuavJYXLpa2dOaI7Q1tqwhe/cS0g+9cYKPQTyfIUoHb16//ANj0zMp4v6ndp7PqqkG7cHooB8avJYO/o9Z/R6t7N0V5Ui/cW7cJJJS2LSgGIVVkmB4kyZok26tWFr6Wqm09M2tVE2KfIYWe5rPdUe1itHT1eSwELVaNuizaqLW6dGKQtSqWytbKUkhqYqK2qsS3RaW9tS2VsCphKzpVFK0y1ebda93ToxUFqxVqYt1MW6rTI0KlWwtS21ktRWbalFboOIxWlafmR8QYNTqrSnB/t3P8RqNSF9e9b/tn/CuiigKp1f3P94vyMj86vAoTW2t7KkBUgtKV7K5v9oN6+mkJ0zRc3AgbghYKGYhWJEQF3RInb8D1JFJO1jptTbtA30i45Fopct/vGKvbZU5DwGbAnIz1FSePdlftR1U3HXceWG52ZJhVKw0jkzHST4RR172t1l0stjV72cFmIti221OFEEqh7wAAImSZNcd2hqUm7bEk+9Oxu6ALaxCqoUBT0zgCc8Q49itNK3ACoZSveUDdB3ZO4HGP566nP9Mut7BUWnW8B7+5sQm5q1L3UYjvIkkhII+7GCMmK7zsTt9r77Gt7TtLbg0jBA4OevjXmdz2hTTDZc792Y2rCynPvCT3VwY9VPAyO69gNQL03kDbIZJYASQy9J6jPxrnd0uu93Wjbq80La1Ja66QIQL3pySwmNsYEdZ+FOls2a0bVE7a1tp1BDaqBWjClQKVagpWq2tUWUqJt06AZtVE2qM93WilWrAm2pKDRGys2U6sVLVgrNtbihNgVutVuakyKkFrU1sGotxWRWVlSRBrJrAK3FSZVOh+yf8AeXf8Z6IiqdEO6f7dz/FehJaowoP9e3/iIKvFUa1wtticAQT8GBoiKkwVMVCt/OpI6qyXRlB2llZQ0BoJBEw2DHMHFfOXaNvU6HUrp2OdPdFy3gFN8IVdcAhWCoSAV6zmvo+T4H5Ul7f9n9JeBuamzaYjaDcdQGChh/3mGAGetUuJ4Ja7Nhl1D291pjuKbpeGaSCYUEH5w3jmnPb9lBq/f6BTZs3NiBdrowYzv2iYEwIGczAHNHdt3dO52WnSwgO0KrgkoBkMt1ye6w292D+RPZ9y1Cq5utENKbDn1KkHJ4BBq8mXDa2wwusX3lyZlgZPUEk/Dx6eFe6fsvt2P6CrWV2sT++JJYtdUAEknpEEDgA1z/Y2n7PvX1LW791+6gFxALYMkyROSN3X5V6VZthQFUBQMAAAADwAHFVulbSns25Op1XkbI/9KfzpoTSTsJp1GtP/AI6D5WEFBPJrc1Gayak2aiRUq0akgRUSKmajFSQitEVOKo1upW1be45hUVnYgSdqgk4HOAaUnFaih+zu0FvoHQOAf/2I9s8AzDgEiCMjB8aKipIRWqkRUTUWVlZWVJlbrKypNitzWqykIipCtCtXHgE+AJ+QmhLKE7K1Qe3uHHvLw/4b9xfyrzPtH9rly4o9zZa0rDkgO/JyrbgF7o/hME9cUl0vtxq0XZba4oBJhWXBZiWJ7vJJJ5OTNWDXp3tb2/aGlv20uW2u7SgT3gVg+4D1xzHODRuu9r9NbsG8bqMApYKjIWYwTtUT9qRGevNeJ3e1HO5vdtuMnMSzGTLNBJyDOfHImaw9pGAT4GMkRnI48qcGvQ7f7Z7DYGl1QP8AWFsL8WDn8K409ultTevtphd98wYI5LrbgGQm7EE88UhudpPccKrsmTJViDhTwemStX6h9luNzFmJAJOZYQTI9T86rJVOrKZWNJetr9h7gyw3BS0lUU94QTi2uOOT1NUanXamdvunRZU/Zc94bhMkYBVzjyBq+57QXVErbTCgbmdzIA/gECfOaX3faO+xOVX+yD+JJq3r6Tnu1nv3C25Dt3lh+5VWHhLhAzCIwSR15zR3sx2BZu/7b3qy8KLbW7ZhQCx/eIZYl7aquJ7xJAWiX7Wu9XB9d3/yqXZZN19tws24qEMxDTwZMQQfnFO+jq32f7BW5rWtG49uwtx9z3DsYWlaIwYNwiBCzkzwK980fbWnhUt3UwIVZIhVX+t4AfSvGW7GuWmXuyNwyvTPUdKP1uqe3bZkTewGFIndkAgjrgmsddJ6rY9pdM91rS3kLoAWg92GEiH+yZHQHofA0l7B7Xtpqtez3FVTeQruYAMAhBZf4vu8eArjNJ2shtq9ywtskDuxbLZgCV5GDOelE39Ilzvp3RwQo3E8RgHGOcfhVv8Aa16M3tJph/39r4MD+FEWe1LbgFXBU8NnbPhuiJ8ua8ouaPY2WAPXcds4wUnBH1EZHjiay8ltvdXW6yFaN0cgKrCcCAcyAOaNT2HfWt1eP2v2h6hV3e+aPEqGGPWTVum/azcB712yw/rW7in+6uKcqetzWTXEaX9qOnJhzbGQO7eUwes71Tg11HZ3bVnUAmxdt3Qv2tjBonoY4PkaiPpX7U/9i1P/APPd/wANqZTSn2taNDqv9xc/9hqSXsve36LTN42Lc+oQD8qZxSb2MP8A+Bpv9ytOqRETUTW3YASSAByTgD4mhtN2jbuEi26tHMGf5/08RRpXkVlZWUllZWqypJA1lRrJpTnk9s0gdxiesRE/Hx/Smw7QR7RYMIKnnEY6/OuRTT22wLbjpIJBGccHHFW2/Z+2s7UuIfEOwJHSSTn415Z8t/XS8PKtWi2DtuKtvAIDW2OCYkMJBzVC660TO6zPmGH5V0/tpo0a/tDbwqhWBbeVcXbm5SehEDHST41yp7JUscdT+AE/Oa9XN2a4WYIGptnj3B9CPz+FR1l1RAUiPIg0vu9jrO0DgD6z1+FU3+xQI8elSyDuyxLk+A/E/ooovWGbqL4Dd/PyoEaZ7SjaYnwnwxzP8iruzSzXGLZIAH+XFQNWt/URz09KRXdPdBIEHwOKdWmJGRGT8qoa53yu0wBM9PSkQoFu71UH0imNjTwB4x9f186uVYmTOcenhWOTiI5zPhnjzmKC6zsr2gFzajn95tO7GSQQNwPiZBiOZ8KNvdoratMXDHZjIYlmgR0JzIzmM+E1xO1DbukoblxQGVA23uzDPgEnbIx5/Ea0HauoQA271wCI2v3xHhBrnefbWidZf3YWSTwOTM8eZph/S7lu0zKWQ7xmMRLDqIiuV1DbgB0wPhTfsEWk95uZLblf3LNAHvVYECek8HpBIrp1fTMg1faq91viPNbf6UVpO1/fSL123tiRwkv93vLx1/Suk0ey5bR9qEOoYd0dRMZzjj4VrU6rTWh+89xb/tBFPy61x1vHI9sdm2WIe09okiGUsp3N5eLHqOvMeK3s3T2WuBbiKykwdpYET17pHBiccGu5s9r6VmXaLGTy9vYTgx7tioBMx14mi9bpdJcxctIxGSQklAPvFlyg85Fb88ntZ/RCPZqxP+zuCd2S7gzMQcznJBph2bduaO266QsoLhmDw8mBld/wnPCkCDmt3PZ7aSbVzukCBcLn4bkKkCIySxpbb7G1SAibdxt2Jv3lGyBPGZB8fE+UY/8ATt+nVa79oN2xbJNn3zFgqFQ1tJPRssTjw64MUrt+1eo1Wj1o1JW2V05KWxbKFg2NwLZIHGP4hXOf9XNTvuP7u2Gf/wAV2jHIaN0+s8VW/Ymqt6e4Ge0S0h2uXGAFtmQ7QziFAZVgcSx8a1oeqexmuX/o7TtM7bQBjncOg8ZkRT61eDCRx8vmOlecez9l7VhFMSsRkkEcz3TB8ukCmI9oXUkC5bUjLCYgnqQTiRV5GRX7X+0au4tpJVWCt0BLOoJEeA8etINP2syOWtllIdlJnvGOh+HT1qHb+utlYQ2C7XFJKNuYANuLYJJ4A+NDWe3bVo7HKgsS4NwMCZJVf9oFxtUQBiSfA1xvHl9/bfljr+zPbRw4W6QynkwBt+Qz+ldF/wBY7EHviQ4SJElmIAjxHnxg153f7TYMQ1u3wCSChPeEju7txMcgAmREVMEmYKYMHukEHzBYEH5Vc9Xme7p6yu07R9r7VofaQsQcBlO2Md6D4yPHHlXMn9oFwgGQI5wve8/jnFKYJ/g68p/96r2t0ZP+A/8Azqvyb+jM/DLVftEvF+40KDP2R8jIqL+2t9jMtnwJA+A8KWXDcH3x8F/+1B2LbOoZiJYAnujqPWmfy96Pc/Ho66y0rFsCYn4AxVydsoTjwya51NLP2gT0AXGOh86KXSAKO62AAJPTzryc9dY7ev1577U6ge+v33WSHYkodrRv2j4xHyrnbXbFo4W+9s+F1Z+E5EfGuw9uvZ64q3HtDejCXEd63kEkZ7yY9RPUCR5adGWJgcc9I+NfR462enm8f7deLtxoKG1dH9UyfpxWXtWQVDWmHiRBrh/dFTM/EfrTG32xeSAt1j5NDj+9Na1eLqNV2hbYKJgzxB6gjMAj61PspIBLYZiTBwY9Of8AWgNNrLjqC1tHyRiVIgc9fwqq72xp2JVxcQgn+svPr+VOs46TdVbUlslG/wBlfHpu2n5SD9KOsrcHJkR97MmcnAHSlnFyrAiSfM8msJqRqq5cgfr48D60EtZndmILIVA2R3Sr7cwRnkxRfZ99mthjliAfCcUDpL5BIK7tzTuHjmZ+IxRvZuAy+DMPhOPoaCsFgSG2gNzI8fKqhZInacHlTDKfUNIoxhUCKkqs6u6o2qx2g5QFkUgyRO0g+I9BXTdg9s6WY90mnuRyQCCesXDLfM/Gub9+gRpIkFYGJjgmOSM1W5BozS7nt/tUCzeUMm/3QYBysMG3RtDYYwjxzmK5f2e7Yv20f3VwgBZKsy7SOiqGzPMbTPwrntZfJgGYEATnAPGelUapVJBUMp4YzIIA5gCRkDGazeJZjU6y67DQ+1TlktrcnYRFvug3F/h96wz6EKcctgVfp7+qvam41hyyqbjKpQ3GFuY2qnQxGBGYGa4S5b2D7J3TPlERxGfHnpXd/s87etL75rxb3jWwqkEKWuLuZeSJZhHqbc9abJAiPbF2t21AFy65YqykqEaO5IET1aD5AjmlfaPtk5CqiBblskG3d3OhXEHbcJ94wPDGCK6Hsn2XVFtO0e8Ulm5IJJY7eem7Biie1/Zu1fGVG7oazs1OJve118uJCqzEA7CbS7iYky0AfIYmjdVr9Q67A7KxLBzO8AWypIkA7ucdDt8xQep7LFi5sumVElS3UiIU4OD8sdKYafTOvuzsv3Fw5RbYa0W3XAC+ZJyDEcRzit2gdou2WuWmurc3MzNNtgALallOy3H2IgeR/qnnm+3HLahipFwl90nESPsgE/ZHQenHAP0ulOn1BaGCPk2wH3RMgHqOOTMxwaZ6n2Oa891lX3YBCpvlS/dktHQSYHoZrMyXTpDodWt5rVu4uSyoAcRuYKFxEASMV1lu6i7oG1rb3ltsAqsyJcIthgohhwCDIMGMmk+n9gnBlnRtrfcZlnjBMAg+hFE39RBG6QUk55nMD5gn61z+Sz1I3zLfdPdNelmjiTxmJit6W5kg0q0t8hzHUT84MUTpmJLZgkkj4/614dz7d80ftBBxwOR6eFU6G0vurcgzsWf+EVVc1m0crxmcn+Yom3q1gQMAAD4YrX+eczKP8dvsZb1JCAE7Wz6x09Qat02pJBJJjgAdKR6rXKpZCxmJ55jMGPKKtta4BdxjInnjrB6k/pWZzf1z6p6zTB8I5MYx8fWvLfa97aa26lm2qKIkLwTsBYxwJJOOK7FfaMRI7xzyIA9a4jtRydRevbd03IPgJUHHj4eUivZ8H8btc779EGv0u7IbcSYOIgx8vrRX/RtvbjkD1PSI8OtS1YCr3SSQW5AAwcFc/jUdIpVQ+fHE8fyRXqnUtVMewwfd3QMEQBMxmTM58/kK5/VvuYnxJI+c1dqtQymVYyRkgx6gxz8aG7NEuS2Qon48frVnvFJnsM1s+HSpafXXLf2HZfQmPlxTrW2lKbpj+EDqTkkmkd614U3nD9m+n9o7w52vHQiD81iil9p1YQ9sj0Ib6GK5pGI+P1oxNEx+PHp4+VE9jIfWdXabCXCvkZX5bsfKmOjs7esyfyA6eQFcVcWKK0et8yG8pE/Kqix2t1ZGDHpVbUis9oP/ABt8TP41eO0H8QfUD8orIwY1uGkia2AYPmZoZe0m8FPzH51P/pLxT6/5U6mXNPNVJpj4Y86IXXoTlW+EfrUhrEI5I9QatAJ7H+nT5U67G7RWybbMDKtDHxtHBHkVwR6EdaAV1YwCD+lEJpieBMCSOkCil6WLi1B9Ulcv2deuf0dZDBgoADRMYAPPQdD/AA+dFh+6NxEwJ8JjP1rg0b3NTbKbCoZYiGl5Hnukn41VY1CW1CW0CqBAAEAUmu9q2k5dfnQdz2ptDiW+FXsuhXtOe8u3wkeIkfrWm1zeNcgfaqBFtAAOJNA6n2runggegq8ana39Y+OSMzn5fOkqaZiwe6QSBJAII3FmEdDA3Cfj0pL2RefUN33LDPdBOIK5cxAUgkc8ium0pAIBAgLBEfw3OCAK5fJfH03xzoXUatkuMY7pYgeBJjH4VamsMiCZmJPwoixdYd0gEM5BByAIkkfI0Br7im+sSG3bTEAEhcmPHjP5xXGSW/Tfv71DtDtFuT0wfHP+UUCe34xnHmf0q7VaM3Gdi4U94bT3juXp0xjny9KRuYMECevBzXfn4+cYvVlPtXchyY+yNuRmZ9MTHHlQ57S8THjj60frNSpBxInnI4xAkk+NInZmadqqBx6cCccx+FajmKGryeuMCfTpQGpc3C+QNwEQASDEflz61JGO+SJiR8Bk+lCXiwB6GfP0Jx8MedblMgfXKSqqCJ4PTnz8Mc1Rb1LSUJxwPSP1H1qertt4RA6T5T+FVLZ3AOOn1MV05NDam4MePM9fj8qzRTDeJIFV3hPE5YipaJo3RkjPyBre+xThhsOcgZjMcdJ9aUapMkZ5601fVb1E4IK/AH/MUuvoWJIB9TAEecnGBW99CBtGkvngZ/KnK3wRHE0o0vXx/Kmaadtgbr9r4fz+dXNyKxVq7KkwufxJpY6QfOnDONp6Hmf58qAvCfOnqKLdLqZwftD6+dHW7k+tIWkHGKYaXU7vUc/rXJYZLU6ptPIq1WoDYqYP8xUKpfWAGBmkLHAnMfGiNFrzaO5RMggTMHImgSkmWM+VE3NXNtbcRtJYE8xtz8Mf3RRSNft66w+1HpihWvs3LN8SaGDjxn0qZvBQuJJA68ZIo9FOKwrEYJJ4AEkmJ4Fb0llnMcE4g9JB69PWun7PtrbBZerSWE7iDyCfMgCPDwrHXc5a550D2b7GXr0e9ZbCmIB71wyAR3QQBIMiWHpXU9k+xmlt8p7xgftXTu6iIQDbnPIJ86H0dwEKGbKndjptIOPz+PjTVe1VBPXcxBnlcTJ+IBrw/J8vd/f9PROJDnVdkowAC91RxPHPHh+OKQdqdnEsQsQFA6TIIyfjmm+n1zbnz96R1GAflH5iqtUm4HGSVBAPenBEH4D5VznRK9CsAsfAT65Hp0pF2ha/fMSpjrwe5OI4zjz6V2x01syAYJy2OJE7h5GfrXNdqdiboOe8ZklQFQEKOvPHJ6jzrXx9TR1PRda1AZbktnaZPXvT1PJx59BSHbbHJJPjjNPhoGshgdolZjmDmJPqI+FIQqj7QaesRXo46y1w7gtrxUHx4n5Gfxqi8SPtCOuQeKOuGCSqkIScyGPOM7RHHgJis90TlhuAACknjPlyPtfOunNmCzVFtRsY8NmcTI4wfIDy5oS6oV885Mc8jdz6RTK5angkTP1jHpUbukVWJPmc55J/5QKfLTSzVaEOvvCYG/YwzI3KSG8wYI+FLW0BCkqcefQn/Kuj0DC41y3E70JX/eW++v03D40NdUKoHTHxPP4n6UyquSbSsPgQRyOsT+HzqelJ3En7x9Jmc/XiukNsZn+flg0uvaRScHz/AF6V0nXtlBFKlsCCBk96NsliJ4mPrzSvXalSYRSq4wSSZA5k5zzFdBrbShDulTtx6cSR8aRe5Hu2YEQSFIEyByOccj6VrYYo0hyaeafXK42xhWj49D6GlVq0A0AgkLJIkeHQ8GD9Kk52E+bD8Sfzp/BYItqN2cxMHy4n8KpvDGYnxHNSvtDnp6R41PSqrP3pgZInnPieP5FdLVCy/RPZ1nD3M9wcDrM/pWdpWCjR5kAjyMHz5ofTaxkMr4ZnIPrXO00ytvI3VadUBzzQR1XvByFjoBArPcnYW5O4CfCQf8qGcEm6W8hWXCBxVL22B6nAPj69OMj5040C6Fba++e41xgTCiETdKgNkFisbsGDuAggGS9SNSF7NEbjgx/PwqOnubjtYlVJI3RMA4mJHHWPOn2r9k0uMi6e7vLxtDqUjbbJcN3ZkkKVAExc6wSA09lryqrQWV1kDawYYMkiI2rGXmMj0GZ1LNPjS7WaALEkxw3ijjkEeE/iKZXewpXDCUVSCO9K7iBAGYkrmOh5zV2usG7ctW9gJKKykA5JADe8jMdxhPSAeBRj6hraN3937zoXENyCNwBMKNucc81zvdyNTkQOyLls2SAGO22SZDQ5UlliAREAgGftrnwd6HTAbiQeA3gxdtwKjoIPQj7tDdndoscboAUFtpydsAyZySOfH4Cmlwh7Y5jkMMSAm71xwfUGvJ11a7TnCK4l200k4gEGJBMfZEA5kfGes0T2Pe3hsgNjBkZEkfNYj+zFS7QuqWWfskyqz1EboHCmWz04HGKpa2A7uAVJXayyCvOCPNY5/wBK1Z69q09tagnYRInaY8wYOem0gGT0rQY8hjEMsT9kGTjykmJ8aA/pbLbgqCcRiDmMnPWR6xQFvtQNI68iIA+11rE42K2Q7fXEEskneQsdABEnPTaIqWl15IAdSmO6SMidwn1G1vpSS3r1JYNGOAejDkRMc01uwU2qYOAp8SAJUx1wOn3p6UeMjG7S/tLUXHVUUqAAC5YghmG4gKPAA/3qWDs8feJnrER9c8U41h2Krwy4AYkhuYOBGMEGh7WoUgQMegP5V3lYsz7AMpAyat01sw3SRk9InHHHFUXZLEsZ9YGPy/0o+1Bt93pIPyn86azzPaqwIZSerKD1MTx8opVqrxHM4xPmcn+fKn1y3Ow9JkgfLmMcH6Ur1uniQFzuBzGMNk+uPpTKbG+zLwSH6qQw6YH8mgtZb/fEDIDGIxiZB+VacwP9OlH27EqrYBZYJ8SAVP0g1ofhZcYKMiPAfhQ6nMRAOPnR160CZPj/ADihW7pJIzwo6561oRHWX8bRktgnrA4FLDomc7V4Bk+GOp+f1o2zpS0xg9BByOonx68UVowRtVD3iCT5gtH/ACitbkOkdpfduwbcAFfcMZIBgicCZ8/jTfszsm3eKswLDaCFBPMt3SQB02mccisv2xcVyR0gsME8fjH1ovsWyVtvdJ2kmAchRMCDjHIz0kc1ef8AFfrltbd23DHQnr5nqDBqNrUtnMiMgzxP+nFEMpe+CVXvsBtUQoE7Yjzj60ZpuxVfUMCNtpW7xkfZByPI4OfKut7iwVquzVv6EX0HfRiLmZPIAc+RUcxyprmEXn0rsvY66y3DZ+5fttZM/wAbC4q+n2yPMkeNc9a7KdrXvNuDGZHiRxMjjw6jxE8vL3dJeLc8ekD+fGjUsuuHDLPRgRx4SKqt6cgjkfTg9PiKe9na92BS47Mj/a3ksRDYIYnGSCfECm9YF/Y/aVpQ6XluEOmwPbgOqyrEEQS4JQYngt45YdrWf3JwA91mZtqxuuFEELbCYBgn7sEsYyIr03s6y3EYiUAltjLMHdDCVIA8s4jInDnVoiAbQYUZgnAlQDJMyTzjrXm67nlMbk9F/s52bdtbjcWFA3TuAO6AFAIPHM+EnPIPSaLtUgGRMqNwJCljAklljGAevziufXVDaI3SsFvAA/pj51cdXPdU8g9c5EssjHMHiMTzR1/O/wDDUuGdllW2hNnuliFDopHMgndO0jxx1jwpR23Yks0AmWKld0qRLFnBlQgBgbY5yfHel1Sr3Dvz/DMHzjrHh4UXqtaVchCxkQSjHnoZ6gTkGcU/4/HuWGguxL0OoYO2QSwg7VgZ2kST45Ec0e17aDGPdg7vXxHT7vn0pd787y5YlwoWZgnpnnzyevWp2dLm5DASn3jtJEYABEjHpMc1uznqbjU69Iaq8SwwOAfT0Hlnp50eWLMgX7TnOOVBiDPnNL0VhcBB5WBIEgcRBJjPH+dGqrFEcgNBliZWGB7oIHIPd9I8a53mVz9fY3tDTtbto277TMD0XEQdwJDQYacHrFc1c0zK/eBmSOD4bpB4OJMimuvBdLluQpUAgcyd/LMDBnGfwiKlotVIRIg7SoboNpJnwIBjHEVrn48VkKdDpe8GJOMkczx08P1po2p2sB4QekAkTn+HioHSqogBwcyW2jPTgTAEkAedRNssBgEbGg+omDnAEE+FY6+x/wBDtQfeWgDyvjmQPXPh8qDbaDAE+cxVHvS5yc+Zic5+PHlRli8NowOPP9KZMg3Q76aQAY/kxRelcL3Y3QRMSCRkeB/A8deKK/o4e0QcEsACOg2n9aR6pykKDyRHocQfGrdWYYXLhKLH2RjBBMcgMR1zkc9Oap7QfcTJmMn1mM+AE/hWaS3KE5zAjoNonHxJNauX4yQDjiPHP5Uc0dfQF9MIEwZ6SD/pRV69CY5Ugj/zSp+UL/xVVvzERBj8DNVhjvZemfou4fVRXTXOfYX3hJhj5k8x8PhVl+3tTdzBGc5yBVaHNMtD30OSABEA8nxnp6U2+M0838KtM8XQYYjdBggSoOQCwNNNL2SyMNyhQGUB/tQytMd1oJgA7T4/M3sXsdb7ujEgCGERMsAByDjifGORTrTeySWdWEuN75Raa7AHu52gnaxBJg9TgwYmm9T9b5z9cXc0xUMMwCRmRIEgkTzBgT51dpVHu7gYwCpGZIiAcwDjkYB9DXVdpdk29Qrsqi0f6TZtjaFI2PuJ3QAWMjkniB4zydpSJgxBYdenXnyrlbvJ/RGi7MDaZSNpKd4GBjvGVM56AwDkhfOqbjQSCe8e78CBg4OMkRUv6WUhVwN04xmRk+JrG1+91lQBx6junJ5PPWaubb17OCe0bR2AurwgVxsUJtBM9FjG3cOkr8g9Rql3DqGAc75nwgzIIiPE+nNWdo2dpYA8Er57Rgj4jFBX3LYMRAiMRKk/HjrWr1bfa69ezHW9n2nCQ0FSSpgQRI2p9omAZJxjMTOQdV2ONpcLtyO7zM8keHHWOZrLeqKk7cQvxzAieYxxxWjrGJxiQT1xtzwDGZ+FZ8ro2G2h14NtN2HEgGSDHg3zx6fKq7dkspIJcQYgA8qcxjIXjxM+NA2R9Y/vR9MmtWz7y4N3QkeqhoAPy5+c1iz3pmrkUsWPgPMTBUwc8/mK3buF8gjjMxxg/CPwrLp2sCOeZ64J6/CqribXIPeiR68c/MitS2JKzbBZpHAAJGevPPP6USGDcyCJPSOI+X61Qe6fGfWcg8nrW3eF3+IyBjyPzrXl7ZxYNUDbYG0QftB03GAGE7gTEFZ6DIFT0jrKuzQAzAiPtDLEzww6FTH3cnpTpdQQ2JHd2nPKtyI4j9Kq1ACoRHWfLMYA6dM+Vdd9fTe39XWHlomBB4ExPWOsefjVqLDdWUyWB4HhIkH+H+c0DpDAJ64P1/QH5+VMEu7lHIwGwVGZVM92Thj1rz3Y5b7VXEO1sHdhvvCAMkyPCSSelEWLfc+0RIycAR88gTx/lW7+oJDTPcdhIO0ncc+nA+Oepqmz9llOYO0nGcT8Mjxq8tdbMqelRPvG6xXgTA6SQFnz4PyMUbq7QtLut7mxtHU4yZ8Rjw6eVJNIA0HghenUCPrznzptcYg2wTOAZ4OT/mfWaurdUAam+FYmIJHIwQQIJ+NUKzAQNseYM/HFEduIFZlWeEJkgz04AHjShu0GPMHA5HlXfieU2D6f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4" descr="data:image/jpeg;base64,/9j/4AAQSkZJRgABAQAAAQABAAD/2wCEAAkGBhQSERUUEhQUFBUWFRcXFRcVGBUVFxcUGRQWGBoWFhgYGyYgGBojGhcXHy8gJCcpLCwsFR4xNTAqNSYrLCkBCQoKDgwOGg8PGiwkHCQsLCwsKSksLCwsLCwsKSwsLCwsLCwsKSwpLCwsLCwsLCkpKSksKSwpLCkpLCwsLCwsLP/AABEIAL0BCwMBIgACEQEDEQH/xAAcAAACAgMBAQAAAAAAAAAAAAAEBQIDAAEGBwj/xABIEAACAQMDAQUFBQQHBAoDAAABAhEAAyEEEjFBBSJRYXEGE4GRoTJCscHRByNS8BRicqKz4fEzc5LCFRY0Q2OCo7LS4iRTdP/EABkBAQEBAQEBAAAAAAAAAAAAAAEAAgMEBf/EACMRAQEBAQACAwACAgMAAAAAAAABEQISIQMxQSJRE5FhcYH/2gAMAwEAAhEDEQA/APURd8qmH8qjtrew13ZZPlW2rYFbighCx3n+wP8A3N+tTqwgbx/Yb6Mn61IinRgVgaoexR7W6pIitSiwvbT1H3FGvUHXGCRxkc8j/T41ryZwI2kqhtLTNhUStXlV4lfua0VzTI2hWLpxzT5DxBxA8zVDW5pkbQJqLaerThW+n61D3dM2tVSbVanTNgdBFXq9Z7usCGpQVpjmjWal6AiiEaudntuVs1gNTCVPbQlYq62KiqVYfCpNMaiBUwtbCVJE1tDUitRilL1erQ1DJRFs1mtRaBUqiKnWCq2VmyrayKiqKVHZV5StbakEdYdfNXH1tn8qmBU7id9P/MPmhP8Ay1eEq1BSlRKUYUqBt1aARs1B7GPl+Io/3dae3j4j8RT5LAR09R/o1MxZrfuavJYXLpa2dOaI7Q1tqwhe/cS0g+9cYKPQTyfIUoHb16//ANj0zMp4v6ndp7PqqkG7cHooB8avJYO/o9Z/R6t7N0V5Ui/cW7cJJJS2LSgGIVVkmB4kyZok26tWFr6Wqm09M2tVE2KfIYWe5rPdUe1itHT1eSwELVaNuizaqLW6dGKQtSqWytbKUkhqYqK2qsS3RaW9tS2VsCphKzpVFK0y1ebda93ToxUFqxVqYt1MW6rTI0KlWwtS21ktRWbalFboOIxWlafmR8QYNTqrSnB/t3P8RqNSF9e9b/tn/CuiigKp1f3P94vyMj86vAoTW2t7KkBUgtKV7K5v9oN6+mkJ0zRc3AgbghYKGYhWJEQF3RInb8D1JFJO1jptTbtA30i45Fopct/vGKvbZU5DwGbAnIz1FSePdlftR1U3HXceWG52ZJhVKw0jkzHST4RR172t1l0stjV72cFmIti221OFEEqh7wAAImSZNcd2hqUm7bEk+9Oxu6ALaxCqoUBT0zgCc8Q49itNK3ACoZSveUDdB3ZO4HGP566nP9Mut7BUWnW8B7+5sQm5q1L3UYjvIkkhII+7GCMmK7zsTt9r77Gt7TtLbg0jBA4OevjXmdz2hTTDZc792Y2rCynPvCT3VwY9VPAyO69gNQL03kDbIZJYASQy9J6jPxrnd0uu93Wjbq80La1Ja66QIQL3pySwmNsYEdZ+FOls2a0bVE7a1tp1BDaqBWjClQKVagpWq2tUWUqJt06AZtVE2qM93WilWrAm2pKDRGys2U6sVLVgrNtbihNgVutVuakyKkFrU1sGotxWRWVlSRBrJrAK3FSZVOh+yf8AeXf8Z6IiqdEO6f7dz/FehJaowoP9e3/iIKvFUa1wtticAQT8GBoiKkwVMVCt/OpI6qyXRlB2llZQ0BoJBEw2DHMHFfOXaNvU6HUrp2OdPdFy3gFN8IVdcAhWCoSAV6zmvo+T4H5Ul7f9n9JeBuamzaYjaDcdQGChh/3mGAGetUuJ4Ja7Nhl1D291pjuKbpeGaSCYUEH5w3jmnPb9lBq/f6BTZs3NiBdrowYzv2iYEwIGczAHNHdt3dO52WnSwgO0KrgkoBkMt1ye6w292D+RPZ9y1Cq5utENKbDn1KkHJ4BBq8mXDa2wwusX3lyZlgZPUEk/Dx6eFe6fsvt2P6CrWV2sT++JJYtdUAEknpEEDgA1z/Y2n7PvX1LW791+6gFxALYMkyROSN3X5V6VZthQFUBQMAAAADwAHFVulbSns25Op1XkbI/9KfzpoTSTsJp1GtP/AI6D5WEFBPJrc1Gayak2aiRUq0akgRUSKmajFSQitEVOKo1upW1be45hUVnYgSdqgk4HOAaUnFaih+zu0FvoHQOAf/2I9s8AzDgEiCMjB8aKipIRWqkRUTUWVlZWVJlbrKypNitzWqykIipCtCtXHgE+AJ+QmhLKE7K1Qe3uHHvLw/4b9xfyrzPtH9rly4o9zZa0rDkgO/JyrbgF7o/hME9cUl0vtxq0XZba4oBJhWXBZiWJ7vJJJ5OTNWDXp3tb2/aGlv20uW2u7SgT3gVg+4D1xzHODRuu9r9NbsG8bqMApYKjIWYwTtUT9qRGevNeJ3e1HO5vdtuMnMSzGTLNBJyDOfHImaw9pGAT4GMkRnI48qcGvQ7f7Z7DYGl1QP8AWFsL8WDn8K409ultTevtphd98wYI5LrbgGQm7EE88UhudpPccKrsmTJViDhTwemStX6h9luNzFmJAJOZYQTI9T86rJVOrKZWNJetr9h7gyw3BS0lUU94QTi2uOOT1NUanXamdvunRZU/Zc94bhMkYBVzjyBq+57QXVErbTCgbmdzIA/gECfOaX3faO+xOVX+yD+JJq3r6Tnu1nv3C25Dt3lh+5VWHhLhAzCIwSR15zR3sx2BZu/7b3qy8KLbW7ZhQCx/eIZYl7aquJ7xJAWiX7Wu9XB9d3/yqXZZN19tws24qEMxDTwZMQQfnFO+jq32f7BW5rWtG49uwtx9z3DsYWlaIwYNwiBCzkzwK980fbWnhUt3UwIVZIhVX+t4AfSvGW7GuWmXuyNwyvTPUdKP1uqe3bZkTewGFIndkAgjrgmsddJ6rY9pdM91rS3kLoAWg92GEiH+yZHQHofA0l7B7Xtpqtez3FVTeQruYAMAhBZf4vu8eArjNJ2shtq9ywtskDuxbLZgCV5GDOelE39Ilzvp3RwQo3E8RgHGOcfhVv8Aa16M3tJph/39r4MD+FEWe1LbgFXBU8NnbPhuiJ8ua8ouaPY2WAPXcds4wUnBH1EZHjiay8ltvdXW6yFaN0cgKrCcCAcyAOaNT2HfWt1eP2v2h6hV3e+aPEqGGPWTVum/azcB712yw/rW7in+6uKcqetzWTXEaX9qOnJhzbGQO7eUwes71Tg11HZ3bVnUAmxdt3Qv2tjBonoY4PkaiPpX7U/9i1P/APPd/wANqZTSn2taNDqv9xc/9hqSXsve36LTN42Lc+oQD8qZxSb2MP8A+Bpv9ytOqRETUTW3YASSAByTgD4mhtN2jbuEi26tHMGf5/08RRpXkVlZWUllZWqypJA1lRrJpTnk9s0gdxiesRE/Hx/Smw7QR7RYMIKnnEY6/OuRTT22wLbjpIJBGccHHFW2/Z+2s7UuIfEOwJHSSTn415Z8t/XS8PKtWi2DtuKtvAIDW2OCYkMJBzVC660TO6zPmGH5V0/tpo0a/tDbwqhWBbeVcXbm5SehEDHST41yp7JUscdT+AE/Oa9XN2a4WYIGptnj3B9CPz+FR1l1RAUiPIg0vu9jrO0DgD6z1+FU3+xQI8elSyDuyxLk+A/E/ooovWGbqL4Dd/PyoEaZ7SjaYnwnwxzP8iruzSzXGLZIAH+XFQNWt/URz09KRXdPdBIEHwOKdWmJGRGT8qoa53yu0wBM9PSkQoFu71UH0imNjTwB4x9f186uVYmTOcenhWOTiI5zPhnjzmKC6zsr2gFzajn95tO7GSQQNwPiZBiOZ8KNvdoratMXDHZjIYlmgR0JzIzmM+E1xO1DbukoblxQGVA23uzDPgEnbIx5/Ea0HauoQA271wCI2v3xHhBrnefbWidZf3YWSTwOTM8eZph/S7lu0zKWQ7xmMRLDqIiuV1DbgB0wPhTfsEWk95uZLblf3LNAHvVYECek8HpBIrp1fTMg1faq91viPNbf6UVpO1/fSL123tiRwkv93vLx1/Suk0ey5bR9qEOoYd0dRMZzjj4VrU6rTWh+89xb/tBFPy61x1vHI9sdm2WIe09okiGUsp3N5eLHqOvMeK3s3T2WuBbiKykwdpYET17pHBiccGu5s9r6VmXaLGTy9vYTgx7tioBMx14mi9bpdJcxctIxGSQklAPvFlyg85Fb88ntZ/RCPZqxP+zuCd2S7gzMQcznJBph2bduaO266QsoLhmDw8mBld/wnPCkCDmt3PZ7aSbVzukCBcLn4bkKkCIySxpbb7G1SAibdxt2Jv3lGyBPGZB8fE+UY/8ATt+nVa79oN2xbJNn3zFgqFQ1tJPRssTjw64MUrt+1eo1Wj1o1JW2V05KWxbKFg2NwLZIHGP4hXOf9XNTvuP7u2Gf/wAV2jHIaN0+s8VW/Ymqt6e4Ge0S0h2uXGAFtmQ7QziFAZVgcSx8a1oeqexmuX/o7TtM7bQBjncOg8ZkRT61eDCRx8vmOlecez9l7VhFMSsRkkEcz3TB8ukCmI9oXUkC5bUjLCYgnqQTiRV5GRX7X+0au4tpJVWCt0BLOoJEeA8etINP2syOWtllIdlJnvGOh+HT1qHb+utlYQ2C7XFJKNuYANuLYJJ4A+NDWe3bVo7HKgsS4NwMCZJVf9oFxtUQBiSfA1xvHl9/bfljr+zPbRw4W6QynkwBt+Qz+ldF/wBY7EHviQ4SJElmIAjxHnxg153f7TYMQ1u3wCSChPeEju7txMcgAmREVMEmYKYMHukEHzBYEH5Vc9Xme7p6yu07R9r7VofaQsQcBlO2Md6D4yPHHlXMn9oFwgGQI5wve8/jnFKYJ/g68p/96r2t0ZP+A/8Azqvyb+jM/DLVftEvF+40KDP2R8jIqL+2t9jMtnwJA+A8KWXDcH3x8F/+1B2LbOoZiJYAnujqPWmfy96Pc/Ho66y0rFsCYn4AxVydsoTjwya51NLP2gT0AXGOh86KXSAKO62AAJPTzryc9dY7ev1577U6ge+v33WSHYkodrRv2j4xHyrnbXbFo4W+9s+F1Z+E5EfGuw9uvZ64q3HtDejCXEd63kEkZ7yY9RPUCR5adGWJgcc9I+NfR462enm8f7deLtxoKG1dH9UyfpxWXtWQVDWmHiRBrh/dFTM/EfrTG32xeSAt1j5NDj+9Na1eLqNV2hbYKJgzxB6gjMAj61PspIBLYZiTBwY9Of8AWgNNrLjqC1tHyRiVIgc9fwqq72xp2JVxcQgn+svPr+VOs46TdVbUlslG/wBlfHpu2n5SD9KOsrcHJkR97MmcnAHSlnFyrAiSfM8msJqRqq5cgfr48D60EtZndmILIVA2R3Sr7cwRnkxRfZ99mthjliAfCcUDpL5BIK7tzTuHjmZ+IxRvZuAy+DMPhOPoaCsFgSG2gNzI8fKqhZInacHlTDKfUNIoxhUCKkqs6u6o2qx2g5QFkUgyRO0g+I9BXTdg9s6WY90mnuRyQCCesXDLfM/Gub9+gRpIkFYGJjgmOSM1W5BozS7nt/tUCzeUMm/3QYBysMG3RtDYYwjxzmK5f2e7Yv20f3VwgBZKsy7SOiqGzPMbTPwrntZfJgGYEATnAPGelUapVJBUMp4YzIIA5gCRkDGazeJZjU6y67DQ+1TlktrcnYRFvug3F/h96wz6EKcctgVfp7+qvam41hyyqbjKpQ3GFuY2qnQxGBGYGa4S5b2D7J3TPlERxGfHnpXd/s87etL75rxb3jWwqkEKWuLuZeSJZhHqbc9abJAiPbF2t21AFy65YqykqEaO5IET1aD5AjmlfaPtk5CqiBblskG3d3OhXEHbcJ94wPDGCK6Hsn2XVFtO0e8Ulm5IJJY7eem7Biie1/Zu1fGVG7oazs1OJve118uJCqzEA7CbS7iYky0AfIYmjdVr9Q67A7KxLBzO8AWypIkA7ucdDt8xQep7LFi5sumVElS3UiIU4OD8sdKYafTOvuzsv3Fw5RbYa0W3XAC+ZJyDEcRzit2gdou2WuWmurc3MzNNtgALallOy3H2IgeR/qnnm+3HLahipFwl90nESPsgE/ZHQenHAP0ulOn1BaGCPk2wH3RMgHqOOTMxwaZ6n2Oa891lX3YBCpvlS/dktHQSYHoZrMyXTpDodWt5rVu4uSyoAcRuYKFxEASMV1lu6i7oG1rb3ltsAqsyJcIthgohhwCDIMGMmk+n9gnBlnRtrfcZlnjBMAg+hFE39RBG6QUk55nMD5gn61z+Sz1I3zLfdPdNelmjiTxmJit6W5kg0q0t8hzHUT84MUTpmJLZgkkj4/614dz7d80ftBBxwOR6eFU6G0vurcgzsWf+EVVc1m0crxmcn+Yom3q1gQMAAD4YrX+eczKP8dvsZb1JCAE7Wz6x09Qat02pJBJJjgAdKR6rXKpZCxmJ55jMGPKKtta4BdxjInnjrB6k/pWZzf1z6p6zTB8I5MYx8fWvLfa97aa26lm2qKIkLwTsBYxwJJOOK7FfaMRI7xzyIA9a4jtRydRevbd03IPgJUHHj4eUivZ8H8btc779EGv0u7IbcSYOIgx8vrRX/RtvbjkD1PSI8OtS1YCr3SSQW5AAwcFc/jUdIpVQ+fHE8fyRXqnUtVMewwfd3QMEQBMxmTM58/kK5/VvuYnxJI+c1dqtQymVYyRkgx6gxz8aG7NEuS2Qon48frVnvFJnsM1s+HSpafXXLf2HZfQmPlxTrW2lKbpj+EDqTkkmkd614U3nD9m+n9o7w52vHQiD81iil9p1YQ9sj0Ib6GK5pGI+P1oxNEx+PHp4+VE9jIfWdXabCXCvkZX5bsfKmOjs7esyfyA6eQFcVcWKK0et8yG8pE/Kqix2t1ZGDHpVbUis9oP/ABt8TP41eO0H8QfUD8orIwY1uGkia2AYPmZoZe0m8FPzH51P/pLxT6/5U6mXNPNVJpj4Y86IXXoTlW+EfrUhrEI5I9QatAJ7H+nT5U67G7RWybbMDKtDHxtHBHkVwR6EdaAV1YwCD+lEJpieBMCSOkCil6WLi1B9Ulcv2deuf0dZDBgoADRMYAPPQdD/AA+dFh+6NxEwJ8JjP1rg0b3NTbKbCoZYiGl5Hnukn41VY1CW1CW0CqBAAEAUmu9q2k5dfnQdz2ptDiW+FXsuhXtOe8u3wkeIkfrWm1zeNcgfaqBFtAAOJNA6n2runggegq8ana39Y+OSMzn5fOkqaZiwe6QSBJAII3FmEdDA3Cfj0pL2RefUN33LDPdBOIK5cxAUgkc8ium0pAIBAgLBEfw3OCAK5fJfH03xzoXUatkuMY7pYgeBJjH4VamsMiCZmJPwoixdYd0gEM5BByAIkkfI0Br7im+sSG3bTEAEhcmPHjP5xXGSW/Tfv71DtDtFuT0wfHP+UUCe34xnHmf0q7VaM3Gdi4U94bT3juXp0xjny9KRuYMECevBzXfn4+cYvVlPtXchyY+yNuRmZ9MTHHlQ57S8THjj60frNSpBxInnI4xAkk+NInZmadqqBx6cCccx+FajmKGryeuMCfTpQGpc3C+QNwEQASDEflz61JGO+SJiR8Bk+lCXiwB6GfP0Jx8MedblMgfXKSqqCJ4PTnz8Mc1Rb1LSUJxwPSP1H1qertt4RA6T5T+FVLZ3AOOn1MV05NDam4MePM9fj8qzRTDeJIFV3hPE5YipaJo3RkjPyBre+xThhsOcgZjMcdJ9aUapMkZ5601fVb1E4IK/AH/MUuvoWJIB9TAEecnGBW99CBtGkvngZ/KnK3wRHE0o0vXx/Kmaadtgbr9r4fz+dXNyKxVq7KkwufxJpY6QfOnDONp6Hmf58qAvCfOnqKLdLqZwftD6+dHW7k+tIWkHGKYaXU7vUc/rXJYZLU6ptPIq1WoDYqYP8xUKpfWAGBmkLHAnMfGiNFrzaO5RMggTMHImgSkmWM+VE3NXNtbcRtJYE8xtz8Mf3RRSNft66w+1HpihWvs3LN8SaGDjxn0qZvBQuJJA68ZIo9FOKwrEYJJ4AEkmJ4Fb0llnMcE4g9JB69PWun7PtrbBZerSWE7iDyCfMgCPDwrHXc5a550D2b7GXr0e9ZbCmIB71wyAR3QQBIMiWHpXU9k+xmlt8p7xgftXTu6iIQDbnPIJ86H0dwEKGbKndjptIOPz+PjTVe1VBPXcxBnlcTJ+IBrw/J8vd/f9PROJDnVdkowAC91RxPHPHh+OKQdqdnEsQsQFA6TIIyfjmm+n1zbnz96R1GAflH5iqtUm4HGSVBAPenBEH4D5VznRK9CsAsfAT65Hp0pF2ha/fMSpjrwe5OI4zjz6V2x01syAYJy2OJE7h5GfrXNdqdiboOe8ZklQFQEKOvPHJ6jzrXx9TR1PRda1AZbktnaZPXvT1PJx59BSHbbHJJPjjNPhoGshgdolZjmDmJPqI+FIQqj7QaesRXo46y1w7gtrxUHx4n5Gfxqi8SPtCOuQeKOuGCSqkIScyGPOM7RHHgJis90TlhuAACknjPlyPtfOunNmCzVFtRsY8NmcTI4wfIDy5oS6oV885Mc8jdz6RTK5angkTP1jHpUbukVWJPmc55J/5QKfLTSzVaEOvvCYG/YwzI3KSG8wYI+FLW0BCkqcefQn/Kuj0DC41y3E70JX/eW++v03D40NdUKoHTHxPP4n6UyquSbSsPgQRyOsT+HzqelJ3En7x9Jmc/XiukNsZn+flg0uvaRScHz/AF6V0nXtlBFKlsCCBk96NsliJ4mPrzSvXalSYRSq4wSSZA5k5zzFdBrbShDulTtx6cSR8aRe5Hu2YEQSFIEyByOccj6VrYYo0hyaeafXK42xhWj49D6GlVq0A0AgkLJIkeHQ8GD9Kk52E+bD8Sfzp/BYItqN2cxMHy4n8KpvDGYnxHNSvtDnp6R41PSqrP3pgZInnPieP5FdLVCy/RPZ1nD3M9wcDrM/pWdpWCjR5kAjyMHz5ofTaxkMr4ZnIPrXO00ytvI3VadUBzzQR1XvByFjoBArPcnYW5O4CfCQf8qGcEm6W8hWXCBxVL22B6nAPj69OMj5040C6Fba++e41xgTCiETdKgNkFisbsGDuAggGS9SNSF7NEbjgx/PwqOnubjtYlVJI3RMA4mJHHWPOn2r9k0uMi6e7vLxtDqUjbbJcN3ZkkKVAExc6wSA09lryqrQWV1kDawYYMkiI2rGXmMj0GZ1LNPjS7WaALEkxw3ijjkEeE/iKZXewpXDCUVSCO9K7iBAGYkrmOh5zV2usG7ctW9gJKKykA5JADe8jMdxhPSAeBRj6hraN3937zoXENyCNwBMKNucc81zvdyNTkQOyLls2SAGO22SZDQ5UlliAREAgGftrnwd6HTAbiQeA3gxdtwKjoIPQj7tDdndoscboAUFtpydsAyZySOfH4Cmlwh7Y5jkMMSAm71xwfUGvJ11a7TnCK4l200k4gEGJBMfZEA5kfGes0T2Pe3hsgNjBkZEkfNYj+zFS7QuqWWfskyqz1EboHCmWz04HGKpa2A7uAVJXayyCvOCPNY5/wBK1Z69q09tagnYRInaY8wYOem0gGT0rQY8hjEMsT9kGTjykmJ8aA/pbLbgqCcRiDmMnPWR6xQFvtQNI68iIA+11rE42K2Q7fXEEskneQsdABEnPTaIqWl15IAdSmO6SMidwn1G1vpSS3r1JYNGOAejDkRMc01uwU2qYOAp8SAJUx1wOn3p6UeMjG7S/tLUXHVUUqAAC5YghmG4gKPAA/3qWDs8feJnrER9c8U41h2Krwy4AYkhuYOBGMEGh7WoUgQMegP5V3lYsz7AMpAyat01sw3SRk9InHHHFUXZLEsZ9YGPy/0o+1Bt93pIPyn86azzPaqwIZSerKD1MTx8opVqrxHM4xPmcn+fKn1y3Ow9JkgfLmMcH6Ur1uniQFzuBzGMNk+uPpTKbG+zLwSH6qQw6YH8mgtZb/fEDIDGIxiZB+VacwP9OlH27EqrYBZYJ8SAVP0g1ofhZcYKMiPAfhQ6nMRAOPnR160CZPj/ADihW7pJIzwo6561oRHWX8bRktgnrA4FLDomc7V4Bk+GOp+f1o2zpS0xg9BByOonx68UVowRtVD3iCT5gtH/ACitbkOkdpfduwbcAFfcMZIBgicCZ8/jTfszsm3eKswLDaCFBPMt3SQB02mccisv2xcVyR0gsME8fjH1ovsWyVtvdJ2kmAchRMCDjHIz0kc1ef8AFfrltbd23DHQnr5nqDBqNrUtnMiMgzxP+nFEMpe+CVXvsBtUQoE7Yjzj60ZpuxVfUMCNtpW7xkfZByPI4OfKut7iwVquzVv6EX0HfRiLmZPIAc+RUcxyprmEXn0rsvY66y3DZ+5fttZM/wAbC4q+n2yPMkeNc9a7KdrXvNuDGZHiRxMjjw6jxE8vL3dJeLc8ekD+fGjUsuuHDLPRgRx4SKqt6cgjkfTg9PiKe9na92BS47Mj/a3ksRDYIYnGSCfECm9YF/Y/aVpQ6XluEOmwPbgOqyrEEQS4JQYngt45YdrWf3JwA91mZtqxuuFEELbCYBgn7sEsYyIr03s6y3EYiUAltjLMHdDCVIA8s4jInDnVoiAbQYUZgnAlQDJMyTzjrXm67nlMbk9F/s52bdtbjcWFA3TuAO6AFAIPHM+EnPIPSaLtUgGRMqNwJCljAklljGAevziufXVDaI3SsFvAA/pj51cdXPdU8g9c5EssjHMHiMTzR1/O/wDDUuGdllW2hNnuliFDopHMgndO0jxx1jwpR23Yks0AmWKld0qRLFnBlQgBgbY5yfHel1Sr3Dvz/DMHzjrHh4UXqtaVchCxkQSjHnoZ6gTkGcU/4/HuWGguxL0OoYO2QSwg7VgZ2kST45Ec0e17aDGPdg7vXxHT7vn0pd787y5YlwoWZgnpnnzyevWp2dLm5DASn3jtJEYABEjHpMc1uznqbjU69Iaq8SwwOAfT0Hlnp50eWLMgX7TnOOVBiDPnNL0VhcBB5WBIEgcRBJjPH+dGqrFEcgNBliZWGB7oIHIPd9I8a53mVz9fY3tDTtbto277TMD0XEQdwJDQYacHrFc1c0zK/eBmSOD4bpB4OJMimuvBdLluQpUAgcyd/LMDBnGfwiKlotVIRIg7SoboNpJnwIBjHEVrn48VkKdDpe8GJOMkczx08P1po2p2sB4QekAkTn+HioHSqogBwcyW2jPTgTAEkAedRNssBgEbGg+omDnAEE+FY6+x/wBDtQfeWgDyvjmQPXPh8qDbaDAE+cxVHvS5yc+Zic5+PHlRli8NowOPP9KZMg3Q76aQAY/kxRelcL3Y3QRMSCRkeB/A8deKK/o4e0QcEsACOg2n9aR6pykKDyRHocQfGrdWYYXLhKLH2RjBBMcgMR1zkc9Oap7QfcTJmMn1mM+AE/hWaS3KE5zAjoNonHxJNauX4yQDjiPHP5Uc0dfQF9MIEwZ6SD/pRV69CY5Ugj/zSp+UL/xVVvzERBj8DNVhjvZemfou4fVRXTXOfYX3hJhj5k8x8PhVl+3tTdzBGc5yBVaHNMtD30OSABEA8nxnp6U2+M0838KtM8XQYYjdBggSoOQCwNNNL2SyMNyhQGUB/tQytMd1oJgA7T4/M3sXsdb7ujEgCGERMsAByDjifGORTrTeySWdWEuN75Raa7AHu52gnaxBJg9TgwYmm9T9b5z9cXc0xUMMwCRmRIEgkTzBgT51dpVHu7gYwCpGZIiAcwDjkYB9DXVdpdk29Qrsqi0f6TZtjaFI2PuJ3QAWMjkniB4zydpSJgxBYdenXnyrlbvJ/RGi7MDaZSNpKd4GBjvGVM56AwDkhfOqbjQSCe8e78CBg4OMkRUv6WUhVwN04xmRk+JrG1+91lQBx6junJ5PPWaubb17OCe0bR2AurwgVxsUJtBM9FjG3cOkr8g9Rql3DqGAc75nwgzIIiPE+nNWdo2dpYA8Er57Rgj4jFBX3LYMRAiMRKk/HjrWr1bfa69ezHW9n2nCQ0FSSpgQRI2p9omAZJxjMTOQdV2ONpcLtyO7zM8keHHWOZrLeqKk7cQvxzAieYxxxWjrGJxiQT1xtzwDGZ+FZ8ro2G2h14NtN2HEgGSDHg3zx6fKq7dkspIJcQYgA8qcxjIXjxM+NA2R9Y/vR9MmtWz7y4N3QkeqhoAPy5+c1iz3pmrkUsWPgPMTBUwc8/mK3buF8gjjMxxg/CPwrLp2sCOeZ64J6/CqribXIPeiR68c/MitS2JKzbBZpHAAJGevPPP6USGDcyCJPSOI+X61Qe6fGfWcg8nrW3eF3+IyBjyPzrXl7ZxYNUDbYG0QftB03GAGE7gTEFZ6DIFT0jrKuzQAzAiPtDLEzww6FTH3cnpTpdQQ2JHd2nPKtyI4j9Kq1ACoRHWfLMYA6dM+Vdd9fTe39XWHlomBB4ExPWOsefjVqLDdWUyWB4HhIkH+H+c0DpDAJ64P1/QH5+VMEu7lHIwGwVGZVM92Thj1rz3Y5b7VXEO1sHdhvvCAMkyPCSSelEWLfc+0RIycAR88gTx/lW7+oJDTPcdhIO0ncc+nA+Oepqmz9llOYO0nGcT8Mjxq8tdbMqelRPvG6xXgTA6SQFnz4PyMUbq7QtLut7mxtHU4yZ8Rjw6eVJNIA0HghenUCPrznzptcYg2wTOAZ4OT/mfWaurdUAam+FYmIJHIwQQIJ+NUKzAQNseYM/HFEduIFZlWeEJkgz04AHjShu0GPMHA5HlXfieU2D6f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AutoShape 38" descr="data:image/jpeg;base64,/9j/4AAQSkZJRgABAQAAAQABAAD/2wCEAAkGBwgHBgkIBwgKCgkLDRYPDQwMDRsUFRAWIB0iIiAdHx8kKDQsJCYxJx8fLT0tMTU3Ojo6Iys/RD84QzQ5OjcBCgoKDQwNGg8PGjclHyU3Nzc3Nzc3Nzc3Nzc3Nzc3Nzc3Nzc3Nzc3Nzc3Nzc3Nzc3Nzc3Nzc3Nzc3Nzc3Nzc3N//AABEIAIYApQMBIgACEQEDEQH/xAAcAAACAgMBAQAAAAAAAAAAAAAFBgMEAAIHAQj/xABAEAACAQMDAQYEAwUGBAcAAAABAgMABBEFEiExBhNBUWFxFCKBkTKhwQcjQlKSFXKCsdHhM1NiohYkJTQ1Q1T/xAAaAQADAQEBAQAAAAAAAAAAAAACAwQBAAUG/8QAJREAAwACAgICAgMBAQAAAAAAAAECAxESITFBE1EEIkJhcYEU/9oADAMBAAIRAxEAPwCSLspq7xF2n05ducrvZs/9ooRJo9zG00QvbM7YjIQsbEkDy596JQdqJ1s0WO2l7xuJdwHtkHP+lCY5RBeS3ht5WMmQVZwMAjB8a+fy2+X6aRdCyv0R2KQBdxcqWBDFcLnn0AryUtHFIVmlwFJXDnyNVImuY02KgI55346n2rfbcupX90oIx1LGiq17ZUpvYfi1vFn8AEDAwtGZMg7MMOMevXnyoIUVB3zzTlgMjDBQD4Hpz1NSRaerP3iQOzk7iV3dfP8AKiD6ViLM8xRNozuGDgV2FrviIy4vj/6U7eMSXSlml+VMjc4JyCCPAeX51rNomnXEe2aBmwMZ3YP3Aqf4zSYJFeTVrbcq7QDIv6VDN2g0aN1Y6rHgZyqZYNnzwKoXyE7clWfRLW0QJZL3QPzfO5bLdOp9hVCZ5FE1uwOEjADgEDd5dPKrU+s6dqd9bx2M/euqsT+7ZcfcVmpSCCxllZWZVGSByeooKpqlNLsKcacOk/Ab7T6sNQsbIxTGMI+QW52goPbnikvWLxHKQGUje3y9enSo11JrgDudNvZ8DjEZIqQXGpOSF0O688y5X/MVRjw1HiRNWmx70i/On9oknmu4Jgbd4w0a7QPmx4k5zirHaHU1u9FeFJYwzThxyCR15xXPVuNSjz/6ZCueu65QfrXnx9/vCLDpocnG342PJP8AVU+T8LJdqn6HzePzvRduLjcqIss8jxhm+WPYvQjJ4zUj311qWn6at48kskKssmT8xBx1+goZPqV3GSst3pUTKcEb2cj+kGoo9QnnmSIatp5Z2CgLDNyT06oKo/8APkeukc8mP7ZY1FLeDT7iGKOQFY2weWXyxk8+FJx60wXF4lwjRvq+5WGCFszyKoPp9uUZormZ2UAkfD7fEDxPrVeKXC/YnyNN9A4cVKs8q/hlcf4jVqHThNKsaSPuPnH/AL1bGgyZCiaPkdcUdZIXTYvQNF9cjgTN9hWURXs/M3SeMe5A/WsoOeL7RvYb0nXrvUJnUhIgoyCi5zz65oxea5Jpdl38sMNwu8K26JQwz4jjH3oVbWlxbyb7jUTccYEYXCj1rfXhG+iT97nC4Ix554/OoeOL5kpXQ+smX+TZk3aLWZrOS506+tTEgyVhskDqP+pSpI9849aor2l1t4BLNrU47z5IxEir83ngY46DPr6UtQvPE3xFu0iNEf8AiISNufWmfs5qlld3a/23pBu2I2rPFEW2jOcmMcHk9Rz75q9xMraQnlT9lfWNc1aKKG3Gp3hlwTKxmOSfTB6eVM/7OtOvp7y21LVLq5kQtuhiklYgjruIJ+1NsvZHspPbW8/w8buwB2rGY8D1HH2Io9p0emWrKxjztHHoKlyZ1rUhqfs4vbdn7+4V10/QYZmjfaw3SMQP5j8wA9qZtP8A2a69cQq80ek2JLABUthMy+p3cAD0Jrt2mXmn7VkDpGzL+BQMD6+J9aLBracZyj06bdLpoDpHDov2Y67Z3hnOo2dwm3hFhEef6RxXuo9kNca0kihVUkYYWSOUAr7ZxXb2s4G/gA9qrTaWjfhb6EUjLgyVSv2h0ZuM8UfO83YXXF/9/f3mzOGZpOB9SxrTU+zkOi2itBDZTI1vtmkuLk7pmzvK4VsfwjA4rud1pjTRPG0bbA20gjhv9qEz6LApXFnADH+EhBkexoPmyy/2B1L8HFW7PWCGP4yCEXE4MndwznaAScADOelbx6Tp8MsbpZgMGBBMhOOevWuyyJsXbswPIUOuIoWHzwxt/eQGl1mtvywlxXo5e1naPK2bK25YncYgSalW0gidTHCgIIPyxgfpTtcWdkTk2cOfNU2/5UOuLOw6tARjyc/qaW6p+wuUipcJ3SErnA8MChkkxKvx4eJ9aabuPTeQwkX6j/Sh5t7KTK28qlvBX+XP1pkvXkF0hcS5eB+8RCGHka1/tm4bCBMEjg7qNPbQhikseD6mq8mmWrfgcg+RFNVx/JAPYOfW50OCv2IrKsvpa54Ab2A/1rKLeH6B/YI28W1CxPSt9UUTaNdJkAFRyfDBBqVE/cyc5+XNeS7TY3CuMgxNkfSp5f7pjcnbF/QrmCTVbS2MY+EiLNscf8V9p+Zh5+Q8PvXSLS/QLsjIUHwAxXHLd5BNGYgxkzhNo5J8qeU0ntFaxqzwGUEAkQncR6Edaq/MxttPYqXodorwFuDz6ms0kNZWawyy97IztLK/gHJycenSle0vHjCd6dj4wY3G1lPtRaC+G4ZI6fbpUHa6DGVLts/iNXoNSkUcMc0rpdirCXQ86Vtmjdb61OuP3jferJ7RXKShR83TPNKMdwKCXmjXTzvLpuuXtruBxGz96gJ6/iPFPx5H7rQLR1FO0ysMSIyj2zioD2m095RDK5jkJxiRGH1zjGPrXMXuO2NowCS6bqEajjepjc/oPvUMfbe50+aVdc7OzhwjCN4m3KHI4PPl6GnxNW/KZm0jqtxJG67wMqfwkcg+1CblU6jH0oNo37ROyMckcllcPalt7T21zGVRm3DB8QDgtyDzjmh1prEtzG91JMZFuJGeMeAXoMe+CfrW5cPx97MT2FLpV5IIoZf20vwpkUHb51ul4s8yoTwTzRftlrVhbdn0tLZR3hHLCuxwmmzKZy3U5zvIoYneM4IzUssglkZyeM1p8SkfTHFHMAMY2jWfSB3kJWZfwyA/kaB73DdM1C2tT7NiH5fepNPFxqG8W8TyOnLKgzgV1xpbGS9knfN/JWVP/Zuof/kn/orKV0FpkcF7KflGADwSavhSYJIyCNyEfcULUr0xVmGdouIuB4qRkH6ULXtDGtk3YrSoLK1Gvas0cMe3Fv3px/i9z4YqbVu3s2e60C3ZvO4kjJ/pX9T9qpz5upFe4xIVGEDDhB5KPAe1WIoC3CrgedNrJDrlS2zFjf2ATc61qF01zOrySMQS0rEEAeAycij+ni6jtgMGRv4huJP+/Wr1tYZxtXd7jiicWmTSDDIAp8hS8mbl1rQXxJAqG9881cjvQP4q1Gi3qrI11aiMK2FeN9wYHoT4j7VXksJUGRzU9QgeISjvM9DUq3ZB5bnw4xxS+S8Z5PIrdbhhnjPTnJPPj/lWcXoHsYDdk+Nam6460DF3WfFetDpnG96IpGaCSAMZmJR+73KBls5OOOD41LNPgYGAPCqjXPrVaWfI6053VpJglv4xkfIPPvQrV9QkmHzMT9ajnuMeNCbqbOeaoxS9AshknIJqCSYmopX+ao85NXTCAJw+aZuwkrJqk2Oht2z/AFLStFtLEMSBjjAzTT2HUC8uJWOAkW33yR/oaXmWoYU+R2M5B6Gsqu0yZ6ivK83RTyEtFldvlUmiFrpl3N/Bge1Nmn6RGoHy/cUxWOmRgj5QKKsgSlihp/Z6Q43qT70eg0BYk7ybbGg6s5CgfU00HTe9gZLec28p/DIqBsH2IpD7S9n+0FtL3kyT6lET8ssW6THuvVf8qBN0G+ghJqOiWXypM9y3lbruH9RwPzqvddp+7jzaWaR+TTvn8hiliSw1rbkaXfD+7ayZ/wAq2ew1SS3AfSL4kHktbuOPUkcUXxg82y3ddpNRmzm+aNf5YDs/Mc/nWmii91LUI7e3neLvSQZ3BdVOCQSPHkedVtI7P3mo3UkV3E9hEsTSC4nhbuzgj+LpjBJyD0GelO+mxXXZ+CKynuYfljMkfd5KtGD8zEHIwCRzx1AxROeHoU2/ZzPtQNY7MagtlqFza3TyJ3iyR5PykkDqBjoeKg0i/u9SlMFvA0zqpk7tCNxA64BPJ9ueKcu03Zm57U3EF/dXVtBHHG6d5bIJS67yU4DbidpOc+PvxzG8t7rSNTkgbvoJ4H+VirRvweGGeRnrV8TiyL+xL2hrW4XvO6lJjm/5co2N9jzUhoba9tbxolg1u2t9VgHOLqMM30brn1otYP2c1iTbZ3lzpFyRxHNIHhY+Q3c/TIqa/wAfiEqK7hxVaRnHUUauez2vWcZlW3jvrfqJLYnJHng/oTQOa8RGKTI0T/ySoVb7GgWN/wCm7RSuXIzQ2Z+aJ3RSUbkPFCJwQaqwoW/JA5ya9ArXBzWymqgTdBzTj2di+HsNzcNK276eH60B0XTHvZtxBESH5m/Sm94sqAmFCjA8qi/Iv+KDleyTJPIz9KyqhdkOO8FZUmhmxztbjkc0atLpTjLDHpSXZ3QyOaPWc6HGQKG4Y+b2Nlrcxn+LJopBJu5/Wly1aPwGPY4oxaukfPOPU0rTQzYWUnGQxqHVZoU0q7N2SbfuWEg27sqRjGPGtYrmNhg4BrNRh+N02e3Cly6fhVsbvHGfA+FMlgM5D2o1u2s9OtdOayuzawsP3a3DJGwX8Kk8ttHggI6DnitJ9TsZNOs9QuJF+JlsjcC1TcNihnzgkHOe6PGc/oudttTlndra1jaNBzIzDBJ8h/rT18FpN3oRgit1+HltURLm3jCSmMfMvDdM5OcY6nNVJqYTvyTdt9HMtE1XUdKHeW0s6RR7e8ePJRQem4dB9ad4+09lrECxa/ptrfxf8xYxuX19D7GgLaxYaYjJoNlPazH8Vw1yzSN5Z/hxnqu0g/nVJdS064bdqdibSXwutNAT+qE/Kf8ACVplwrfKemYnob37Odn9S0mSx0Y2luWBKvLGHnDZBA3HBx1HJ6EVFpXYfQbL/wCQ+KmnC4bvSAmeM429Oc+Pj1NBreC7aMzaXNBrECjLNacTIP8AqiPzD6Aj1o5Y3dx8NaRzpIFnV3MrjLKQAVj9OMsfHoPMUp/PPWzVx8mf2RcdntLhttO1SY3l/eLHbSiZkESZBJIDdAoYn++ppW/aJqfxGrNZSvc3DWyALLcMN6M3zFTjrgFQc85B8MUYutd1Gexi1BdPl+MitRtLWoNuu5yCytkli0TBNpxgDqcCuf3jTyXc73m/4h5GaUyDDFickn1q5Ja/sX2RxzsnBZvoM1usqOf3hx71Wc448a1GPOi4pmBG20+41G6W2023kupm5WOJdxNOmg/sp1m5YS6vtsohyYwweU+nHA+v2pAKzW0pXlGGDkH6g0z6V2n1iJLNHv7qTu7pJEV5i/QHwPXrS8vNT+rCnXs6d/4YgsLVLa1gEcSDgdSfU+ZoVc6NjPBFXbbt0xIXU7NHx1ktzt/7Sf1q+Ne0S84W6ETHwnXZ+fT868vnW+x3FMT59KYP+H71lNc8cTsDD3kq/wAyLuBryt+Q7gc+tLkxOpLEij9pfKdvXj0pcTg1ailZTwTVOti96HiyvemTmjcN5uUDNIVrdsMUdsrvpk80m8Y2cg4QPlw3U+tGrWdcYI596UbK8YbcnIB6UZtbkHnHJ8KTrQzeyn2h7AaB2kuPiLpbi3mJJZraTbvPOcqQRnmhF1oy6Jt0+ESm3hRUheTksoHnjFO1vNnHBq8yQXMPd3USyp/Kwzim75ri2BU67R8wzQgXBjwS7OVVVGSxz0A8TRuD9m3anVrF7i104wqFyi3LiJpPQA8/fFd90vRtK0ssdOsLeBm/E6oNx/xdaJA46ZqqEl2Ke2fINxpOqaRqQtrm1urW/U/IhUq+fNcdfcU36hqMrW0DXBvFv4LOVZG3YiMnd5Ytkbmb5h4nk+HSu+dpbWC50e5e5t4pHgiaSJmUExsBwVPgfauY3rJfWb2t8vxFu2CyuxB456/Suy51NJNGKRf7Pa1Jd6RbWVpcrNMsSobSRuC2OmPLI6j38K3v7bQ+0onlS1RpgWRLiF9ofHHHHTIOM+f0qpo95ot/aOsOnwafd/MivbDMqIcg4J5JK5GRnGTW4u9K0GWSJ3ItAiC2WNlLA4O7Iznk+Y8fDilPqmo3s7/Tn2q6d8BePb993oUA7tu3qM8jzqgRgmjOv3q6jqU10kewSHKr1OMYGftQsQMx54q+KelyFh7tBAj2FvOvDxqqE+YNAUmaKWN4yQUIIPqKL3Fz8TYvBIAHABU58RQRyMjA8Ofesxb1pmscdMvxf25ZgBIhw4HT3q0T4HoKB9nIZIVlmdSqvgKD448aMF81BllTbSDXglW5ngG2KeRFPO1WOK8qu3J5NZSzdl0wYPFeqmDjFWhy2c/LnGa2KK4IHNUAmkeByCKv2lxtPWqIUjg1JHWGDHa3WMc0btbwkAA0nwvgCiVtc48aXUDJrQ7Wl10y2aLQXG4ZBpFtrs/zEUVtdQK4AJ60nwOT2NyT8danSYk9aXo70+FWkvCOtcsjR2kwpqeZtNuo0BZnhdQo6ng1yi4V4meORSrDgqRyPeujrennJ49qrahDYain/nIgzgYVwcMv1rLvm9sHho+e9IKW10vfhe6lOxg2PPg/fFWNX02D49JpxLJDtO5d5ODxj6V2HTuy/ZnTGLx2Ec8jZDS3B7xsHyzwv0ArleuiWx1M6dLjdAG72QkAOmDg49eD7+1U48nK05F1DS7ItKtezvxLnWEaK0ZQoeHd+6OfxYXn8j7eIJTfs7GoR/Fdl9WjvLQ+M/y5Poy5H0xkeNJQmdpREn4T1HlXUv2eaZHZ2Rv4NVklE/MtrHxGjY6MDyWHnx4dRTMtuJ3vsGEqehA17srrGiAm9tCYR/8AfCd8Z+vh9QKBi2QMGxn3r6Cmu1XOGz6UqatoGj38hla2FvL4vAdufcdPypWP8v00FWH6OcW87hQN3A4q2s24daPTdloYz+5vCF8mhz+YNQjRI4h892GHkIsfrXOprwDpoEh/UmvKKmzs042s3qWxXtCbst8KDnnJr0RENkHFeVlOALIjG0E9RXihQelZWVzNLMaZFSD5ORWVlAaWIZmq9DcsKyspVIKQrDdvgZqyt44PGR9a8rKSxqJBduRxXpuWxk1lZQBkbSnOKCdoNEsNbjHxkREqDCTIcOo/X61lZWy3L2jH2KDdgu7lPc6jlfN4efybn8qZdH0+20W2eO23s8hBkdz+Ijpx4dTWVlNvJVLsWkkzee9O8qR1qlPcuBWVlYkjmDLq6fk5oTNdOx61lZVEJCaZUeY7jyaysrK04//Z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329943" y="17218142"/>
            <a:ext cx="12831165" cy="8503376"/>
            <a:chOff x="17895929" y="5093815"/>
            <a:chExt cx="25189327" cy="10690426"/>
          </a:xfrm>
        </p:grpSpPr>
        <p:sp>
          <p:nvSpPr>
            <p:cNvPr id="20" name="Rounded Rectangle 19"/>
            <p:cNvSpPr/>
            <p:nvPr/>
          </p:nvSpPr>
          <p:spPr>
            <a:xfrm>
              <a:off x="17895929" y="5541615"/>
              <a:ext cx="25189327" cy="10242626"/>
            </a:xfrm>
            <a:prstGeom prst="roundRect">
              <a:avLst/>
            </a:prstGeom>
            <a:noFill/>
            <a:ln w="63500">
              <a:solidFill>
                <a:srgbClr val="CE1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387576" y="5093815"/>
              <a:ext cx="16658053" cy="791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</a:rPr>
                <a:t>Analyzing User Behavior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54400" y="4509550"/>
            <a:ext cx="7392675" cy="7415905"/>
            <a:chOff x="18137980" y="22480493"/>
            <a:chExt cx="12187237" cy="9631456"/>
          </a:xfrm>
        </p:grpSpPr>
        <p:sp>
          <p:nvSpPr>
            <p:cNvPr id="14" name="Rounded Rectangle 13"/>
            <p:cNvSpPr/>
            <p:nvPr/>
          </p:nvSpPr>
          <p:spPr>
            <a:xfrm>
              <a:off x="18137980" y="22972038"/>
              <a:ext cx="12187237" cy="9139911"/>
            </a:xfrm>
            <a:prstGeom prst="roundRect">
              <a:avLst/>
            </a:prstGeom>
            <a:noFill/>
            <a:ln w="63500">
              <a:solidFill>
                <a:srgbClr val="CE1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315445" y="22480493"/>
              <a:ext cx="5832303" cy="10628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</a:rPr>
                <a:t>Tweet Times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108981" y="11987025"/>
            <a:ext cx="13721824" cy="14029297"/>
            <a:chOff x="31109826" y="22494711"/>
            <a:chExt cx="12187237" cy="9499262"/>
          </a:xfrm>
        </p:grpSpPr>
        <p:sp>
          <p:nvSpPr>
            <p:cNvPr id="68" name="Rounded Rectangle 67"/>
            <p:cNvSpPr/>
            <p:nvPr/>
          </p:nvSpPr>
          <p:spPr>
            <a:xfrm>
              <a:off x="31109826" y="22972039"/>
              <a:ext cx="12187237" cy="9021934"/>
            </a:xfrm>
            <a:prstGeom prst="roundRect">
              <a:avLst/>
            </a:prstGeom>
            <a:noFill/>
            <a:ln w="63500">
              <a:solidFill>
                <a:srgbClr val="CE1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406170" y="22494711"/>
              <a:ext cx="5721891" cy="9657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</a:rPr>
                <a:t>Predicting Outcomes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659" y="381000"/>
            <a:ext cx="8846765" cy="353270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77F7859-F9FA-4061-969C-B802CED34CAD}"/>
              </a:ext>
            </a:extLst>
          </p:cNvPr>
          <p:cNvGrpSpPr/>
          <p:nvPr/>
        </p:nvGrpSpPr>
        <p:grpSpPr>
          <a:xfrm>
            <a:off x="30329944" y="26223258"/>
            <a:ext cx="12996446" cy="6382406"/>
            <a:chOff x="18137980" y="22864478"/>
            <a:chExt cx="12187237" cy="9247471"/>
          </a:xfrm>
        </p:grpSpPr>
        <p:sp>
          <p:nvSpPr>
            <p:cNvPr id="74" name="Rounded Rectangle 13">
              <a:extLst>
                <a:ext uri="{FF2B5EF4-FFF2-40B4-BE49-F238E27FC236}">
                  <a16:creationId xmlns:a16="http://schemas.microsoft.com/office/drawing/2014/main" id="{0FB65A3F-C84B-4D40-A263-70A4338A700C}"/>
                </a:ext>
              </a:extLst>
            </p:cNvPr>
            <p:cNvSpPr/>
            <p:nvPr/>
          </p:nvSpPr>
          <p:spPr>
            <a:xfrm>
              <a:off x="18137980" y="22972038"/>
              <a:ext cx="12187237" cy="9139911"/>
            </a:xfrm>
            <a:prstGeom prst="roundRect">
              <a:avLst/>
            </a:prstGeom>
            <a:noFill/>
            <a:ln w="63500">
              <a:solidFill>
                <a:srgbClr val="CE1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286F71F-D5BD-432F-AB1E-F986B8AFBF4B}"/>
                </a:ext>
              </a:extLst>
            </p:cNvPr>
            <p:cNvSpPr/>
            <p:nvPr/>
          </p:nvSpPr>
          <p:spPr>
            <a:xfrm>
              <a:off x="21459104" y="22864478"/>
              <a:ext cx="5108427" cy="2872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</a:rPr>
                <a:t>Future Directions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80A2854-D471-4BFE-B971-CE3B45AE6B0F}"/>
              </a:ext>
            </a:extLst>
          </p:cNvPr>
          <p:cNvGrpSpPr/>
          <p:nvPr/>
        </p:nvGrpSpPr>
        <p:grpSpPr>
          <a:xfrm>
            <a:off x="605850" y="4672298"/>
            <a:ext cx="15187278" cy="3810460"/>
            <a:chOff x="457200" y="4978138"/>
            <a:chExt cx="16764000" cy="5994662"/>
          </a:xfrm>
        </p:grpSpPr>
        <p:sp>
          <p:nvSpPr>
            <p:cNvPr id="97" name="Rounded Rectangle 6">
              <a:extLst>
                <a:ext uri="{FF2B5EF4-FFF2-40B4-BE49-F238E27FC236}">
                  <a16:creationId xmlns:a16="http://schemas.microsoft.com/office/drawing/2014/main" id="{7424E84E-425F-464F-8822-57F23363E33C}"/>
                </a:ext>
              </a:extLst>
            </p:cNvPr>
            <p:cNvSpPr/>
            <p:nvPr/>
          </p:nvSpPr>
          <p:spPr>
            <a:xfrm>
              <a:off x="457200" y="5562600"/>
              <a:ext cx="16764000" cy="5410200"/>
            </a:xfrm>
            <a:prstGeom prst="roundRect">
              <a:avLst/>
            </a:prstGeom>
            <a:noFill/>
            <a:ln w="63500">
              <a:solidFill>
                <a:srgbClr val="CE1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918E99A-B25C-4397-8C87-F53DE7FDB991}"/>
                </a:ext>
              </a:extLst>
            </p:cNvPr>
            <p:cNvGrpSpPr/>
            <p:nvPr/>
          </p:nvGrpSpPr>
          <p:grpSpPr>
            <a:xfrm>
              <a:off x="7010400" y="4978138"/>
              <a:ext cx="3380478" cy="1526605"/>
              <a:chOff x="6553200" y="4984032"/>
              <a:chExt cx="3380478" cy="152660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A3FAB60-4D68-4FA3-AD6B-5AD7DA941405}"/>
                  </a:ext>
                </a:extLst>
              </p:cNvPr>
              <p:cNvSpPr/>
              <p:nvPr/>
            </p:nvSpPr>
            <p:spPr>
              <a:xfrm>
                <a:off x="6553200" y="5035094"/>
                <a:ext cx="3380478" cy="9847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20DF94C-46D8-4CAE-8047-EF1F9F1B5CCC}"/>
                  </a:ext>
                </a:extLst>
              </p:cNvPr>
              <p:cNvSpPr txBox="1"/>
              <p:nvPr/>
            </p:nvSpPr>
            <p:spPr>
              <a:xfrm>
                <a:off x="6856313" y="4984032"/>
                <a:ext cx="2926622" cy="1526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/>
                  <a:t>Objective</a:t>
                </a:r>
              </a:p>
            </p:txBody>
          </p:sp>
        </p:grpSp>
      </p:grpSp>
      <p:sp>
        <p:nvSpPr>
          <p:cNvPr id="101" name="Rounded Rectangle 16">
            <a:extLst>
              <a:ext uri="{FF2B5EF4-FFF2-40B4-BE49-F238E27FC236}">
                <a16:creationId xmlns:a16="http://schemas.microsoft.com/office/drawing/2014/main" id="{FA089E9F-CC80-4492-BC7B-882D29139333}"/>
              </a:ext>
            </a:extLst>
          </p:cNvPr>
          <p:cNvSpPr/>
          <p:nvPr/>
        </p:nvSpPr>
        <p:spPr>
          <a:xfrm>
            <a:off x="525752" y="15675502"/>
            <a:ext cx="15073205" cy="7776268"/>
          </a:xfrm>
          <a:prstGeom prst="roundRect">
            <a:avLst/>
          </a:prstGeom>
          <a:noFill/>
          <a:ln w="63500">
            <a:solidFill>
              <a:srgbClr val="CE1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2DD3E8-8C1C-454E-B4AA-6E9581D2D5F2}"/>
              </a:ext>
            </a:extLst>
          </p:cNvPr>
          <p:cNvSpPr txBox="1"/>
          <p:nvPr/>
        </p:nvSpPr>
        <p:spPr>
          <a:xfrm>
            <a:off x="5474938" y="15243605"/>
            <a:ext cx="48243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Background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F8183A-6DDF-4E33-900A-776F15192550}"/>
              </a:ext>
            </a:extLst>
          </p:cNvPr>
          <p:cNvSpPr txBox="1"/>
          <p:nvPr/>
        </p:nvSpPr>
        <p:spPr>
          <a:xfrm>
            <a:off x="855321" y="5414697"/>
            <a:ext cx="14890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Utopia-Regular"/>
              </a:rPr>
              <a:t>Demonstrate the influence of Twitter on public through the data on The 36</a:t>
            </a:r>
            <a:r>
              <a:rPr lang="en-US" sz="3600" baseline="30000" dirty="0">
                <a:latin typeface="Utopia-Regular"/>
              </a:rPr>
              <a:t>th</a:t>
            </a:r>
            <a:r>
              <a:rPr lang="en-US" sz="3600" dirty="0">
                <a:latin typeface="Utopia-Regular"/>
              </a:rPr>
              <a:t> Amendment of The Constitution of Ireland.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Utopia-Regular"/>
              </a:rPr>
              <a:t>Analyze the growth of network in the Twitter Dataset.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Utopia-Regular"/>
              </a:rPr>
              <a:t>Identifying and analyzing features that helps users become successful influencers.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683200" y="5533532"/>
            <a:ext cx="656341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Utopia-Regular"/>
              </a:rPr>
              <a:t>The plot of the number of </a:t>
            </a:r>
            <a:br>
              <a:rPr lang="en-US" sz="3600" dirty="0">
                <a:latin typeface="Utopia-Regular"/>
              </a:rPr>
            </a:br>
            <a:r>
              <a:rPr lang="en-US" sz="3600" dirty="0">
                <a:latin typeface="Utopia-Regular"/>
              </a:rPr>
              <a:t>tweets per 3 hour indicates </a:t>
            </a:r>
            <a:br>
              <a:rPr lang="en-US" sz="3600" dirty="0">
                <a:latin typeface="Utopia-Regular"/>
              </a:rPr>
            </a:br>
            <a:r>
              <a:rPr lang="en-US" sz="3600" dirty="0">
                <a:latin typeface="Utopia-Regular"/>
              </a:rPr>
              <a:t>that there is a surge in number of tweets around May 25, the day of the vote.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4000" dirty="0">
              <a:latin typeface="Utopia-Regular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Utopia-Regular"/>
              </a:rPr>
              <a:t>A simple </a:t>
            </a:r>
            <a:r>
              <a:rPr lang="en-US" sz="3600" b="1" dirty="0">
                <a:solidFill>
                  <a:srgbClr val="FF0000"/>
                </a:solidFill>
                <a:latin typeface="Utopia-Regular"/>
              </a:rPr>
              <a:t>periodogram analysis </a:t>
            </a:r>
            <a:r>
              <a:rPr lang="en-US" sz="3600" dirty="0">
                <a:latin typeface="Utopia-Regular"/>
              </a:rPr>
              <a:t>suggests that there is a periodicity in the said time series, the period being </a:t>
            </a:r>
            <a:r>
              <a:rPr lang="en-US" sz="3600" dirty="0">
                <a:solidFill>
                  <a:srgbClr val="FF0000"/>
                </a:solidFill>
                <a:latin typeface="Utopia-Regular"/>
              </a:rPr>
              <a:t>one day.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64811" y="23731383"/>
            <a:ext cx="15091168" cy="8874282"/>
            <a:chOff x="608012" y="21529690"/>
            <a:chExt cx="16613188" cy="10582259"/>
          </a:xfrm>
        </p:grpSpPr>
        <p:sp>
          <p:nvSpPr>
            <p:cNvPr id="60" name="Rounded Rectangle 59"/>
            <p:cNvSpPr/>
            <p:nvPr/>
          </p:nvSpPr>
          <p:spPr>
            <a:xfrm>
              <a:off x="608012" y="21812249"/>
              <a:ext cx="16613188" cy="10299700"/>
            </a:xfrm>
            <a:prstGeom prst="roundRect">
              <a:avLst/>
            </a:prstGeom>
            <a:noFill/>
            <a:ln w="63500">
              <a:solidFill>
                <a:srgbClr val="CE1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/>
            <p:cNvSpPr/>
            <p:nvPr/>
          </p:nvSpPr>
          <p:spPr>
            <a:xfrm>
              <a:off x="5690426" y="21529690"/>
              <a:ext cx="6794698" cy="802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</a:rPr>
                <a:t>Available Data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6956463" y="13517687"/>
            <a:ext cx="12669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Utopia-Regular"/>
              </a:rPr>
              <a:t>We built a model using the results of the opinion poll, and some features extracted from the Twitter data.</a:t>
            </a:r>
          </a:p>
          <a:p>
            <a:endParaRPr lang="en-US" sz="4000" dirty="0">
              <a:latin typeface="Utopia-Regular"/>
            </a:endParaRPr>
          </a:p>
          <a:p>
            <a:endParaRPr lang="en-US" sz="4000" dirty="0">
              <a:latin typeface="Utopia-Regular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6731B0-2F3F-45D9-8F4A-70685B93FF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346" y="5028889"/>
            <a:ext cx="6012362" cy="7380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2DBFC-F2D0-49D1-A9C5-1A85FF413DB9}"/>
              </a:ext>
            </a:extLst>
          </p:cNvPr>
          <p:cNvSpPr txBox="1"/>
          <p:nvPr/>
        </p:nvSpPr>
        <p:spPr>
          <a:xfrm flipH="1">
            <a:off x="1445569" y="24409070"/>
            <a:ext cx="13408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Utopia-Regular"/>
              </a:rPr>
              <a:t>Twitter Data:</a:t>
            </a:r>
            <a:r>
              <a:rPr lang="en-US" sz="3600" dirty="0">
                <a:latin typeface="Utopia-Regular"/>
              </a:rPr>
              <a:t> Some details about the data: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latin typeface="Utopia-Regular"/>
              </a:rPr>
              <a:t>Source:</a:t>
            </a:r>
            <a:r>
              <a:rPr lang="en-US" sz="3600" b="1" dirty="0">
                <a:latin typeface="Utopia-Regular"/>
              </a:rPr>
              <a:t>  </a:t>
            </a:r>
            <a:r>
              <a:rPr lang="en-US" sz="3600" dirty="0">
                <a:latin typeface="Utopia-Regular"/>
                <a:hlinkClick r:id="rId14"/>
              </a:rPr>
              <a:t>https://www.docnow.io/catalog/</a:t>
            </a:r>
            <a:endParaRPr lang="en-US" sz="3600" dirty="0">
              <a:latin typeface="Utopia-Regular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latin typeface="Utopia-Regular"/>
              </a:rPr>
              <a:t>Duration: </a:t>
            </a:r>
            <a:r>
              <a:rPr lang="en-US" sz="3600" dirty="0">
                <a:latin typeface="Utopia-Regular"/>
              </a:rPr>
              <a:t>April 13, 2018 – June 4, 2018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latin typeface="Utopia-Regular"/>
              </a:rPr>
              <a:t>Size of Dataset:</a:t>
            </a:r>
            <a:r>
              <a:rPr lang="en-US" sz="3600" dirty="0">
                <a:latin typeface="Utopia-Regular"/>
              </a:rPr>
              <a:t>2,279,396 (However, hydrator deleted some tweets, finally giving 1,933,397 tweets)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FD7A-6F7D-45DC-A0CB-B1711D680B3F}"/>
              </a:ext>
            </a:extLst>
          </p:cNvPr>
          <p:cNvSpPr txBox="1"/>
          <p:nvPr/>
        </p:nvSpPr>
        <p:spPr>
          <a:xfrm>
            <a:off x="1319697" y="28100281"/>
            <a:ext cx="42877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Utopia-Regular"/>
              </a:rPr>
              <a:t>Other Data: </a:t>
            </a:r>
            <a:r>
              <a:rPr lang="en-US" sz="3600" dirty="0">
                <a:latin typeface="Utopia-Regular"/>
              </a:rPr>
              <a:t>We also have the opinion polls conducted by four different sources, during the course of campaign.</a:t>
            </a:r>
            <a:endParaRPr lang="en-US" sz="4800" b="1" dirty="0">
              <a:solidFill>
                <a:srgbClr val="0070C0"/>
              </a:solidFill>
              <a:latin typeface="Utopia-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878C4E-4CFA-4E19-972A-F1475C7C1ED2}"/>
                  </a:ext>
                </a:extLst>
              </p:cNvPr>
              <p:cNvSpPr txBox="1"/>
              <p:nvPr/>
            </p:nvSpPr>
            <p:spPr>
              <a:xfrm>
                <a:off x="17673346" y="15240536"/>
                <a:ext cx="10728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Model</a:t>
                </a:r>
                <a:r>
                  <a:rPr lang="en-US" sz="3600" dirty="0"/>
                  <a:t>: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878C4E-4CFA-4E19-972A-F1475C7C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3346" y="15240536"/>
                <a:ext cx="10728413" cy="646331"/>
              </a:xfrm>
              <a:prstGeom prst="rect">
                <a:avLst/>
              </a:prstGeom>
              <a:blipFill>
                <a:blip r:embed="rId15"/>
                <a:stretch>
                  <a:fillRect l="-1705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6A3ADD-A85F-4C8A-864C-843DB163B4D3}"/>
                  </a:ext>
                </a:extLst>
              </p:cNvPr>
              <p:cNvSpPr txBox="1"/>
              <p:nvPr/>
            </p:nvSpPr>
            <p:spPr>
              <a:xfrm>
                <a:off x="17327087" y="16311532"/>
                <a:ext cx="11039375" cy="3416320"/>
              </a:xfrm>
              <a:prstGeom prst="rect">
                <a:avLst/>
              </a:prstGeom>
              <a:noFill/>
            </p:spPr>
            <p:txBody>
              <a:bodyPr wrap="square" numCol="2" spcCol="91440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latin typeface="Utopia-Regular"/>
                  </a:rPr>
                  <a:t> is the proportion of yes after removing the undecided in the opinion poll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latin typeface="Utopia-Regular"/>
                  </a:rPr>
                  <a:t> is taken to be the number of </a:t>
                </a:r>
                <a:r>
                  <a:rPr lang="en-US" sz="3600" b="1" dirty="0">
                    <a:latin typeface="Utopia-Regular"/>
                  </a:rPr>
                  <a:t>yes</a:t>
                </a:r>
                <a:r>
                  <a:rPr lang="en-US" sz="3600" dirty="0">
                    <a:latin typeface="Utopia-Regular"/>
                  </a:rPr>
                  <a:t> hashtags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b="1" dirty="0">
                    <a:latin typeface="Utopia-Regular"/>
                  </a:rPr>
                  <a:t> </a:t>
                </a:r>
                <a:r>
                  <a:rPr lang="en-US" sz="3600" dirty="0">
                    <a:latin typeface="Utopia-Regular"/>
                  </a:rPr>
                  <a:t>the number of </a:t>
                </a:r>
                <a:r>
                  <a:rPr lang="en-US" sz="3600" b="1" dirty="0">
                    <a:latin typeface="Utopia-Regular"/>
                  </a:rPr>
                  <a:t>no</a:t>
                </a:r>
                <a:r>
                  <a:rPr lang="en-US" sz="3600" dirty="0">
                    <a:latin typeface="Utopia-Regular"/>
                  </a:rPr>
                  <a:t> hashtags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b="1" dirty="0">
                    <a:latin typeface="Utopia-Regular"/>
                  </a:rPr>
                  <a:t> </a:t>
                </a:r>
                <a:r>
                  <a:rPr lang="en-US" sz="3600" dirty="0">
                    <a:latin typeface="Utopia-Regular"/>
                  </a:rPr>
                  <a:t>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b="0" dirty="0">
                    <a:latin typeface="Utopia-Regular"/>
                  </a:rPr>
                  <a:t> </a:t>
                </a:r>
                <a:endParaRPr lang="en-US" sz="3600" dirty="0">
                  <a:latin typeface="Utopia-Regular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b="0" dirty="0">
                    <a:latin typeface="Utopia-Regular"/>
                  </a:rPr>
                  <a:t>The logit function is given by: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3600" b="0" dirty="0">
                  <a:latin typeface="Utopia-Regular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6A3ADD-A85F-4C8A-864C-843DB163B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087" y="16311532"/>
                <a:ext cx="11039375" cy="3416320"/>
              </a:xfrm>
              <a:prstGeom prst="rect">
                <a:avLst/>
              </a:prstGeom>
              <a:blipFill>
                <a:blip r:embed="rId16"/>
                <a:stretch>
                  <a:fillRect t="-2857" b="-2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F839E0-7CAC-7846-9AB2-53C8D8159D1D}"/>
                  </a:ext>
                </a:extLst>
              </p:cNvPr>
              <p:cNvSpPr txBox="1"/>
              <p:nvPr/>
            </p:nvSpPr>
            <p:spPr>
              <a:xfrm>
                <a:off x="22598259" y="20295110"/>
                <a:ext cx="6946324" cy="4536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sz="3600" dirty="0">
                    <a:latin typeface="Utopia-Regular"/>
                  </a:rPr>
                  <a:t>Adjusted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>
                    <a:latin typeface="Utopia-Regular"/>
                  </a:rPr>
                  <a:t> shows that it is enough to take the data from the last 15 days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sz="3600" dirty="0">
                    <a:latin typeface="Utopia-Regular"/>
                  </a:rPr>
                  <a:t>Fit gives similar results thereafter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sz="3600" dirty="0">
                    <a:latin typeface="Utopia-Regular"/>
                  </a:rPr>
                  <a:t>Additionally, the </a:t>
                </a:r>
                <a:r>
                  <a:rPr lang="en-US" sz="3600" b="1" dirty="0">
                    <a:solidFill>
                      <a:srgbClr val="FF0000"/>
                    </a:solidFill>
                    <a:latin typeface="Utopia-Regular"/>
                  </a:rPr>
                  <a:t>prediction seems to be very close to the actual result</a:t>
                </a:r>
                <a:r>
                  <a:rPr lang="en-US" sz="3600" dirty="0">
                    <a:latin typeface="Utopia-Regular"/>
                  </a:rPr>
                  <a:t>, with a true value of </a:t>
                </a:r>
                <a:r>
                  <a:rPr lang="en-US" sz="3600" b="1" dirty="0">
                    <a:solidFill>
                      <a:srgbClr val="FF0000"/>
                    </a:solidFill>
                    <a:latin typeface="Utopia-Regular"/>
                  </a:rPr>
                  <a:t>0.664</a:t>
                </a:r>
                <a:r>
                  <a:rPr lang="en-US" sz="3600" dirty="0">
                    <a:latin typeface="Utopia-Regular"/>
                  </a:rPr>
                  <a:t> and a prediction of </a:t>
                </a:r>
                <a:r>
                  <a:rPr lang="en-US" sz="3600" b="1" dirty="0">
                    <a:solidFill>
                      <a:srgbClr val="FF0000"/>
                    </a:solidFill>
                    <a:latin typeface="Utopia-Regular"/>
                  </a:rPr>
                  <a:t>0.6725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F839E0-7CAC-7846-9AB2-53C8D815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8259" y="20295110"/>
                <a:ext cx="6946324" cy="4536883"/>
              </a:xfrm>
              <a:prstGeom prst="rect">
                <a:avLst/>
              </a:prstGeom>
              <a:blipFill>
                <a:blip r:embed="rId17"/>
                <a:stretch>
                  <a:fillRect l="-2368" t="-1882" r="-3947" b="-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4B14789-1399-4671-8305-FCAD030E5712}"/>
              </a:ext>
            </a:extLst>
          </p:cNvPr>
          <p:cNvSpPr txBox="1"/>
          <p:nvPr/>
        </p:nvSpPr>
        <p:spPr>
          <a:xfrm>
            <a:off x="925070" y="16311556"/>
            <a:ext cx="140683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Utopia-Regular"/>
              </a:rPr>
              <a:t>Abortion has been subject to criminal penalty in Ireland since 1961.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Utopia-Regular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Utopia-Regular"/>
              </a:rPr>
              <a:t>Eighth Amendment of the Constitution Act 1983</a:t>
            </a:r>
            <a:r>
              <a:rPr lang="en-US" sz="3600" dirty="0">
                <a:solidFill>
                  <a:srgbClr val="000000"/>
                </a:solidFill>
                <a:latin typeface="Utopia-Regular"/>
              </a:rPr>
              <a:t> recognized the equal right to life of the pregnant woman and the unborn.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Utopia-Regular"/>
              </a:rPr>
              <a:t>The introduction of the </a:t>
            </a:r>
            <a:r>
              <a:rPr lang="en-US" sz="3600" dirty="0">
                <a:solidFill>
                  <a:srgbClr val="FF0000"/>
                </a:solidFill>
                <a:latin typeface="Utopia-Regular"/>
              </a:rPr>
              <a:t>Protection of Life During Pregnancy Act 2013</a:t>
            </a:r>
            <a:r>
              <a:rPr lang="en-US" sz="3600" dirty="0">
                <a:solidFill>
                  <a:srgbClr val="000000"/>
                </a:solidFill>
                <a:latin typeface="Utopia-Regular"/>
              </a:rPr>
              <a:t>, which defined the circumstances and processes within which abortion in Ireland could be legally performed.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Utopia-Regular"/>
              </a:rPr>
              <a:t>Repeal of the 8th amendment allowed the government to legislate on abortion.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Utopia-Regular"/>
              </a:rPr>
              <a:t>The proposed legislation brought Ireland into line with the majority of European countries, </a:t>
            </a:r>
            <a:r>
              <a:rPr lang="en-US" sz="3600" b="1" dirty="0">
                <a:latin typeface="Utopia-Regular"/>
              </a:rPr>
              <a:t>allowing for abortion on request up to the 12th week of pregnancy </a:t>
            </a:r>
            <a:r>
              <a:rPr lang="en-US" sz="3600" dirty="0">
                <a:latin typeface="Utopia-Regular"/>
              </a:rPr>
              <a:t>(subject to medical regulation).</a:t>
            </a:r>
            <a:endParaRPr lang="en-US" sz="36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9F96218-18B7-4212-B482-4291D7CDE256}"/>
              </a:ext>
            </a:extLst>
          </p:cNvPr>
          <p:cNvGrpSpPr/>
          <p:nvPr/>
        </p:nvGrpSpPr>
        <p:grpSpPr>
          <a:xfrm>
            <a:off x="612775" y="8537667"/>
            <a:ext cx="14879830" cy="6566637"/>
            <a:chOff x="457200" y="5029200"/>
            <a:chExt cx="16764000" cy="5943600"/>
          </a:xfrm>
        </p:grpSpPr>
        <p:sp>
          <p:nvSpPr>
            <p:cNvPr id="69" name="Rounded Rectangle 6">
              <a:extLst>
                <a:ext uri="{FF2B5EF4-FFF2-40B4-BE49-F238E27FC236}">
                  <a16:creationId xmlns:a16="http://schemas.microsoft.com/office/drawing/2014/main" id="{83BCACFB-2F65-4581-9693-D6D7F8419489}"/>
                </a:ext>
              </a:extLst>
            </p:cNvPr>
            <p:cNvSpPr/>
            <p:nvPr/>
          </p:nvSpPr>
          <p:spPr>
            <a:xfrm>
              <a:off x="457200" y="5562600"/>
              <a:ext cx="16764000" cy="5410200"/>
            </a:xfrm>
            <a:prstGeom prst="roundRect">
              <a:avLst/>
            </a:prstGeom>
            <a:noFill/>
            <a:ln w="63500">
              <a:solidFill>
                <a:srgbClr val="CE1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12890A0-67CC-40BF-BECA-A5C36AD83F01}"/>
                </a:ext>
              </a:extLst>
            </p:cNvPr>
            <p:cNvGrpSpPr/>
            <p:nvPr/>
          </p:nvGrpSpPr>
          <p:grpSpPr>
            <a:xfrm>
              <a:off x="5641772" y="5029200"/>
              <a:ext cx="6109804" cy="984706"/>
              <a:chOff x="5184572" y="5035094"/>
              <a:chExt cx="6109804" cy="98470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69B748B-6FB3-4AB2-85B4-0B7BB42CA53E}"/>
                  </a:ext>
                </a:extLst>
              </p:cNvPr>
              <p:cNvSpPr/>
              <p:nvPr/>
            </p:nvSpPr>
            <p:spPr>
              <a:xfrm>
                <a:off x="6553200" y="5035094"/>
                <a:ext cx="3380478" cy="9847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3693C7-D53D-426C-88C6-7C7756B40807}"/>
                  </a:ext>
                </a:extLst>
              </p:cNvPr>
              <p:cNvSpPr txBox="1"/>
              <p:nvPr/>
            </p:nvSpPr>
            <p:spPr>
              <a:xfrm>
                <a:off x="5184572" y="5140583"/>
                <a:ext cx="6109804" cy="841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/>
                  <a:t>Tweet Summary</a:t>
                </a:r>
              </a:p>
            </p:txBody>
          </p:sp>
        </p:grpSp>
      </p:grpSp>
      <p:sp>
        <p:nvSpPr>
          <p:cNvPr id="76" name="Rounded Rectangle 13">
            <a:extLst>
              <a:ext uri="{FF2B5EF4-FFF2-40B4-BE49-F238E27FC236}">
                <a16:creationId xmlns:a16="http://schemas.microsoft.com/office/drawing/2014/main" id="{4064FA2E-B24E-458C-94B8-EC32F30BADE1}"/>
              </a:ext>
            </a:extLst>
          </p:cNvPr>
          <p:cNvSpPr/>
          <p:nvPr/>
        </p:nvSpPr>
        <p:spPr>
          <a:xfrm>
            <a:off x="30281980" y="5229577"/>
            <a:ext cx="12879128" cy="11858775"/>
          </a:xfrm>
          <a:prstGeom prst="roundRect">
            <a:avLst>
              <a:gd name="adj" fmla="val 10249"/>
            </a:avLst>
          </a:prstGeom>
          <a:noFill/>
          <a:ln w="63500">
            <a:solidFill>
              <a:srgbClr val="CE1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12105E-C045-42A1-8C05-A87702728DEA}"/>
              </a:ext>
            </a:extLst>
          </p:cNvPr>
          <p:cNvSpPr/>
          <p:nvPr/>
        </p:nvSpPr>
        <p:spPr>
          <a:xfrm>
            <a:off x="33124275" y="4848629"/>
            <a:ext cx="7482169" cy="909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Analyzing Influencers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6E43958-DD36-4111-BF9B-BE2A1243225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2"/>
          <a:stretch/>
        </p:blipFill>
        <p:spPr>
          <a:xfrm>
            <a:off x="35392110" y="5767754"/>
            <a:ext cx="7454663" cy="503231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8062CCE-AC76-47CD-A929-70620AE3EA3E}"/>
              </a:ext>
            </a:extLst>
          </p:cNvPr>
          <p:cNvSpPr txBox="1"/>
          <p:nvPr/>
        </p:nvSpPr>
        <p:spPr>
          <a:xfrm>
            <a:off x="30538865" y="6468562"/>
            <a:ext cx="5046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Utopia-Regular"/>
              </a:rPr>
              <a:t>The influencers from the yes campaign (3 and 4) seem to be having more influence than their no counterparts (1 and 2).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2066-CF9A-486D-93BB-85956A6EB5B9}"/>
              </a:ext>
            </a:extLst>
          </p:cNvPr>
          <p:cNvSpPr txBox="1"/>
          <p:nvPr/>
        </p:nvSpPr>
        <p:spPr>
          <a:xfrm>
            <a:off x="35911876" y="10317133"/>
            <a:ext cx="68146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Plot of retweets for each of the four influencers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6D0A28-2431-4B8E-A0DC-B785129C4D9F}"/>
              </a:ext>
            </a:extLst>
          </p:cNvPr>
          <p:cNvSpPr txBox="1"/>
          <p:nvPr/>
        </p:nvSpPr>
        <p:spPr>
          <a:xfrm>
            <a:off x="30757563" y="27072165"/>
            <a:ext cx="124405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Classifying Type of Influencers, i.e. campaigner, bot or normal person.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Apply similar analysis to other real-life dataset, the Russian Troll Data, for example.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Examine the features which help an influencers gain vast number of retweets.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Tweet-specific analysis, i.e. analyzing what features play crucial roles in determining the popularity of individual tweets.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Examine spatial patterns in voting behavior.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BEACB3-D8FC-449E-8855-47DB1ACACA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410" y="24536400"/>
            <a:ext cx="1721248" cy="1721248"/>
          </a:xfrm>
          <a:prstGeom prst="rect">
            <a:avLst/>
          </a:prstGeom>
        </p:spPr>
      </p:pic>
      <p:pic>
        <p:nvPicPr>
          <p:cNvPr id="38" name="tweet_summary">
            <a:hlinkClick r:id="" action="ppaction://media"/>
            <a:extLst>
              <a:ext uri="{FF2B5EF4-FFF2-40B4-BE49-F238E27FC236}">
                <a16:creationId xmlns:a16="http://schemas.microsoft.com/office/drawing/2014/main" id="{0C2989E8-1031-43C6-8705-FD7FF60F9B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533691" y="9659940"/>
            <a:ext cx="11374769" cy="5004804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057D272-466F-4FB5-BC70-817E7E3BDA44}"/>
              </a:ext>
            </a:extLst>
          </p:cNvPr>
          <p:cNvGrpSpPr/>
          <p:nvPr/>
        </p:nvGrpSpPr>
        <p:grpSpPr>
          <a:xfrm>
            <a:off x="16154400" y="26223258"/>
            <a:ext cx="13766307" cy="6293269"/>
            <a:chOff x="31109826" y="22494711"/>
            <a:chExt cx="12187237" cy="9499262"/>
          </a:xfrm>
        </p:grpSpPr>
        <p:sp>
          <p:nvSpPr>
            <p:cNvPr id="85" name="Rounded Rectangle 67">
              <a:extLst>
                <a:ext uri="{FF2B5EF4-FFF2-40B4-BE49-F238E27FC236}">
                  <a16:creationId xmlns:a16="http://schemas.microsoft.com/office/drawing/2014/main" id="{60EB8EB4-2CB2-48DD-953B-D51F2E0643B5}"/>
                </a:ext>
              </a:extLst>
            </p:cNvPr>
            <p:cNvSpPr/>
            <p:nvPr/>
          </p:nvSpPr>
          <p:spPr>
            <a:xfrm>
              <a:off x="31109826" y="22972039"/>
              <a:ext cx="12187237" cy="9021934"/>
            </a:xfrm>
            <a:prstGeom prst="roundRect">
              <a:avLst/>
            </a:prstGeom>
            <a:noFill/>
            <a:ln w="63500">
              <a:solidFill>
                <a:srgbClr val="CE1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7B9F1D6-71D7-4BFC-860B-D4068260B1B0}"/>
                </a:ext>
              </a:extLst>
            </p:cNvPr>
            <p:cNvSpPr/>
            <p:nvPr/>
          </p:nvSpPr>
          <p:spPr>
            <a:xfrm>
              <a:off x="34406170" y="22494711"/>
              <a:ext cx="5721891" cy="9657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</a:rPr>
                <a:t>Network Analysis</a:t>
              </a:r>
            </a:p>
          </p:txBody>
        </p:sp>
      </p:grpSp>
      <p:pic>
        <p:nvPicPr>
          <p:cNvPr id="39" name="network_vid">
            <a:hlinkClick r:id="" action="ppaction://media"/>
            <a:extLst>
              <a:ext uri="{FF2B5EF4-FFF2-40B4-BE49-F238E27FC236}">
                <a16:creationId xmlns:a16="http://schemas.microsoft.com/office/drawing/2014/main" id="{51D68910-6AB6-4CF3-8478-A730C0AF82C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22957024" y="27478963"/>
            <a:ext cx="6794127" cy="37528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2E090B6-2458-43C9-A4CA-788495CC07A5}"/>
              </a:ext>
            </a:extLst>
          </p:cNvPr>
          <p:cNvSpPr txBox="1"/>
          <p:nvPr/>
        </p:nvSpPr>
        <p:spPr>
          <a:xfrm>
            <a:off x="30566297" y="11061521"/>
            <a:ext cx="12089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Top </a:t>
            </a:r>
            <a:r>
              <a:rPr lang="en-US" sz="3600" b="1" dirty="0"/>
              <a:t>50 influencers</a:t>
            </a:r>
            <a:r>
              <a:rPr lang="en-US" sz="3600" dirty="0"/>
              <a:t> are selected from the network based on the number of retweets, and the number of retweets is regressed against five dynamic features extracted from the time series --  </a:t>
            </a:r>
          </a:p>
          <a:p>
            <a:pPr marL="2766060" lvl="1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0000"/>
                </a:solidFill>
              </a:rPr>
              <a:t>Length of Text</a:t>
            </a:r>
          </a:p>
          <a:p>
            <a:pPr marL="2766060" lvl="1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0000"/>
                </a:solidFill>
              </a:rPr>
              <a:t>Number of Media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BC9C57-9B1E-4FF3-81D0-6B9826238307}"/>
              </a:ext>
            </a:extLst>
          </p:cNvPr>
          <p:cNvSpPr txBox="1"/>
          <p:nvPr/>
        </p:nvSpPr>
        <p:spPr>
          <a:xfrm>
            <a:off x="37107088" y="12990469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0000"/>
                </a:solidFill>
              </a:rPr>
              <a:t>Number of URL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0000"/>
                </a:solidFill>
              </a:rPr>
              <a:t>Number of Hashtags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0000"/>
                </a:solidFill>
              </a:rPr>
              <a:t>Sentiment 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BFEA40-5A51-423B-9CEE-EA82002E5DF1}"/>
              </a:ext>
            </a:extLst>
          </p:cNvPr>
          <p:cNvSpPr txBox="1"/>
          <p:nvPr/>
        </p:nvSpPr>
        <p:spPr>
          <a:xfrm>
            <a:off x="30722708" y="15104305"/>
            <a:ext cx="11835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Analysis reveals that </a:t>
            </a:r>
            <a:r>
              <a:rPr lang="en-US" sz="3600" b="1" dirty="0">
                <a:solidFill>
                  <a:srgbClr val="0070C0"/>
                </a:solidFill>
              </a:rPr>
              <a:t>Number of hashtags</a:t>
            </a:r>
            <a:r>
              <a:rPr lang="en-US" sz="3600" dirty="0"/>
              <a:t> plays a vital role in increasing number of retweets of most of the influencers over time.</a:t>
            </a:r>
          </a:p>
        </p:txBody>
      </p:sp>
      <p:pic>
        <p:nvPicPr>
          <p:cNvPr id="46" name="user_pred">
            <a:hlinkClick r:id="" action="ppaction://media"/>
            <a:extLst>
              <a:ext uri="{FF2B5EF4-FFF2-40B4-BE49-F238E27FC236}">
                <a16:creationId xmlns:a16="http://schemas.microsoft.com/office/drawing/2014/main" id="{203A4A7F-90AD-47CA-B6C1-406510D5223F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7222263" y="18512715"/>
            <a:ext cx="5619512" cy="5619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6DCAFE-B8EF-4A79-9FC5-FF8C2F8D1547}"/>
                  </a:ext>
                </a:extLst>
              </p:cNvPr>
              <p:cNvSpPr txBox="1"/>
              <p:nvPr/>
            </p:nvSpPr>
            <p:spPr>
              <a:xfrm>
                <a:off x="30547612" y="18010975"/>
                <a:ext cx="7070493" cy="4303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=20×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𝑒𝑑𝑔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𝑢𝑠𝑒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𝑒𝑑𝑔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𝑛𝑜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𝑢𝑠𝑒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𝑛𝑜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+10×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𝑒𝑑𝑔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𝑛𝑒𝑢𝑡𝑟𝑎𝑙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𝑢𝑠𝑒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𝑛𝑒𝑢𝑡𝑟𝑎𝑙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en-US" sz="3600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en-US" sz="3600" dirty="0"/>
                  <a:t>A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VAR model</a:t>
                </a:r>
                <a:r>
                  <a:rPr lang="en-US" sz="3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) is fitted to get the predictions.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6DCAFE-B8EF-4A79-9FC5-FF8C2F8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7612" y="18010975"/>
                <a:ext cx="7070493" cy="4303037"/>
              </a:xfrm>
              <a:prstGeom prst="rect">
                <a:avLst/>
              </a:prstGeom>
              <a:blipFill>
                <a:blip r:embed="rId23"/>
                <a:stretch>
                  <a:fillRect l="-2328" b="-4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CE74CE5-2263-4FEE-83AA-850524494789}"/>
              </a:ext>
            </a:extLst>
          </p:cNvPr>
          <p:cNvSpPr txBox="1"/>
          <p:nvPr/>
        </p:nvSpPr>
        <p:spPr>
          <a:xfrm>
            <a:off x="16573451" y="26923339"/>
            <a:ext cx="61042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The network contains </a:t>
            </a:r>
            <a:r>
              <a:rPr lang="en-US" sz="3600" b="1" dirty="0"/>
              <a:t>76,095 links</a:t>
            </a:r>
            <a:r>
              <a:rPr lang="en-US" sz="3600" dirty="0"/>
              <a:t> (through retweets) and </a:t>
            </a:r>
            <a:r>
              <a:rPr lang="en-US" sz="3600" b="1" dirty="0"/>
              <a:t>21,153 users.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A reduced network is considered created by top </a:t>
            </a:r>
            <a:r>
              <a:rPr lang="en-US" sz="3600" b="1" dirty="0">
                <a:solidFill>
                  <a:srgbClr val="0070C0"/>
                </a:solidFill>
              </a:rPr>
              <a:t>50 influencers.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An </a:t>
            </a:r>
            <a:r>
              <a:rPr lang="en-US" sz="3600" b="1" dirty="0">
                <a:solidFill>
                  <a:srgbClr val="FF0000"/>
                </a:solidFill>
              </a:rPr>
              <a:t>affinity score</a:t>
            </a:r>
            <a:r>
              <a:rPr lang="en-US" sz="3600" dirty="0"/>
              <a:t> is assigned to each users, based on their twitter activity.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4D74DB-5CAA-4B16-8C6C-82C333DA0E3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124" y="22388248"/>
            <a:ext cx="6535689" cy="31100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322D13-26BC-461D-B14E-F77087871B32}"/>
              </a:ext>
            </a:extLst>
          </p:cNvPr>
          <p:cNvSpPr txBox="1"/>
          <p:nvPr/>
        </p:nvSpPr>
        <p:spPr>
          <a:xfrm>
            <a:off x="37633903" y="24202382"/>
            <a:ext cx="5747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Affinity Score of Users</a:t>
            </a:r>
          </a:p>
        </p:txBody>
      </p:sp>
    </p:spTree>
    <p:extLst>
      <p:ext uri="{BB962C8B-B14F-4D97-AF65-F5344CB8AC3E}">
        <p14:creationId xmlns:p14="http://schemas.microsoft.com/office/powerpoint/2010/main" val="737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1"/>
    </mc:Choice>
    <mc:Fallback xmlns="">
      <p:transition spd="slow" advTm="400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00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50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4706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video>
              <p:cMediaNode vol="80000">
                <p:cTn id="21" repeatCount="indefinite" fill="remove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652</Words>
  <Application>Microsoft Office PowerPoint</Application>
  <PresentationFormat>Custom</PresentationFormat>
  <Paragraphs>60</Paragraphs>
  <Slides>1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Cambria Math</vt:lpstr>
      <vt:lpstr>Utopia-Regular</vt:lpstr>
      <vt:lpstr>Wingdings</vt:lpstr>
      <vt:lpstr>Office Theme</vt:lpstr>
      <vt:lpstr>PowerPoint Presentation</vt:lpstr>
    </vt:vector>
  </TitlesOfParts>
  <Company>NCSU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Wilson</dc:creator>
  <cp:lastModifiedBy>Dhrubajyoti Ghosh</cp:lastModifiedBy>
  <cp:revision>316</cp:revision>
  <dcterms:created xsi:type="dcterms:W3CDTF">2014-01-29T18:02:22Z</dcterms:created>
  <dcterms:modified xsi:type="dcterms:W3CDTF">2019-05-27T17:13:47Z</dcterms:modified>
</cp:coreProperties>
</file>