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7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96"/>
    <p:restoredTop sz="93640"/>
  </p:normalViewPr>
  <p:slideViewPr>
    <p:cSldViewPr snapToGrid="0" snapToObjects="1">
      <p:cViewPr varScale="1">
        <p:scale>
          <a:sx n="90" d="100"/>
          <a:sy n="90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8D6D-4C0E-FF4C-ACE8-6B52B17D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7A553-959B-E342-8B55-9C9B33B28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9401-1155-424E-9B99-DEB36DB6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010A-73BA-A54F-AD3A-8ADAA910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3C97-FC3E-284B-BAE3-2213241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7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8A82-13F2-814F-B15C-93EA8E46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E0B5D-9C42-6D4C-B97A-9D44E122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5AC9-6090-794F-B1F3-8A3746E1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5578-D306-2D4A-A4AD-35EF2CA2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6ED0-F8F8-8741-A93D-4CC1AD1E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44391-1163-A844-826D-DAB71D745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1C86F-7399-4645-8AFB-31E118B4F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951A-9340-ED46-988B-FBFD2768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2E9B3-D005-324D-B278-34EB53B0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1D09-BC7E-844F-9646-F7FEC96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A554-D484-1C46-9B20-E0F106CD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76B-8E87-B44B-9779-11FD9B81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06E4-608E-8F4E-B5CF-A07F4040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85EE-6188-4249-B420-87989D80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7BA1-80F4-B348-8E06-C10DCBBC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B958-A95C-8445-906F-E8030724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334-BA55-584B-9F8F-0C7E23BD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A7BA-71BC-7E48-84E6-1A5FD05E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FBA0-B8EB-BC4C-81C6-F2B7D9DF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AEDF3-D8BE-CF4A-862D-D0D88EBF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EE0-06FB-C849-B9CE-EBE65AC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30DB-5872-4847-8D83-4B5F44BC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4498-743C-4243-A8FA-E7F256D3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700D-61F3-B946-9332-41286B6D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AA04-AB11-3442-BFCF-E68F9FED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E41B-62E5-024B-AB20-739CE9DB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50E1-42AA-1746-86F1-6B7BF743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2BCA-8DB7-5947-906F-509B4C09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7F84D-0E4D-DB4C-BF2E-7276A31F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2E2E-C1CF-C843-9234-FFA8F4E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06BDA-422D-DD4E-B6FC-3BC44FD68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9BF07-5997-BA4D-A440-BE984B6F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71EDD-4FD5-B04E-BFA3-C2570B1F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B29E5-F75F-CE46-85B2-C7C729A8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D02D-D525-E747-A2BB-5D27A80F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E733A-DAA8-1E47-90D1-870FB77B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9E9BB-0B86-EE49-9658-0C9EE858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06403-C057-654B-98ED-4AA23DDA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70A8-AD7E-5D44-9A12-A489500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B266-BE21-AA4A-B2F7-69BCF3D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A0F5-869A-4148-A5D2-034B7FDD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D9-1876-C646-BE62-3C88BF7A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357F-FE12-774A-99B0-8352E85F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009D5-0955-B84C-982A-ADC4FD08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2B78-B616-C341-9847-BA207344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3DF6-B885-9B43-90C2-F39271E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F9E4-640C-9542-AEA1-2F0D9E02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88FE-D377-4948-899B-21AAFB9F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830D4-75E8-7F45-9418-09E666208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DDC3-5316-4C43-A121-8F0807DD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85936-E8B1-CD4E-A83F-4A4E5EE1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02DA-A31B-9E4B-BB5D-D9CE6389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A5416-EAA2-AC40-9706-B1310E44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759DC-9738-F94F-918A-62DEC638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BB83-B91E-B94B-808A-DA197C1D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63AD-0F0E-C546-B579-F28BC5FD0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6103-E099-3D48-BBF5-2C7F22FA632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7F3A3-D501-B547-BE51-0E5435EC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8391-5DE8-6748-9851-3A6B8F224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3064-AFBB-034C-9764-3D526604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D01-4E93-5145-9282-3C81730DF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57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Teaching Upper Level Statistics Courses through a Shared/Hybrid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8035-D420-FC44-8C5A-8FDAB2AD4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Jingchen (Monika) Hu</a:t>
            </a:r>
          </a:p>
          <a:p>
            <a:r>
              <a:rPr lang="en-US" dirty="0"/>
              <a:t>Vassar College</a:t>
            </a:r>
          </a:p>
          <a:p>
            <a:endParaRPr lang="en-US" dirty="0"/>
          </a:p>
          <a:p>
            <a:r>
              <a:rPr lang="en-US" dirty="0"/>
              <a:t>Symposium on Data Science &amp; Statistics 2019</a:t>
            </a:r>
          </a:p>
        </p:txBody>
      </p:sp>
      <p:pic>
        <p:nvPicPr>
          <p:cNvPr id="4" name="Picture 2" descr="Image result for vassar college logo">
            <a:extLst>
              <a:ext uri="{FF2B5EF4-FFF2-40B4-BE49-F238E27FC236}">
                <a16:creationId xmlns:a16="http://schemas.microsoft.com/office/drawing/2014/main" id="{4336A4B6-1642-5344-B230-95A1ADD0E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135" y="4283901"/>
            <a:ext cx="2456145" cy="24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1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D9F2-121B-B444-B4F9-2139A43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community: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Example 1 – project intro videos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87EE6-475A-1641-BC88-B23DFF6BB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433"/>
            <a:ext cx="7305859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50D44-0238-D147-9692-89E0144B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91094"/>
              </p:ext>
            </p:extLst>
          </p:nvPr>
        </p:nvGraphicFramePr>
        <p:xfrm>
          <a:off x="8327136" y="1813432"/>
          <a:ext cx="3328416" cy="435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146566108"/>
                    </a:ext>
                  </a:extLst>
                </a:gridCol>
              </a:tblGrid>
              <a:tr h="435133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Useful for presenters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Useful for audience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8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D9F2-121B-B444-B4F9-2139A43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community: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Example 2 – reading a research paper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50D44-0238-D147-9692-89E0144B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00938"/>
              </p:ext>
            </p:extLst>
          </p:nvPr>
        </p:nvGraphicFramePr>
        <p:xfrm>
          <a:off x="8327136" y="1813432"/>
          <a:ext cx="3328416" cy="435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146566108"/>
                    </a:ext>
                  </a:extLst>
                </a:gridCol>
              </a:tblGrid>
              <a:tr h="435133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Students accountability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Higher level of engagement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Few discussion topics started by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87701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F50F18-B031-744E-ADBB-C02E5B7D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433"/>
            <a:ext cx="7342632" cy="4151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D9F2-121B-B444-B4F9-2139A43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community: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Example 3 – guest introductory videos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50D44-0238-D147-9692-89E0144B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3443"/>
              </p:ext>
            </p:extLst>
          </p:nvPr>
        </p:nvGraphicFramePr>
        <p:xfrm>
          <a:off x="8327136" y="1813432"/>
          <a:ext cx="3328416" cy="435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146566108"/>
                    </a:ext>
                  </a:extLst>
                </a:gridCol>
              </a:tblGrid>
              <a:tr h="435133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Students accountability -&gt; higher level of engagement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Post my own unsolved problems (learning together) -&gt; some engagement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87701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0ECB17-7BFB-DE44-A2D6-2C9DE8CA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80" y="1984121"/>
            <a:ext cx="7656432" cy="3672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7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0A8D-D4CF-E142-8EA8-2BFFB55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Thank you very much!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DC3C-81C5-A343-8D54-62FAD297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289"/>
            <a:ext cx="10515600" cy="38726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Jingchen (Monika) Hu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Mathematics and Statistics</a:t>
            </a:r>
          </a:p>
          <a:p>
            <a:pPr marL="0" indent="0" algn="ctr">
              <a:buNone/>
            </a:pPr>
            <a:r>
              <a:rPr lang="en-US" dirty="0"/>
              <a:t>Vassar College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Course Sharing Project</a:t>
            </a:r>
          </a:p>
          <a:p>
            <a:pPr marL="0" indent="0" algn="ctr">
              <a:buNone/>
            </a:pPr>
            <a:r>
              <a:rPr lang="en-US" dirty="0"/>
              <a:t>Liberal Arts Collaborative for Digital Innovation (LACOL)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jihu@vassar.edu</a:t>
            </a:r>
            <a:endParaRPr lang="en-US" dirty="0"/>
          </a:p>
        </p:txBody>
      </p:sp>
      <p:pic>
        <p:nvPicPr>
          <p:cNvPr id="4" name="Picture 2" descr="Image result for vassar college logo">
            <a:extLst>
              <a:ext uri="{FF2B5EF4-FFF2-40B4-BE49-F238E27FC236}">
                <a16:creationId xmlns:a16="http://schemas.microsoft.com/office/drawing/2014/main" id="{2E8358A3-F38E-5348-BBD0-E166A1F76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3" y="681037"/>
            <a:ext cx="2456145" cy="24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134A5-082C-0247-B21E-2CED9DC9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12" y="5693176"/>
            <a:ext cx="4374243" cy="967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6D52C-329B-9D48-9B0F-69AEF5301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5" y="5199708"/>
            <a:ext cx="4177109" cy="15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DF06-4775-D448-8A27-5EE549BE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Sharing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1B9A-AE73-464C-A3DA-C7DDB1C3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Liberal Arts Collaborative for Digital Innovation</a:t>
            </a:r>
          </a:p>
          <a:p>
            <a:pPr lvl="1"/>
            <a:r>
              <a:rPr lang="en-US" dirty="0"/>
              <a:t>a 10-college consortium</a:t>
            </a:r>
          </a:p>
          <a:p>
            <a:pPr lvl="1"/>
            <a:r>
              <a:rPr lang="en-US" dirty="0"/>
              <a:t>share classes to supplement and keep small liberal arts flavor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E5754-755B-1F4A-AB0B-642CBBBE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76" y="184263"/>
            <a:ext cx="5511800" cy="1219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AC30CF-076C-8E40-A284-2854682B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9147"/>
              </p:ext>
            </p:extLst>
          </p:nvPr>
        </p:nvGraphicFramePr>
        <p:xfrm>
          <a:off x="428065" y="2868734"/>
          <a:ext cx="11335870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337946079"/>
                    </a:ext>
                  </a:extLst>
                </a:gridCol>
                <a:gridCol w="2904564">
                  <a:extLst>
                    <a:ext uri="{9D8B030D-6E8A-4147-A177-3AD203B41FA5}">
                      <a16:colId xmlns:a16="http://schemas.microsoft.com/office/drawing/2014/main" val="3710512996"/>
                    </a:ext>
                  </a:extLst>
                </a:gridCol>
                <a:gridCol w="3205998">
                  <a:extLst>
                    <a:ext uri="{9D8B030D-6E8A-4147-A177-3AD203B41FA5}">
                      <a16:colId xmlns:a16="http://schemas.microsoft.com/office/drawing/2014/main" val="1774100343"/>
                    </a:ext>
                  </a:extLst>
                </a:gridCol>
                <a:gridCol w="3206008">
                  <a:extLst>
                    <a:ext uri="{9D8B030D-6E8A-4147-A177-3AD203B41FA5}">
                      <a16:colId xmlns:a16="http://schemas.microsoft.com/office/drawing/2014/main" val="3854607492"/>
                    </a:ext>
                  </a:extLst>
                </a:gridCol>
              </a:tblGrid>
              <a:tr h="311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2016-2018 (pilot phase)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68316"/>
                  </a:ext>
                </a:extLst>
              </a:tr>
              <a:tr h="1246701">
                <a:tc>
                  <a:txBody>
                    <a:bodyPr/>
                    <a:lstStyle/>
                    <a:p>
                      <a:r>
                        <a:rPr lang="en-US" b="1" dirty="0"/>
                        <a:t>Bayesian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2017</a:t>
                      </a:r>
                    </a:p>
                    <a:p>
                      <a:r>
                        <a:rPr lang="en-US" dirty="0"/>
                        <a:t>16 Vassar students + </a:t>
                      </a:r>
                    </a:p>
                    <a:p>
                      <a:r>
                        <a:rPr lang="en-US" dirty="0"/>
                        <a:t>1 Swarthmore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2019</a:t>
                      </a:r>
                    </a:p>
                    <a:p>
                      <a:r>
                        <a:rPr lang="en-US" dirty="0"/>
                        <a:t>16 Vassar students + </a:t>
                      </a:r>
                    </a:p>
                    <a:p>
                      <a:r>
                        <a:rPr lang="en-US" dirty="0"/>
                        <a:t>1 Amherst + 1 Carleton + </a:t>
                      </a:r>
                    </a:p>
                    <a:p>
                      <a:r>
                        <a:rPr lang="en-US" dirty="0"/>
                        <a:t>4 Swarthmore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2019</a:t>
                      </a:r>
                    </a:p>
                    <a:p>
                      <a:r>
                        <a:rPr lang="en-US" dirty="0"/>
                        <a:t>16 Vassar students + </a:t>
                      </a:r>
                    </a:p>
                    <a:p>
                      <a:r>
                        <a:rPr lang="en-US" dirty="0"/>
                        <a:t>1 Amherst  + </a:t>
                      </a:r>
                    </a:p>
                    <a:p>
                      <a:r>
                        <a:rPr lang="en-US" dirty="0"/>
                        <a:t>1 Swarthmore students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52060"/>
                  </a:ext>
                </a:extLst>
              </a:tr>
              <a:tr h="1714214">
                <a:tc>
                  <a:txBody>
                    <a:bodyPr/>
                    <a:lstStyle/>
                    <a:p>
                      <a:r>
                        <a:rPr lang="en-US" dirty="0"/>
                        <a:t>Other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2017</a:t>
                      </a:r>
                    </a:p>
                    <a:p>
                      <a:r>
                        <a:rPr lang="en-US" b="1" dirty="0"/>
                        <a:t>Putnam Problem Solving </a:t>
                      </a:r>
                    </a:p>
                    <a:p>
                      <a:r>
                        <a:rPr lang="en-US" dirty="0"/>
                        <a:t>(S. Miller, Williams College)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Fall 2017</a:t>
                      </a:r>
                    </a:p>
                    <a:p>
                      <a:r>
                        <a:rPr lang="en-US" b="1" dirty="0"/>
                        <a:t>Advanced Real Analysis </a:t>
                      </a:r>
                    </a:p>
                    <a:p>
                      <a:r>
                        <a:rPr lang="en-US" dirty="0"/>
                        <a:t>(S. Garcia, Pomona College)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</a:t>
                      </a:r>
                    </a:p>
                    <a:p>
                      <a:r>
                        <a:rPr lang="en-US" b="1" dirty="0"/>
                        <a:t>Intro to Data Science</a:t>
                      </a:r>
                    </a:p>
                    <a:p>
                      <a:r>
                        <a:rPr lang="en-US" dirty="0"/>
                        <a:t>5 instructors from 4 colleges</a:t>
                      </a:r>
                    </a:p>
                    <a:p>
                      <a:r>
                        <a:rPr lang="en-US" dirty="0"/>
                        <a:t>32 students from 4 colleges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2019</a:t>
                      </a:r>
                    </a:p>
                    <a:p>
                      <a:r>
                        <a:rPr lang="en-US" b="1" dirty="0"/>
                        <a:t>Operations Research </a:t>
                      </a:r>
                    </a:p>
                    <a:p>
                      <a:r>
                        <a:rPr lang="en-US" dirty="0"/>
                        <a:t>(S. Miller, Williams College)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9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3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1D88-7EEE-8B4A-AAAC-107095DB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Vassar’s Bayesian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6A14-26EB-5A4F-AA89-9C78F799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/>
          <a:lstStyle/>
          <a:p>
            <a:r>
              <a:rPr lang="en-US" dirty="0"/>
              <a:t>An upper-level Statistics course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2199CF-EDAC-544D-A220-2FAD98033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57740"/>
              </p:ext>
            </p:extLst>
          </p:nvPr>
        </p:nvGraphicFramePr>
        <p:xfrm>
          <a:off x="987961" y="2164715"/>
          <a:ext cx="10442039" cy="42441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0939">
                  <a:extLst>
                    <a:ext uri="{9D8B030D-6E8A-4147-A177-3AD203B41FA5}">
                      <a16:colId xmlns:a16="http://schemas.microsoft.com/office/drawing/2014/main" val="1339340081"/>
                    </a:ext>
                  </a:extLst>
                </a:gridCol>
                <a:gridCol w="3967843">
                  <a:extLst>
                    <a:ext uri="{9D8B030D-6E8A-4147-A177-3AD203B41FA5}">
                      <a16:colId xmlns:a16="http://schemas.microsoft.com/office/drawing/2014/main" val="348621359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536973965"/>
                    </a:ext>
                  </a:extLst>
                </a:gridCol>
              </a:tblGrid>
              <a:tr h="306669">
                <a:tc>
                  <a:txBody>
                    <a:bodyPr/>
                    <a:lstStyle/>
                    <a:p>
                      <a:r>
                        <a:rPr lang="en-US" sz="20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Challenge when shared/online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72016"/>
                  </a:ext>
                </a:extLst>
              </a:tr>
              <a:tr h="1226675">
                <a:tc>
                  <a:txBody>
                    <a:bodyPr/>
                    <a:lstStyle/>
                    <a:p>
                      <a:r>
                        <a:rPr lang="en-US" sz="2000" dirty="0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Theoretical and methodological derivations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Reading research paper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High-quality video for board work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Online and in-class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0870"/>
                  </a:ext>
                </a:extLst>
              </a:tr>
              <a:tr h="1226675">
                <a:tc>
                  <a:txBody>
                    <a:bodyPr/>
                    <a:lstStyle/>
                    <a:p>
                      <a:r>
                        <a:rPr lang="en-US" sz="2000" dirty="0"/>
                        <a:t>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Statistical programming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High-quality video for programming demos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Teaching programming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94205"/>
                  </a:ext>
                </a:extLst>
              </a:tr>
              <a:tr h="766672">
                <a:tc>
                  <a:txBody>
                    <a:bodyPr/>
                    <a:lstStyle/>
                    <a:p>
                      <a:r>
                        <a:rPr lang="en-US" sz="2000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Case studies, student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Online learning community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Cross-campus group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3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AD4B-CEF7-B049-8BC0-B6796C72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51A0-F2CE-A04E-A060-3570CA21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9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Zoom meetings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zoom.us</a:t>
            </a:r>
            <a:endParaRPr lang="en-US" dirty="0"/>
          </a:p>
          <a:p>
            <a:pPr lvl="1"/>
            <a:r>
              <a:rPr lang="en-US" dirty="0"/>
              <a:t>Synchronized – remote students join lectures real time</a:t>
            </a:r>
          </a:p>
          <a:p>
            <a:pPr lvl="1"/>
            <a:r>
              <a:rPr lang="en-US" dirty="0"/>
              <a:t>Asynchronized – lectures are recorded and posted on YouTube playlist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E2C14-C6EF-8F46-922D-034F2462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438" y="1216177"/>
            <a:ext cx="3122971" cy="4960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7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74A4-D617-0744-B412-573842D3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C456-7B05-8342-A05B-4F4CB13F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iPad Pro</a:t>
            </a:r>
          </a:p>
          <a:p>
            <a:pPr lvl="1"/>
            <a:r>
              <a:rPr lang="en-US" dirty="0"/>
              <a:t>Take control, bring up slides from Google Drive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Apple pencil</a:t>
            </a:r>
          </a:p>
          <a:p>
            <a:pPr lvl="1"/>
            <a:r>
              <a:rPr lang="en-US" dirty="0"/>
              <a:t>Write on slides and/or whiteboard on iPad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Laptop</a:t>
            </a:r>
          </a:p>
          <a:p>
            <a:pPr lvl="1"/>
            <a:r>
              <a:rPr lang="en-US" dirty="0"/>
              <a:t>Take control for R demonstration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CBF65-B8B8-964F-8BE3-5CE26E00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98" y="1468483"/>
            <a:ext cx="3283645" cy="4378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2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4D81-78A3-0645-89F5-E0E8B9B9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mechanics – lecture slides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958BD-B2C1-8A4C-A191-6BD51DC77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817" y="1876425"/>
            <a:ext cx="776516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FED4-F4B5-3F4C-A6A8-799EBF57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mechanics – write on slides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6370B-5E95-CD4F-8EF7-90D03EBAA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676" y="1825625"/>
            <a:ext cx="768864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95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54E1-5B82-944E-8F3C-78CC055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mechanics – write on whiteboard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69FAD-6DF0-9E49-8902-C84C5DDB5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74" y="1825625"/>
            <a:ext cx="775505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7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0457-2C58-8F40-9D86-8493DBEE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mechanics – R demo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D25A8-034F-6F43-BB8B-FF5F79171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238" y="1825625"/>
            <a:ext cx="7911523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362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Teaching Upper Level Statistics Courses through a Shared/Hybrid Model</vt:lpstr>
      <vt:lpstr>Course Sharing Project</vt:lpstr>
      <vt:lpstr>Vassar’s Bayesian Statistics</vt:lpstr>
      <vt:lpstr>Course mechanics</vt:lpstr>
      <vt:lpstr>Course mechanics</vt:lpstr>
      <vt:lpstr>Course mechanics – lecture slides</vt:lpstr>
      <vt:lpstr>Course mechanics – write on slides</vt:lpstr>
      <vt:lpstr>Course mechanics – write on whiteboard</vt:lpstr>
      <vt:lpstr>Course mechanics – R demo</vt:lpstr>
      <vt:lpstr>Online learning community:  Example 1 – project intro videos</vt:lpstr>
      <vt:lpstr>Online learning community:  Example 2 – reading a research paper</vt:lpstr>
      <vt:lpstr>Online learning community:  Example 3 – guest introductory videos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 Shared/Hybrid/Online Course using Zoom</dc:title>
  <dc:creator>Jingchen Hu</dc:creator>
  <cp:lastModifiedBy>Jingchen Hu</cp:lastModifiedBy>
  <cp:revision>111</cp:revision>
  <dcterms:created xsi:type="dcterms:W3CDTF">2019-05-22T13:18:10Z</dcterms:created>
  <dcterms:modified xsi:type="dcterms:W3CDTF">2019-05-24T13:38:33Z</dcterms:modified>
</cp:coreProperties>
</file>