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306" r:id="rId4"/>
    <p:sldId id="280" r:id="rId5"/>
    <p:sldId id="281" r:id="rId6"/>
    <p:sldId id="307" r:id="rId7"/>
    <p:sldId id="287" r:id="rId8"/>
    <p:sldId id="308" r:id="rId9"/>
    <p:sldId id="309" r:id="rId10"/>
    <p:sldId id="304" r:id="rId11"/>
    <p:sldId id="303" r:id="rId12"/>
    <p:sldId id="284" r:id="rId13"/>
    <p:sldId id="292" r:id="rId14"/>
    <p:sldId id="293" r:id="rId15"/>
    <p:sldId id="283" r:id="rId16"/>
    <p:sldId id="311" r:id="rId17"/>
    <p:sldId id="312" r:id="rId18"/>
    <p:sldId id="313" r:id="rId19"/>
    <p:sldId id="301" r:id="rId20"/>
    <p:sldId id="30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TAN Matthias Hwai-yong" initials="DTMH" lastIdx="7" clrIdx="0">
    <p:extLst>
      <p:ext uri="{19B8F6BF-5375-455C-9EA6-DF929625EA0E}">
        <p15:presenceInfo xmlns:p15="http://schemas.microsoft.com/office/powerpoint/2012/main" userId="S::matthtan@um.cityu.edu.hk::6a5e66e8-b6e3-47d6-a901-88bdbbcc52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4" autoAdjust="0"/>
    <p:restoredTop sz="94476" autoAdjust="0"/>
  </p:normalViewPr>
  <p:slideViewPr>
    <p:cSldViewPr snapToGrid="0">
      <p:cViewPr varScale="1">
        <p:scale>
          <a:sx n="112" d="100"/>
          <a:sy n="112" d="100"/>
        </p:scale>
        <p:origin x="15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6EB82-DA2C-9D48-88F0-C5E729EC5F50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3D79F-64A5-EE4C-9AD2-60774C1775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2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3D79F-64A5-EE4C-9AD2-60774C17752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2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3D79F-64A5-EE4C-9AD2-60774C17752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9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6629398"/>
            <a:ext cx="4572000" cy="2286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629400"/>
            <a:ext cx="4572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-4763" y="6561137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36E9CC-EDB3-48D1-8455-0EA1D7E81BFE}" type="datetime5">
              <a:rPr lang="en-US" smtClean="0"/>
              <a:t>20-May-19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53200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</a:t>
            </a:r>
            <a:r>
              <a:rPr lang="en-US" altLang="zh-CN" dirty="0"/>
              <a:t>iang Fang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7" y="656113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3D94-D26D-4A91-9878-B372744804A0}" type="datetime5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Jiang Fang, Sun </a:t>
            </a:r>
            <a:r>
              <a:rPr lang="en-US" altLang="zh-CN" dirty="0" err="1"/>
              <a:t>Shilong</a:t>
            </a:r>
            <a:r>
              <a:rPr lang="en-US" altLang="zh-CN" dirty="0"/>
              <a:t>, Xu Peiwen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629399"/>
            <a:ext cx="4572000" cy="2286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000">
                <a:latin typeface="+mn-lt"/>
                <a:cs typeface="Arial" panose="020B0604020202020204" pitchFamily="34" charset="0"/>
              </a:defRPr>
            </a:lvl1pPr>
            <a:lvl2pPr>
              <a:buSzPct val="60000"/>
              <a:buFontTx/>
              <a:buBlip>
                <a:blip r:embed="rId3"/>
              </a:buBlip>
              <a:defRPr sz="1800">
                <a:latin typeface="+mn-lt"/>
                <a:cs typeface="Arial" panose="020B0604020202020204" pitchFamily="34" charset="0"/>
              </a:defRPr>
            </a:lvl2pPr>
            <a:lvl3pPr>
              <a:defRPr sz="1400">
                <a:latin typeface="+mn-lt"/>
                <a:cs typeface="Arial" panose="020B0604020202020204" pitchFamily="34" charset="0"/>
              </a:defRPr>
            </a:lvl3pPr>
            <a:lvl4pPr>
              <a:defRPr sz="1400">
                <a:latin typeface="+mn-lt"/>
                <a:cs typeface="Arial" panose="020B0604020202020204" pitchFamily="34" charset="0"/>
              </a:defRPr>
            </a:lvl4pPr>
            <a:lvl5pPr>
              <a:defRPr sz="14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922841" y="30956"/>
            <a:ext cx="1106859" cy="700088"/>
            <a:chOff x="1483941" y="3580152"/>
            <a:chExt cx="3011859" cy="1905000"/>
          </a:xfrm>
        </p:grpSpPr>
        <p:sp>
          <p:nvSpPr>
            <p:cNvPr id="15" name="Freeform 14"/>
            <p:cNvSpPr/>
            <p:nvPr/>
          </p:nvSpPr>
          <p:spPr>
            <a:xfrm>
              <a:off x="1820336" y="4106636"/>
              <a:ext cx="2359778" cy="1330778"/>
            </a:xfrm>
            <a:custGeom>
              <a:avLst/>
              <a:gdLst>
                <a:gd name="connsiteX0" fmla="*/ 286050 w 2359778"/>
                <a:gd name="connsiteY0" fmla="*/ 195943 h 1330778"/>
                <a:gd name="connsiteX1" fmla="*/ 286050 w 2359778"/>
                <a:gd name="connsiteY1" fmla="*/ 195943 h 1330778"/>
                <a:gd name="connsiteX2" fmla="*/ 196243 w 2359778"/>
                <a:gd name="connsiteY2" fmla="*/ 244928 h 1330778"/>
                <a:gd name="connsiteX3" fmla="*/ 147257 w 2359778"/>
                <a:gd name="connsiteY3" fmla="*/ 285750 h 1330778"/>
                <a:gd name="connsiteX4" fmla="*/ 106435 w 2359778"/>
                <a:gd name="connsiteY4" fmla="*/ 359228 h 1330778"/>
                <a:gd name="connsiteX5" fmla="*/ 73778 w 2359778"/>
                <a:gd name="connsiteY5" fmla="*/ 416378 h 1330778"/>
                <a:gd name="connsiteX6" fmla="*/ 57450 w 2359778"/>
                <a:gd name="connsiteY6" fmla="*/ 449035 h 1330778"/>
                <a:gd name="connsiteX7" fmla="*/ 49285 w 2359778"/>
                <a:gd name="connsiteY7" fmla="*/ 473528 h 1330778"/>
                <a:gd name="connsiteX8" fmla="*/ 32957 w 2359778"/>
                <a:gd name="connsiteY8" fmla="*/ 498021 h 1330778"/>
                <a:gd name="connsiteX9" fmla="*/ 24793 w 2359778"/>
                <a:gd name="connsiteY9" fmla="*/ 555171 h 1330778"/>
                <a:gd name="connsiteX10" fmla="*/ 16628 w 2359778"/>
                <a:gd name="connsiteY10" fmla="*/ 718457 h 1330778"/>
                <a:gd name="connsiteX11" fmla="*/ 300 w 2359778"/>
                <a:gd name="connsiteY11" fmla="*/ 775607 h 1330778"/>
                <a:gd name="connsiteX12" fmla="*/ 8464 w 2359778"/>
                <a:gd name="connsiteY12" fmla="*/ 824593 h 1330778"/>
                <a:gd name="connsiteX13" fmla="*/ 300 w 2359778"/>
                <a:gd name="connsiteY13" fmla="*/ 873578 h 1330778"/>
                <a:gd name="connsiteX14" fmla="*/ 300 w 2359778"/>
                <a:gd name="connsiteY14" fmla="*/ 889907 h 1330778"/>
                <a:gd name="connsiteX15" fmla="*/ 2074028 w 2359778"/>
                <a:gd name="connsiteY15" fmla="*/ 1330778 h 1330778"/>
                <a:gd name="connsiteX16" fmla="*/ 2359778 w 2359778"/>
                <a:gd name="connsiteY16" fmla="*/ 0 h 1330778"/>
                <a:gd name="connsiteX17" fmla="*/ 286050 w 2359778"/>
                <a:gd name="connsiteY17" fmla="*/ 195943 h 133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59778" h="1330778">
                  <a:moveTo>
                    <a:pt x="286050" y="195943"/>
                  </a:moveTo>
                  <a:lnTo>
                    <a:pt x="286050" y="195943"/>
                  </a:lnTo>
                  <a:cubicBezTo>
                    <a:pt x="267460" y="205238"/>
                    <a:pt x="218616" y="226284"/>
                    <a:pt x="196243" y="244928"/>
                  </a:cubicBezTo>
                  <a:cubicBezTo>
                    <a:pt x="133379" y="297315"/>
                    <a:pt x="208070" y="245207"/>
                    <a:pt x="147257" y="285750"/>
                  </a:cubicBezTo>
                  <a:cubicBezTo>
                    <a:pt x="124678" y="353489"/>
                    <a:pt x="162586" y="246922"/>
                    <a:pt x="106435" y="359228"/>
                  </a:cubicBezTo>
                  <a:cubicBezTo>
                    <a:pt x="57094" y="457913"/>
                    <a:pt x="119937" y="335600"/>
                    <a:pt x="73778" y="416378"/>
                  </a:cubicBezTo>
                  <a:cubicBezTo>
                    <a:pt x="67740" y="426945"/>
                    <a:pt x="62244" y="437849"/>
                    <a:pt x="57450" y="449035"/>
                  </a:cubicBezTo>
                  <a:cubicBezTo>
                    <a:pt x="54060" y="456945"/>
                    <a:pt x="53134" y="465831"/>
                    <a:pt x="49285" y="473528"/>
                  </a:cubicBezTo>
                  <a:cubicBezTo>
                    <a:pt x="44897" y="482304"/>
                    <a:pt x="38400" y="489857"/>
                    <a:pt x="32957" y="498021"/>
                  </a:cubicBezTo>
                  <a:cubicBezTo>
                    <a:pt x="30236" y="517071"/>
                    <a:pt x="26215" y="535980"/>
                    <a:pt x="24793" y="555171"/>
                  </a:cubicBezTo>
                  <a:cubicBezTo>
                    <a:pt x="20767" y="609519"/>
                    <a:pt x="21154" y="664149"/>
                    <a:pt x="16628" y="718457"/>
                  </a:cubicBezTo>
                  <a:cubicBezTo>
                    <a:pt x="15489" y="732126"/>
                    <a:pt x="5023" y="761436"/>
                    <a:pt x="300" y="775607"/>
                  </a:cubicBezTo>
                  <a:cubicBezTo>
                    <a:pt x="3021" y="791936"/>
                    <a:pt x="8464" y="808039"/>
                    <a:pt x="8464" y="824593"/>
                  </a:cubicBezTo>
                  <a:cubicBezTo>
                    <a:pt x="8464" y="841147"/>
                    <a:pt x="2353" y="857152"/>
                    <a:pt x="300" y="873578"/>
                  </a:cubicBezTo>
                  <a:cubicBezTo>
                    <a:pt x="-375" y="878979"/>
                    <a:pt x="300" y="884464"/>
                    <a:pt x="300" y="889907"/>
                  </a:cubicBezTo>
                  <a:lnTo>
                    <a:pt x="2074028" y="1330778"/>
                  </a:lnTo>
                  <a:lnTo>
                    <a:pt x="2359778" y="0"/>
                  </a:lnTo>
                  <a:lnTo>
                    <a:pt x="286050" y="1959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https://upload.wikimedia.org/wikipedia/commons/thumb/8/83/CityU_logo_2015.svg/2000px-CityU_logo_2015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941" y="3580152"/>
              <a:ext cx="3011859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0" y="6561136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4524974" y="65690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013884" y="656113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D05B5-3247-4E53-8518-4A7BC9B25EE3}" type="datetime5">
              <a:rPr lang="en-US" smtClean="0"/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Jiang Fang, Sun </a:t>
            </a:r>
            <a:r>
              <a:rPr lang="en-US" altLang="zh-CN" dirty="0" err="1"/>
              <a:t>Shilong</a:t>
            </a:r>
            <a:r>
              <a:rPr lang="en-US" altLang="zh-CN" dirty="0"/>
              <a:t>, Xu Peiwen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1800">
                <a:latin typeface="+mn-lt"/>
                <a:cs typeface="Arial" panose="020B0604020202020204" pitchFamily="34" charset="0"/>
              </a:defRPr>
            </a:lvl1pPr>
            <a:lvl2pPr>
              <a:buSzPct val="60000"/>
              <a:buFontTx/>
              <a:buBlip>
                <a:blip r:embed="rId2"/>
              </a:buBlip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600">
                <a:latin typeface="+mn-lt"/>
                <a:cs typeface="Arial" panose="020B0604020202020204" pitchFamily="34" charset="0"/>
              </a:defRPr>
            </a:lvl3pPr>
            <a:lvl4pPr>
              <a:defRPr sz="1600">
                <a:latin typeface="+mn-lt"/>
                <a:cs typeface="Arial" panose="020B0604020202020204" pitchFamily="34" charset="0"/>
              </a:defRPr>
            </a:lvl4pPr>
            <a:lvl5pPr>
              <a:defRPr sz="1600">
                <a:latin typeface="+mn-lt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1800">
                <a:latin typeface="+mn-lt"/>
                <a:cs typeface="Arial" panose="020B0604020202020204" pitchFamily="34" charset="0"/>
              </a:defRPr>
            </a:lvl1pPr>
            <a:lvl2pPr>
              <a:buSzPct val="60000"/>
              <a:buFontTx/>
              <a:buBlip>
                <a:blip r:embed="rId2"/>
              </a:buBlip>
              <a:defRPr sz="1600">
                <a:latin typeface="+mn-lt"/>
                <a:cs typeface="Arial" panose="020B0604020202020204" pitchFamily="34" charset="0"/>
              </a:defRPr>
            </a:lvl2pPr>
            <a:lvl3pPr>
              <a:defRPr sz="1600">
                <a:latin typeface="+mn-lt"/>
                <a:cs typeface="Arial" panose="020B0604020202020204" pitchFamily="34" charset="0"/>
              </a:defRPr>
            </a:lvl3pPr>
            <a:lvl4pPr>
              <a:defRPr sz="1600">
                <a:latin typeface="+mn-lt"/>
                <a:cs typeface="Arial" panose="020B0604020202020204" pitchFamily="34" charset="0"/>
              </a:defRPr>
            </a:lvl4pPr>
            <a:lvl5pPr>
              <a:defRPr sz="1600">
                <a:latin typeface="+mn-lt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0" y="6629398"/>
            <a:ext cx="4572000" cy="2286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629400"/>
            <a:ext cx="4572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563" y="6629400"/>
            <a:ext cx="3500437" cy="22860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HK" sz="1200" dirty="0">
                <a:solidFill>
                  <a:schemeClr val="bg1"/>
                </a:solidFill>
                <a:latin typeface="+mn-lt"/>
                <a:cs typeface="+mn-cs"/>
              </a:rPr>
              <a:t>SEEM</a:t>
            </a:r>
            <a:r>
              <a:rPr lang="en-HK" sz="1200" baseline="0" dirty="0">
                <a:solidFill>
                  <a:schemeClr val="bg1"/>
                </a:solidFill>
                <a:latin typeface="+mn-lt"/>
                <a:cs typeface="+mn-cs"/>
              </a:rPr>
              <a:t> 8010 Presentation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-4763" y="6561137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BFAFB1-18AD-49C9-8F04-972C4B587129}" type="datetime5">
              <a:rPr lang="en-US" smtClean="0"/>
              <a:t>20-May-19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7" y="656113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2474" y="6566351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Jiang Fang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6629398"/>
            <a:ext cx="4572000" cy="2286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629400"/>
            <a:ext cx="4572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63" y="6629400"/>
            <a:ext cx="3500437" cy="22860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HK" sz="1200" dirty="0">
                <a:solidFill>
                  <a:schemeClr val="bg1"/>
                </a:solidFill>
                <a:latin typeface="+mn-lt"/>
                <a:cs typeface="+mn-cs"/>
              </a:rPr>
              <a:t>SEEM</a:t>
            </a:r>
            <a:r>
              <a:rPr lang="en-HK" sz="1200" baseline="0" dirty="0">
                <a:solidFill>
                  <a:schemeClr val="bg1"/>
                </a:solidFill>
                <a:latin typeface="+mn-lt"/>
                <a:cs typeface="+mn-cs"/>
              </a:rPr>
              <a:t> 8010 Presentation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-4763" y="6561137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C4AFA8-99A2-4C05-B315-D8007E3808BC}" type="datetime5">
              <a:rPr lang="en-US" smtClean="0"/>
              <a:t>20-May-19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7" y="656113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7237" y="6650604"/>
            <a:ext cx="3387043" cy="190502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Jiang Fang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6629398"/>
            <a:ext cx="4572000" cy="228601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629400"/>
            <a:ext cx="4572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63" y="6629400"/>
            <a:ext cx="3500437" cy="22860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HK" sz="1200" dirty="0">
                <a:solidFill>
                  <a:schemeClr val="bg1"/>
                </a:solidFill>
                <a:latin typeface="+mn-lt"/>
                <a:cs typeface="+mn-cs"/>
              </a:rPr>
              <a:t>SEEM</a:t>
            </a:r>
            <a:r>
              <a:rPr lang="en-HK" sz="1200" baseline="0" dirty="0">
                <a:solidFill>
                  <a:schemeClr val="bg1"/>
                </a:solidFill>
                <a:latin typeface="+mn-lt"/>
                <a:cs typeface="+mn-cs"/>
              </a:rPr>
              <a:t>  8010 Presentation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-4763" y="6561137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CB98B2-D94A-44A0-B5F0-CF529E062FF0}" type="datetime5">
              <a:rPr lang="en-US" smtClean="0"/>
              <a:t>20-May-19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53200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2437" y="656113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5369F-9842-4876-ACEC-2E9613C3A8E0}" type="datetime5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Jiang Fang, Sun </a:t>
            </a:r>
            <a:r>
              <a:rPr lang="en-US" altLang="zh-CN" dirty="0" err="1"/>
              <a:t>Shilong</a:t>
            </a:r>
            <a:r>
              <a:rPr lang="en-US" altLang="zh-CN" dirty="0"/>
              <a:t>, Xu Peiwen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7653C-7ECA-41DE-906F-037125AF368A}" type="datetime5">
              <a:rPr lang="en-US" smtClean="0"/>
              <a:t>20-May-19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Jiang Fang, Sun </a:t>
            </a:r>
            <a:r>
              <a:rPr lang="en-US" altLang="zh-CN" dirty="0" err="1"/>
              <a:t>Shilong</a:t>
            </a:r>
            <a:r>
              <a:rPr lang="en-US" altLang="zh-CN" dirty="0"/>
              <a:t>, Xu Peiwen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A4C30-AA25-46B1-AED1-0C3703A2F4F8}" type="datetime5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Jiang Fang, Sun </a:t>
            </a:r>
            <a:r>
              <a:rPr lang="en-US" altLang="zh-CN" dirty="0" err="1"/>
              <a:t>Shilong</a:t>
            </a:r>
            <a:r>
              <a:rPr lang="en-US" altLang="zh-CN" dirty="0"/>
              <a:t>, Xu Peiwen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FF2708-A653-4034-AF4C-3DDB4D76994A}" type="datetime5">
              <a:rPr lang="en-US" smtClean="0"/>
              <a:t>20-May-19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4" r:id="rId4"/>
    <p:sldLayoutId id="2147483675" r:id="rId5"/>
    <p:sldLayoutId id="214748367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3" Type="http://schemas.openxmlformats.org/officeDocument/2006/relationships/image" Target="../media/image151.png"/><Relationship Id="rId12" Type="http://schemas.openxmlformats.org/officeDocument/2006/relationships/image" Target="../media/image1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gif"/><Relationship Id="rId15" Type="http://schemas.openxmlformats.org/officeDocument/2006/relationships/image" Target="../media/image30.png"/><Relationship Id="rId10" Type="http://schemas.openxmlformats.org/officeDocument/2006/relationships/image" Target="../media/image1.gif"/><Relationship Id="rId9" Type="http://schemas.openxmlformats.org/officeDocument/2006/relationships/image" Target="../media/image100.png"/><Relationship Id="rId1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gif"/><Relationship Id="rId7" Type="http://schemas.openxmlformats.org/officeDocument/2006/relationships/image" Target="../media/image3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819" y="1849734"/>
            <a:ext cx="8192361" cy="838200"/>
          </a:xfrm>
        </p:spPr>
        <p:txBody>
          <a:bodyPr/>
          <a:lstStyle/>
          <a:p>
            <a:r>
              <a:rPr lang="en-US" altLang="zh-CN" sz="3200" dirty="0"/>
              <a:t>Multiple-target Robust Design of a Coronary Stent with Multiple Functional Outputs</a:t>
            </a:r>
            <a:endParaRPr lang="zh-CN" altLang="en-US" sz="3200" dirty="0"/>
          </a:p>
        </p:txBody>
      </p:sp>
      <p:sp>
        <p:nvSpPr>
          <p:cNvPr id="4" name="TextBox 2"/>
          <p:cNvSpPr txBox="1"/>
          <p:nvPr/>
        </p:nvSpPr>
        <p:spPr>
          <a:xfrm>
            <a:off x="2959065" y="4170067"/>
            <a:ext cx="36079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dirty="0"/>
              <a:t>Jiang Fang    Matthias HY Tan</a:t>
            </a:r>
          </a:p>
          <a:p>
            <a:pPr algn="ctr"/>
            <a:endParaRPr lang="en-H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70486" y="65690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D1B108-9729-4600-ABA1-FA70C0D9E37A}"/>
              </a:ext>
            </a:extLst>
          </p:cNvPr>
          <p:cNvSpPr/>
          <p:nvPr/>
        </p:nvSpPr>
        <p:spPr>
          <a:xfrm>
            <a:off x="1689023" y="4567002"/>
            <a:ext cx="6147995" cy="56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School of Data Science, City University of Hong Kong</a:t>
            </a:r>
            <a:endParaRPr lang="en-US" sz="18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5"/>
    </mc:Choice>
    <mc:Fallback xmlns="">
      <p:transition spd="slow" advTm="133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</a:rPr>
              <a:t>We employ a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multi-functional output GP emulator 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</a:rPr>
              <a:t>to construct an emulator for the two functional outputs of the FE computer model.</a:t>
            </a:r>
          </a:p>
          <a:p>
            <a:pPr marL="0" marR="0" indent="4572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model the computer output vector as a stationary GP of the form: 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 emulator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02352" y="2386907"/>
                <a:ext cx="2310696" cy="405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352" y="2386907"/>
                <a:ext cx="2310696" cy="405047"/>
              </a:xfrm>
              <a:prstGeom prst="rect">
                <a:avLst/>
              </a:prstGeom>
              <a:blipFill rotWithShape="0">
                <a:blip r:embed="rId2"/>
                <a:stretch>
                  <a:fillRect t="-100000" b="-1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75533" y="2955308"/>
                <a:ext cx="813986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is a </a:t>
                </a:r>
                <a:r>
                  <a:rPr lang="en-US" sz="16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regression functions and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matrix of regression coefficients. 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residual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vector valued GP with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zero mean and </a:t>
                </a:r>
                <a:r>
                  <a:rPr 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separable covariance function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33" y="2955308"/>
                <a:ext cx="8139867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74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63980" y="4294115"/>
                <a:ext cx="7911267" cy="673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follows a matrix-normal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80" y="4294115"/>
                <a:ext cx="7911267" cy="673389"/>
              </a:xfrm>
              <a:prstGeom prst="rect">
                <a:avLst/>
              </a:prstGeom>
              <a:blipFill rotWithShape="0">
                <a:blip r:embed="rId9"/>
                <a:stretch>
                  <a:fillRect t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/>
              <p:cNvSpPr txBox="1">
                <a:spLocks/>
              </p:cNvSpPr>
              <p:nvPr/>
            </p:nvSpPr>
            <p:spPr bwMode="auto">
              <a:xfrm>
                <a:off x="304800" y="3593214"/>
                <a:ext cx="8382000" cy="656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FontTx/>
                  <a:buBlip>
                    <a:blip r:embed="rId10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FontTx/>
                  <a:buBlip>
                    <a:blip r:embed="rId11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functional outputs at each experiment run are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functions observed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We arrange all output data in 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𝑚𝑛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3593214"/>
                <a:ext cx="8382000" cy="656299"/>
              </a:xfrm>
              <a:prstGeom prst="rect">
                <a:avLst/>
              </a:prstGeom>
              <a:blipFill rotWithShape="0">
                <a:blip r:embed="rId12"/>
                <a:stretch>
                  <a:fillRect t="-4630" b="-120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4311" y="5227684"/>
                <a:ext cx="6542733" cy="396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((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1" y="5227684"/>
                <a:ext cx="6542733" cy="396647"/>
              </a:xfrm>
              <a:prstGeom prst="rect">
                <a:avLst/>
              </a:prstGeom>
              <a:blipFill>
                <a:blip r:embed="rId13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2465" y="5561269"/>
                <a:ext cx="6787661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" y="5561269"/>
                <a:ext cx="6787661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/>
              <p:cNvSpPr txBox="1">
                <a:spLocks/>
              </p:cNvSpPr>
              <p:nvPr/>
            </p:nvSpPr>
            <p:spPr bwMode="auto">
              <a:xfrm>
                <a:off x="304800" y="4981270"/>
                <a:ext cx="7205411" cy="3198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FontTx/>
                  <a:buBlip>
                    <a:blip r:embed="rId10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FontTx/>
                  <a:buBlip>
                    <a:blip r:embed="rId11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maximum likelihood estimates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981270"/>
                <a:ext cx="7205411" cy="319820"/>
              </a:xfrm>
              <a:prstGeom prst="rect">
                <a:avLst/>
              </a:prstGeom>
              <a:blipFill>
                <a:blip r:embed="rId15"/>
                <a:stretch>
                  <a:fillRect t="-9434" b="-433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377514" y="4604951"/>
            <a:ext cx="0" cy="36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574469" y="5334217"/>
            <a:ext cx="89511" cy="76085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0953" y="1175355"/>
                <a:ext cx="8382000" cy="505936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Suppose we want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posterior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predictive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process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conditional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given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by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53" y="1175355"/>
                <a:ext cx="8382000" cy="5059363"/>
              </a:xfrm>
              <a:blipFill rotWithShape="0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 emulator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1057" y="3530811"/>
                <a:ext cx="7214716" cy="406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7" y="3530811"/>
                <a:ext cx="7214716" cy="406586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3666" y="3932766"/>
                <a:ext cx="8422522" cy="1483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7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7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7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7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17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7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′,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7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e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700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sz="17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7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7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sz="17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−(</m:t>
                          </m:r>
                          <m:sSubSup>
                            <m:sSubSupPr>
                              <m:ctrlP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7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17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7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7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7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7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7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17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7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7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d>
                          <m:d>
                            <m:dPr>
                              <m:ctrlPr>
                                <a:rPr lang="en-US" sz="17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17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7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7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b>
                                <m:sup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700" i="1" kern="1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7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sSubSup>
                      <m:sSubSupPr>
                        <m:ctrlP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7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7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7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7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17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7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7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7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7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′)</m:t>
                                </m:r>
                                <m:sSubSup>
                                  <m:sSub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sub>
                                  <m:sup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17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7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7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′)</m:t>
                                </m:r>
                                <m:sSubSup>
                                  <m:sSub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sub>
                                  <m:sup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700" kern="1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66" y="3932766"/>
                <a:ext cx="8422522" cy="1483355"/>
              </a:xfrm>
              <a:prstGeom prst="rect">
                <a:avLst/>
              </a:prstGeom>
              <a:blipFill>
                <a:blip r:embed="rId4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90" y="2694405"/>
                <a:ext cx="8166255" cy="572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posterior mean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and the posterior covariance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are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0" y="2694405"/>
                <a:ext cx="8166255" cy="572593"/>
              </a:xfrm>
              <a:prstGeom prst="rect">
                <a:avLst/>
              </a:prstGeom>
              <a:blipFill>
                <a:blip r:embed="rId5"/>
                <a:stretch>
                  <a:fillRect l="-46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>
            <a:off x="614406" y="3557264"/>
            <a:ext cx="82901" cy="15149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2F5A44-2D07-A244-BFDF-874752698125}"/>
                  </a:ext>
                </a:extLst>
              </p:cNvPr>
              <p:cNvSpPr/>
              <p:nvPr/>
            </p:nvSpPr>
            <p:spPr>
              <a:xfrm>
                <a:off x="531057" y="1650749"/>
                <a:ext cx="4572000" cy="10852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kern="1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  <m:r>
                          <a:rPr lang="en-US" altLang="zh-CN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2F5A44-2D07-A244-BFDF-874752698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7" y="1650749"/>
                <a:ext cx="4572000" cy="1085233"/>
              </a:xfrm>
              <a:prstGeom prst="rect">
                <a:avLst/>
              </a:prstGeom>
              <a:blipFill>
                <a:blip r:embed="rId6"/>
                <a:stretch>
                  <a:fillRect r="-80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1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331" y="882739"/>
            <a:ext cx="8382000" cy="6963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Comparison between the multi-functional output GP and independent GP emulators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0021" y="300620"/>
            <a:ext cx="8915400" cy="7620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 </a:t>
            </a:r>
            <a:b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0829" y="1886601"/>
            <a:ext cx="7661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160 independent GP emulators: two outputs at 80 time points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49592" y="3146486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57659" y="3124978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0828" y="2581048"/>
            <a:ext cx="7338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25+25 computer simulation runs are conducted.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Randomly pick 20 out of 25 runs in each slice of the SLHD 30 times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0325" y="3412342"/>
            <a:ext cx="614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30 training sets                 remaining ten runs : test points </a:t>
            </a:r>
            <a:endParaRPr lang="en-US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660454" y="3769248"/>
            <a:ext cx="6885405" cy="8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</a:rPr>
              <a:t>A separable correlation function is used: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65168" y="4106264"/>
                <a:ext cx="6163652" cy="41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ov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⨂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𝑖𝑛𝑝𝑢𝑡𝑠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" y="4106264"/>
                <a:ext cx="6163652" cy="410497"/>
              </a:xfrm>
              <a:prstGeom prst="rect">
                <a:avLst/>
              </a:prstGeom>
              <a:blipFill>
                <a:blip r:embed="rId4"/>
                <a:stretch>
                  <a:fillRect t="-141176" b="-2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739031" y="4435901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43105" y="4613614"/>
                <a:ext cx="6662061" cy="484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Matérn correlation function with smoothness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05" y="4613614"/>
                <a:ext cx="6662061" cy="484043"/>
              </a:xfrm>
              <a:prstGeom prst="rect">
                <a:avLst/>
              </a:prstGeom>
              <a:blipFill>
                <a:blip r:embed="rId5"/>
                <a:stretch>
                  <a:fillRect l="-570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563331" y="1517808"/>
            <a:ext cx="6885405" cy="40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</a:rPr>
              <a:t>Independent GP emulators (Spiller et al. 2014) </a:t>
            </a:r>
          </a:p>
        </p:txBody>
      </p:sp>
      <p:sp>
        <p:nvSpPr>
          <p:cNvPr id="26" name="Content Placeholder 20"/>
          <p:cNvSpPr txBox="1">
            <a:spLocks/>
          </p:cNvSpPr>
          <p:nvPr/>
        </p:nvSpPr>
        <p:spPr bwMode="auto">
          <a:xfrm>
            <a:off x="563331" y="2257053"/>
            <a:ext cx="8382000" cy="38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Multi-functional output GP emulator VS independent GP emulators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E00195-68C0-484C-A1B1-966A9D7AFFC8}"/>
                  </a:ext>
                </a:extLst>
              </p:cNvPr>
              <p:cNvSpPr/>
              <p:nvPr/>
            </p:nvSpPr>
            <p:spPr>
              <a:xfrm>
                <a:off x="960974" y="5105597"/>
                <a:ext cx="6052910" cy="394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E00195-68C0-484C-A1B1-966A9D7AF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74" y="5105597"/>
                <a:ext cx="6052910" cy="394532"/>
              </a:xfrm>
              <a:prstGeom prst="rect">
                <a:avLst/>
              </a:prstGeom>
              <a:blipFill>
                <a:blip r:embed="rId6"/>
                <a:stretch>
                  <a:fillRect t="-103125" b="-1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D4ECA40-C824-AC4E-BC17-0AB9ED927574}"/>
                  </a:ext>
                </a:extLst>
              </p:cNvPr>
              <p:cNvSpPr/>
              <p:nvPr/>
            </p:nvSpPr>
            <p:spPr>
              <a:xfrm>
                <a:off x="425312" y="5488901"/>
                <a:ext cx="5894619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𝑃𝐶𝐿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𝑃𝐵𝑆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D4ECA40-C824-AC4E-BC17-0AB9ED927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" y="5488901"/>
                <a:ext cx="5894619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8FAE816-674E-5A4F-8005-78D237FC6D27}"/>
                  </a:ext>
                </a:extLst>
              </p:cNvPr>
              <p:cNvSpPr/>
              <p:nvPr/>
            </p:nvSpPr>
            <p:spPr>
              <a:xfrm>
                <a:off x="1032454" y="5855886"/>
                <a:ext cx="5791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correlation function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𝑃𝐶𝐿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𝑃𝐵𝑆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8FAE816-674E-5A4F-8005-78D237FC6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54" y="5855886"/>
                <a:ext cx="5791200" cy="369332"/>
              </a:xfrm>
              <a:prstGeom prst="rect">
                <a:avLst/>
              </a:prstGeom>
              <a:blipFill>
                <a:blip r:embed="rId8"/>
                <a:stretch>
                  <a:fillRect l="-656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C8B50B0-784C-8E44-B8D0-25CBCF180421}"/>
                  </a:ext>
                </a:extLst>
              </p:cNvPr>
              <p:cNvSpPr/>
              <p:nvPr/>
            </p:nvSpPr>
            <p:spPr>
              <a:xfrm>
                <a:off x="939119" y="6087506"/>
                <a:ext cx="8126726" cy="541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𝑖𝑛𝑝𝑢𝑡𝑠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𝑃𝐶𝐿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𝑃𝐶𝐿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𝑃𝐵𝑆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𝑃𝐵𝑆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C8B50B0-784C-8E44-B8D0-25CBCF180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9" y="6087506"/>
                <a:ext cx="8126726" cy="5414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11">
            <a:extLst>
              <a:ext uri="{FF2B5EF4-FFF2-40B4-BE49-F238E27FC236}">
                <a16:creationId xmlns:a16="http://schemas.microsoft.com/office/drawing/2014/main" id="{FADB1747-AEC0-4D45-9F7B-B3F6AAEAEEAF}"/>
              </a:ext>
            </a:extLst>
          </p:cNvPr>
          <p:cNvSpPr/>
          <p:nvPr/>
        </p:nvSpPr>
        <p:spPr>
          <a:xfrm>
            <a:off x="932824" y="5501030"/>
            <a:ext cx="133976" cy="10563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12">
            <a:extLst>
              <a:ext uri="{FF2B5EF4-FFF2-40B4-BE49-F238E27FC236}">
                <a16:creationId xmlns:a16="http://schemas.microsoft.com/office/drawing/2014/main" id="{DD835892-17F1-4D48-B04A-8EAB0900FE84}"/>
              </a:ext>
            </a:extLst>
          </p:cNvPr>
          <p:cNvCxnSpPr/>
          <p:nvPr/>
        </p:nvCxnSpPr>
        <p:spPr>
          <a:xfrm flipH="1">
            <a:off x="5164650" y="4419992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3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0402" y="5218500"/>
            <a:ext cx="7902099" cy="849086"/>
          </a:xfrm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Independent GP emulators 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</a:rPr>
              <a:t>give slightly better MSE than the multi-functional output GP emulator.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7749" y="3317249"/>
            <a:ext cx="74885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DengXian" panose="02010600030101010101" pitchFamily="2" charset="-122"/>
              </a:rPr>
              <a:t>Boxplots of MSE for multi-functional output GP emulator and independent GP emulators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4609411"/>
            <a:ext cx="6618672" cy="561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6800" y="3332587"/>
            <a:ext cx="5501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Mean squared error (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MSE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5896EF-D2E3-D743-9709-C0C194BB6F99}"/>
                  </a:ext>
                </a:extLst>
              </p:cNvPr>
              <p:cNvSpPr/>
              <p:nvPr/>
            </p:nvSpPr>
            <p:spPr>
              <a:xfrm>
                <a:off x="930402" y="4375525"/>
                <a:ext cx="6652200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800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5896EF-D2E3-D743-9709-C0C194BB6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02" y="4375525"/>
                <a:ext cx="6652200" cy="701410"/>
              </a:xfrm>
              <a:prstGeom prst="rect">
                <a:avLst/>
              </a:prstGeom>
              <a:blipFill>
                <a:blip r:embed="rId2"/>
                <a:stretch>
                  <a:fillRect t="-132143" b="-194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>
            <a:extLst>
              <a:ext uri="{FF2B5EF4-FFF2-40B4-BE49-F238E27FC236}">
                <a16:creationId xmlns:a16="http://schemas.microsoft.com/office/drawing/2014/main" id="{C788CEC5-5069-7240-9C02-3531E93B85F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2796" r="6140" b="63586"/>
          <a:stretch/>
        </p:blipFill>
        <p:spPr bwMode="auto">
          <a:xfrm>
            <a:off x="1193482" y="995886"/>
            <a:ext cx="3149918" cy="22891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3241938E-285D-E14F-98B8-B8A75EABF17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t="2790" r="6158" b="64412"/>
          <a:stretch/>
        </p:blipFill>
        <p:spPr bwMode="auto">
          <a:xfrm>
            <a:off x="4256502" y="995887"/>
            <a:ext cx="3326100" cy="22044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342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32161" y="4633873"/>
                <a:ext cx="8532223" cy="1925832"/>
              </a:xfrm>
            </p:spPr>
            <p:txBody>
              <a:bodyPr/>
              <a:lstStyle/>
              <a:p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Coverage: multi-functional output GP emulator is much </a:t>
                </a:r>
                <a:r>
                  <a:rPr lang="en-US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closer</a:t>
                </a:r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the nominal 95% independent GP emulators suffer from severe </a:t>
                </a:r>
                <a:r>
                  <a:rPr lang="en-US" sz="18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undercoverage</a:t>
                </a:r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Average length of prediction intervals: multi-functional output GP emulator is longer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It’s </a:t>
                </a:r>
                <a:r>
                  <a:rPr lang="en-US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reasonable</a:t>
                </a:r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because the range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multi-functional output GP emulator performs better than the independent GP emulators in </a:t>
                </a:r>
                <a:r>
                  <a:rPr lang="en-US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quantifying the interpolation/prediction uncertainty</a:t>
                </a:r>
                <a:r>
                  <a:rPr lang="en-US" sz="18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161" y="4633873"/>
                <a:ext cx="8532223" cy="1925832"/>
              </a:xfrm>
              <a:blipFill>
                <a:blip r:embed="rId3"/>
                <a:stretch>
                  <a:fillRect t="-1307" b="-2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26863" y="6549019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4023" y="4195044"/>
            <a:ext cx="7488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DengXian" panose="02010600030101010101" pitchFamily="2" charset="-122"/>
              </a:rPr>
              <a:t>Boxplots of coverage of nominal 95% prediction intervals and average length of the prediction intervals for multi-functional output GP emulator and independent GP emulators</a:t>
            </a:r>
            <a:endParaRPr lang="en-US" sz="14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C8B3F73D-D29A-1B45-9FBF-B4FDC357FF1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35791" r="6140" b="5099"/>
          <a:stretch/>
        </p:blipFill>
        <p:spPr bwMode="auto">
          <a:xfrm>
            <a:off x="954023" y="856263"/>
            <a:ext cx="2962275" cy="34231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84C50958-EDDF-344B-87A6-E61F1D6C913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" t="35479" r="6158" b="5419"/>
          <a:stretch/>
        </p:blipFill>
        <p:spPr bwMode="auto">
          <a:xfrm>
            <a:off x="4331479" y="766763"/>
            <a:ext cx="2914650" cy="34282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602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BB1D27-F181-674D-990C-6C6C7E1244BC}"/>
                  </a:ext>
                </a:extLst>
              </p:cNvPr>
              <p:cNvSpPr/>
              <p:nvPr/>
            </p:nvSpPr>
            <p:spPr>
              <a:xfrm>
                <a:off x="815168" y="2420451"/>
                <a:ext cx="7362997" cy="787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trace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BB1D27-F181-674D-990C-6C6C7E124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420451"/>
                <a:ext cx="7362997" cy="787395"/>
              </a:xfrm>
              <a:prstGeom prst="rect">
                <a:avLst/>
              </a:prstGeom>
              <a:blipFill>
                <a:blip r:embed="rId2"/>
                <a:stretch>
                  <a:fillRect l="-166" t="-53488" b="-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1AE3444-60DF-8745-877C-D97C4D819D95}"/>
                  </a:ext>
                </a:extLst>
              </p:cNvPr>
              <p:cNvSpPr/>
              <p:nvPr/>
            </p:nvSpPr>
            <p:spPr>
              <a:xfrm>
                <a:off x="988695" y="3219406"/>
                <a:ext cx="7189470" cy="134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80</m:t>
                        </m:r>
                      </m:sup>
                      <m:e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"/>
                                    <m:ctrlPr>
                                      <a:rPr lang="zh-CN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zh-CN" sz="1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zh-CN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zh-CN" altLang="zh-CN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zh-CN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zh-CN" altLang="zh-CN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trace</m:t>
                        </m:r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1AE3444-60DF-8745-877C-D97C4D819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95" y="3219406"/>
                <a:ext cx="7189470" cy="1341329"/>
              </a:xfrm>
              <a:prstGeom prst="rect">
                <a:avLst/>
              </a:prstGeom>
              <a:blipFill>
                <a:blip r:embed="rId3"/>
                <a:stretch>
                  <a:fillRect t="-41364" b="-9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37CDF7-B917-AC40-899C-E7DCCE23FE83}"/>
                  </a:ext>
                </a:extLst>
              </p:cNvPr>
              <p:cNvSpPr/>
              <p:nvPr/>
            </p:nvSpPr>
            <p:spPr>
              <a:xfrm>
                <a:off x="2794532" y="4856149"/>
                <a:ext cx="3460884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argmin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37CDF7-B917-AC40-899C-E7DCCE23F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32" y="4856149"/>
                <a:ext cx="3460884" cy="559769"/>
              </a:xfrm>
              <a:prstGeom prst="rect">
                <a:avLst/>
              </a:prstGeom>
              <a:blipFill>
                <a:blip r:embed="rId4"/>
                <a:stretch>
                  <a:fillRect t="-4396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6B0A2E-8126-6746-B10D-EA5CB2EB7743}"/>
                  </a:ext>
                </a:extLst>
              </p:cNvPr>
              <p:cNvSpPr/>
              <p:nvPr/>
            </p:nvSpPr>
            <p:spPr>
              <a:xfrm>
                <a:off x="3208515" y="5524114"/>
                <a:ext cx="314233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𝑃𝑀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6B0A2E-8126-6746-B10D-EA5CB2EB7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515" y="5524114"/>
                <a:ext cx="3142335" cy="720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F9FDA847-4DEF-E948-B87D-D8585045869A}"/>
              </a:ext>
            </a:extLst>
          </p:cNvPr>
          <p:cNvSpPr/>
          <p:nvPr/>
        </p:nvSpPr>
        <p:spPr>
          <a:xfrm>
            <a:off x="516978" y="859238"/>
            <a:ext cx="8110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2. </a:t>
            </a:r>
            <a:r>
              <a:rPr lang="en" altLang="zh-CN" b="1" dirty="0"/>
              <a:t>Robust Optimization of Stent Based on the Multi-functional Output GP Emulator </a:t>
            </a:r>
            <a:endParaRPr lang="en-US" altLang="zh-CN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BE2A24-7139-5947-8898-38EF8F6F207A}"/>
              </a:ext>
            </a:extLst>
          </p:cNvPr>
          <p:cNvSpPr/>
          <p:nvPr/>
        </p:nvSpPr>
        <p:spPr>
          <a:xfrm>
            <a:off x="516978" y="1897710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Posterior expected integrated quadratic loss</a:t>
            </a:r>
            <a:r>
              <a:rPr lang="zh-CN" altLang="zh-CN" dirty="0">
                <a:solidFill>
                  <a:srgbClr val="0070C0"/>
                </a:solidFill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6D0DB5-4E3C-B845-AC5B-6204EA9E353F}"/>
              </a:ext>
            </a:extLst>
          </p:cNvPr>
          <p:cNvSpPr/>
          <p:nvPr/>
        </p:nvSpPr>
        <p:spPr>
          <a:xfrm>
            <a:off x="4457700" y="3124614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Gauss-Legendre quadrature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03318A-79FF-B54E-891A-AF65AD9EB8C9}"/>
              </a:ext>
            </a:extLst>
          </p:cNvPr>
          <p:cNvCxnSpPr/>
          <p:nvPr/>
        </p:nvCxnSpPr>
        <p:spPr>
          <a:xfrm flipH="1">
            <a:off x="4246225" y="3173133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3675E7B-3080-944C-B67D-3CB89592A928}"/>
              </a:ext>
            </a:extLst>
          </p:cNvPr>
          <p:cNvSpPr/>
          <p:nvPr/>
        </p:nvSpPr>
        <p:spPr>
          <a:xfrm>
            <a:off x="737235" y="5699772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Performance Measure</a:t>
            </a:r>
            <a:r>
              <a:rPr lang="zh-CN" altLang="zh-CN" dirty="0"/>
              <a:t> </a:t>
            </a:r>
            <a:endParaRPr lang="zh-CN" altLang="en-US" dirty="0"/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1CF09658-10F9-9A44-921B-D460714FD876}"/>
              </a:ext>
            </a:extLst>
          </p:cNvPr>
          <p:cNvCxnSpPr/>
          <p:nvPr/>
        </p:nvCxnSpPr>
        <p:spPr>
          <a:xfrm flipH="1">
            <a:off x="4246227" y="4572295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AB7E66A-769D-8547-8E93-DE6612C3FF8A}"/>
              </a:ext>
            </a:extLst>
          </p:cNvPr>
          <p:cNvSpPr/>
          <p:nvPr/>
        </p:nvSpPr>
        <p:spPr>
          <a:xfrm>
            <a:off x="4524974" y="451799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factor 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4D39FD-1FEE-43D1-A1BD-DC03EA860F97}"/>
              </a:ext>
            </a:extLst>
          </p:cNvPr>
          <p:cNvSpPr/>
          <p:nvPr/>
        </p:nvSpPr>
        <p:spPr>
          <a:xfrm>
            <a:off x="516978" y="1473281"/>
            <a:ext cx="823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Fit the GP emulator using data from all 50 design points</a:t>
            </a:r>
          </a:p>
        </p:txBody>
      </p:sp>
    </p:spTree>
    <p:extLst>
      <p:ext uri="{BB962C8B-B14F-4D97-AF65-F5344CB8AC3E}">
        <p14:creationId xmlns:p14="http://schemas.microsoft.com/office/powerpoint/2010/main" val="222945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B5D4A3-D1E0-CD4B-9E23-54D11317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6E3E0-3E53-BF44-89D3-240178B7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E7D05-9994-0E4A-B869-60C26E8A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9B66B-DF09-154A-AF69-3A6AB148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32EAF29-A04C-B549-B20F-2E18C9F7C5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" t="4824" r="8408"/>
          <a:stretch/>
        </p:blipFill>
        <p:spPr bwMode="auto">
          <a:xfrm>
            <a:off x="2020596" y="1085248"/>
            <a:ext cx="4780544" cy="2828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32665A-6B57-F443-952F-1F7C5DCAF186}"/>
                  </a:ext>
                </a:extLst>
              </p:cNvPr>
              <p:cNvSpPr/>
              <p:nvPr/>
            </p:nvSpPr>
            <p:spPr>
              <a:xfrm>
                <a:off x="1657350" y="5540883"/>
                <a:ext cx="4485587" cy="37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𝑃𝑀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is estimated with little uncertainty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𝑃𝑀</m:t>
                        </m:r>
                      </m:e>
                    </m:acc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32665A-6B57-F443-952F-1F7C5DCAF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5540883"/>
                <a:ext cx="4485587" cy="376513"/>
              </a:xfrm>
              <a:prstGeom prst="rect">
                <a:avLst/>
              </a:prstGeom>
              <a:blipFill>
                <a:blip r:embed="rId3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81075F4F-423C-F941-9459-E2B1111B1529}"/>
              </a:ext>
            </a:extLst>
          </p:cNvPr>
          <p:cNvSpPr/>
          <p:nvPr/>
        </p:nvSpPr>
        <p:spPr>
          <a:xfrm>
            <a:off x="525780" y="3982058"/>
            <a:ext cx="8915400" cy="50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of performance measure versus volume fraction of PLLA for the two types of stents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0B137D67-6E03-5C41-8441-1AF13BEF049B}"/>
              </a:ext>
            </a:extLst>
          </p:cNvPr>
          <p:cNvCxnSpPr/>
          <p:nvPr/>
        </p:nvCxnSpPr>
        <p:spPr>
          <a:xfrm flipH="1">
            <a:off x="4457700" y="4592921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5CFC150-BEED-3142-A726-A1A55ACF0C1E}"/>
                  </a:ext>
                </a:extLst>
              </p:cNvPr>
              <p:cNvSpPr/>
              <p:nvPr/>
            </p:nvSpPr>
            <p:spPr>
              <a:xfrm>
                <a:off x="1657350" y="5049456"/>
                <a:ext cx="7040878" cy="376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stent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made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PLLA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𝑃𝑀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for both stent materials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5CFC150-BEED-3142-A726-A1A55ACF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5049456"/>
                <a:ext cx="7040878" cy="376513"/>
              </a:xfrm>
              <a:prstGeom prst="rect">
                <a:avLst/>
              </a:prstGeom>
              <a:blipFill>
                <a:blip r:embed="rId4"/>
                <a:stretch>
                  <a:fillRect t="-6452" r="-69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1">
            <a:extLst>
              <a:ext uri="{FF2B5EF4-FFF2-40B4-BE49-F238E27FC236}">
                <a16:creationId xmlns:a16="http://schemas.microsoft.com/office/drawing/2014/main" id="{5811F95D-8711-7342-A877-0C4C5C1C8596}"/>
              </a:ext>
            </a:extLst>
          </p:cNvPr>
          <p:cNvSpPr/>
          <p:nvPr/>
        </p:nvSpPr>
        <p:spPr>
          <a:xfrm>
            <a:off x="1390024" y="5012708"/>
            <a:ext cx="133976" cy="10563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BDCFF54-C332-684D-9D27-881FEF2BB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9433560" cy="5059363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signal factor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ffectLst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=2,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</a:rPr>
                  <a:t> </a:t>
                </a:r>
                <a:endParaRPr kumimoji="1" lang="zh-CN" altLang="en-US" sz="1800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BDCFF54-C332-684D-9D27-881FEF2BB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9433560" cy="5059363"/>
              </a:xfrm>
              <a:blipFill>
                <a:blip r:embed="rId2"/>
                <a:stretch>
                  <a:fillRect t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31F5AAB-082D-C94F-95B3-9CB9F7A7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7BDBA-3F28-6A40-BA68-ED8049E4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6D85D-BC8C-D446-9CFC-999E19A7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A48BD-49DC-534C-B341-4F00C18D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8">
            <a:extLst>
              <a:ext uri="{FF2B5EF4-FFF2-40B4-BE49-F238E27FC236}">
                <a16:creationId xmlns:a16="http://schemas.microsoft.com/office/drawing/2014/main" id="{C070D288-1328-F74B-B8A2-8EC19463ED5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8" t="5437" r="8643"/>
          <a:stretch/>
        </p:blipFill>
        <p:spPr bwMode="auto">
          <a:xfrm>
            <a:off x="1627850" y="4252913"/>
            <a:ext cx="5989320" cy="23952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BBBF031-7074-2C45-9B57-CF3E9831C7B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" t="4795" r="7087"/>
          <a:stretch/>
        </p:blipFill>
        <p:spPr bwMode="auto">
          <a:xfrm>
            <a:off x="4662536" y="1981006"/>
            <a:ext cx="3829050" cy="23088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03349C-AA77-304E-8A2D-B3A79B1103C7}"/>
                  </a:ext>
                </a:extLst>
              </p:cNvPr>
              <p:cNvSpPr/>
              <p:nvPr/>
            </p:nvSpPr>
            <p:spPr>
              <a:xfrm>
                <a:off x="910872" y="3290501"/>
                <a:ext cx="3751660" cy="938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The optimal signal factor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cannot give an “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unbiased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” stent expansion.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03349C-AA77-304E-8A2D-B3A79B110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2" y="3290501"/>
                <a:ext cx="3751660" cy="938270"/>
              </a:xfrm>
              <a:prstGeom prst="rect">
                <a:avLst/>
              </a:prstGeom>
              <a:blipFill>
                <a:blip r:embed="rId5"/>
                <a:stretch>
                  <a:fillRect l="-974" t="-3896" r="-974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1">
            <a:extLst>
              <a:ext uri="{FF2B5EF4-FFF2-40B4-BE49-F238E27FC236}">
                <a16:creationId xmlns:a16="http://schemas.microsoft.com/office/drawing/2014/main" id="{EB4FE21A-445A-B44E-B754-0534922BC061}"/>
              </a:ext>
            </a:extLst>
          </p:cNvPr>
          <p:cNvSpPr/>
          <p:nvPr/>
        </p:nvSpPr>
        <p:spPr>
          <a:xfrm>
            <a:off x="843884" y="2051476"/>
            <a:ext cx="133976" cy="10563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4F72EC74-3DD6-974D-8ECF-0BC3DE6C513A}"/>
              </a:ext>
            </a:extLst>
          </p:cNvPr>
          <p:cNvCxnSpPr/>
          <p:nvPr/>
        </p:nvCxnSpPr>
        <p:spPr>
          <a:xfrm flipH="1">
            <a:off x="3396199" y="3913116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A73E5A75-755B-4D42-93C3-DDCC96030679}"/>
              </a:ext>
            </a:extLst>
          </p:cNvPr>
          <p:cNvCxnSpPr>
            <a:cxnSpLocks/>
          </p:cNvCxnSpPr>
          <p:nvPr/>
        </p:nvCxnSpPr>
        <p:spPr>
          <a:xfrm flipV="1">
            <a:off x="4203529" y="2273533"/>
            <a:ext cx="508341" cy="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42BDDE-55F0-40CE-AB39-ABF3FDF9D13A}"/>
                  </a:ext>
                </a:extLst>
              </p:cNvPr>
              <p:cNvSpPr/>
              <p:nvPr/>
            </p:nvSpPr>
            <p:spPr>
              <a:xfrm>
                <a:off x="885032" y="1981006"/>
                <a:ext cx="3464024" cy="661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There is a positive linear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F42BDDE-55F0-40CE-AB39-ABF3FDF9D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32" y="1981006"/>
                <a:ext cx="3464024" cy="661271"/>
              </a:xfrm>
              <a:prstGeom prst="rect">
                <a:avLst/>
              </a:prstGeom>
              <a:blipFill>
                <a:blip r:embed="rId6"/>
                <a:stretch>
                  <a:fillRect l="-1056" t="-5556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0EC7ACB-A873-433E-BBE4-F8D8014BA125}"/>
                  </a:ext>
                </a:extLst>
              </p:cNvPr>
              <p:cNvSpPr/>
              <p:nvPr/>
            </p:nvSpPr>
            <p:spPr>
              <a:xfrm>
                <a:off x="901713" y="2676947"/>
                <a:ext cx="3567067" cy="402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larger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 for fixed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0EC7ACB-A873-433E-BBE4-F8D8014BA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3" y="2676947"/>
                <a:ext cx="3567067" cy="402803"/>
              </a:xfrm>
              <a:prstGeom prst="rect">
                <a:avLst/>
              </a:prstGeom>
              <a:blipFill>
                <a:blip r:embed="rId7"/>
                <a:stretch>
                  <a:fillRect l="-1197" t="-6061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70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6989" y="993932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the theoretical formulation proposed by Joseph and Wu (2002) for robust design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multiple-target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coronary stent with a multi-functional output Gaussian process model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908" y="2346373"/>
            <a:ext cx="79061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model of a coronary stent yields multivariate time series outputs and takes a long time to run.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multi-functional output Gaussian process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expedites the process of stent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existing work on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functional output and multiple functional target robust design problems based on a time-consuming computer model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1000599"/>
            <a:ext cx="8382000" cy="5059363"/>
          </a:xfrm>
        </p:spPr>
        <p:txBody>
          <a:bodyPr/>
          <a:lstStyle/>
          <a:p>
            <a:pPr marL="457200" indent="-457200" algn="just">
              <a:spcBef>
                <a:spcPts val="0"/>
              </a:spcBef>
              <a:spcAft>
                <a:spcPts val="800"/>
              </a:spcAft>
            </a:pPr>
            <a:r>
              <a:rPr lang="en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Joseph, V. R., &amp; Wu, C. J. 2002. Robust parameter design of multiple-target systems. </a:t>
            </a:r>
            <a:r>
              <a:rPr lang="en" sz="18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Technometrics</a:t>
            </a:r>
            <a:r>
              <a:rPr lang="en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 44(4), 338-346. 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Li, N., Zhang, H., &amp; Ouyang, H. 2009. Shape optimization of coronary artery stent based on a parametric model. </a:t>
            </a:r>
            <a:r>
              <a:rPr lang="en-US" sz="18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Finite Elements in Analysis and Design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(6): 468-475.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Sacks, J., Welch, W. J., Mitchell, T. J., &amp; Wynn, H. P. 1989. Design and analysis of computer experiments. </a:t>
            </a:r>
            <a:r>
              <a:rPr lang="en-US" sz="18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Statistical science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409-423. 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Santner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T. J., Williams, B. J., &amp; </a:t>
            </a:r>
            <a:r>
              <a:rPr lang="en-US" sz="18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Notz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W. I. 2003. </a:t>
            </a:r>
            <a:r>
              <a:rPr lang="en-US" sz="1800" i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design and analysis of computer experiments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Springer Science &amp; Business Media.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H., &amp; Wang, X. 2013. Design optimization of balloon-expandable coronary stent. Structural and Multidisciplinary Optimization, 48(4): 837-847.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Conti, S., Gosling, J. P., Oakley, J. E., &amp; O'Hagan, A. 2009. Gaussian process emulation of dynamic computer codes.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Biometrika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96(3): 663-676.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Spiller, E. T., </a:t>
            </a:r>
            <a:r>
              <a:rPr lang="en-US" sz="1800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Bayarri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M. J., Berger, J. O., Calder, E. S., Patra, A. K., Pitman, E. B., &amp; </a:t>
            </a:r>
            <a:r>
              <a:rPr lang="en-US" sz="1800" dirty="0" err="1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Wolpert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R. L. 2014. Automating emulator construction for geophysical hazard maps. </a:t>
            </a:r>
            <a:r>
              <a:rPr lang="en-US" sz="1800" i="1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SIAM/ASA Journal on Uncertainty Quantification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(1): 126-152.</a:t>
            </a:r>
            <a:endParaRPr lang="en-US" sz="1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1" y="2185327"/>
            <a:ext cx="5481565" cy="24362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2371" y="1022166"/>
            <a:ext cx="5586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Coronary stents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used to open narrowed arteries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236" y="1393209"/>
            <a:ext cx="8236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Restenosis: the recurrence of narrowing of the artery, induced during the implantation of stent.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236" y="4851360"/>
            <a:ext cx="823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Physical experiment          Computer simulations using the finite element method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77590" y="5166170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44400" y="5029339"/>
            <a:ext cx="500741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09541" y="542268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Costly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7266" y="5407069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burden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81003" y="5140308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B64138B-3273-449F-B8AA-83AC3D32CE5A}"/>
              </a:ext>
            </a:extLst>
          </p:cNvPr>
          <p:cNvSpPr/>
          <p:nvPr/>
        </p:nvSpPr>
        <p:spPr>
          <a:xfrm>
            <a:off x="6213618" y="2512704"/>
            <a:ext cx="258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Multiple-target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E34E4D-AF1A-4079-B869-9952044110EF}"/>
              </a:ext>
            </a:extLst>
          </p:cNvPr>
          <p:cNvCxnSpPr>
            <a:cxnSpLocks/>
          </p:cNvCxnSpPr>
          <p:nvPr/>
        </p:nvCxnSpPr>
        <p:spPr>
          <a:xfrm flipH="1">
            <a:off x="5816906" y="2823106"/>
            <a:ext cx="637682" cy="45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57200" y="1219200"/>
            <a:ext cx="8382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kumimoji="1" lang="en-US" altLang="zh-CN" dirty="0"/>
          </a:p>
          <a:p>
            <a:pPr marL="0" indent="0" algn="ctr">
              <a:buFontTx/>
              <a:buNone/>
            </a:pPr>
            <a:endParaRPr kumimoji="1" lang="en-US" altLang="zh-CN" sz="6000" dirty="0"/>
          </a:p>
          <a:p>
            <a:pPr marL="0" indent="0" algn="ctr">
              <a:buFontTx/>
              <a:buNone/>
            </a:pPr>
            <a:r>
              <a:rPr kumimoji="1" lang="en-US" altLang="zh-CN" sz="6000" dirty="0"/>
              <a:t>Thank</a:t>
            </a:r>
            <a:r>
              <a:rPr kumimoji="1" lang="zh-CN" altLang="en-US" sz="6000" dirty="0"/>
              <a:t> </a:t>
            </a:r>
            <a:r>
              <a:rPr kumimoji="1" lang="en-US" altLang="zh-CN" sz="6000" dirty="0"/>
              <a:t>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638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2827" y="2647042"/>
            <a:ext cx="3769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Robust parameter design (RPD)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826" y="3000806"/>
            <a:ext cx="5691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nominal values of design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systems insensitive to noise variation 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FF6B920-BD0A-48AE-B4CD-38929C02B405}"/>
              </a:ext>
            </a:extLst>
          </p:cNvPr>
          <p:cNvSpPr/>
          <p:nvPr/>
        </p:nvSpPr>
        <p:spPr>
          <a:xfrm>
            <a:off x="802826" y="3718188"/>
            <a:ext cx="2728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Multiple-target system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157BBE-B794-4094-AADD-A4D9AD683DF8}"/>
              </a:ext>
            </a:extLst>
          </p:cNvPr>
          <p:cNvSpPr/>
          <p:nvPr/>
        </p:nvSpPr>
        <p:spPr>
          <a:xfrm>
            <a:off x="802825" y="4118298"/>
            <a:ext cx="658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Signal factor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B9AB863-9BB1-4933-A21E-8E014A42D988}"/>
              </a:ext>
            </a:extLst>
          </p:cNvPr>
          <p:cNvSpPr/>
          <p:nvPr/>
        </p:nvSpPr>
        <p:spPr>
          <a:xfrm>
            <a:off x="755800" y="1036431"/>
            <a:ext cx="7962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of the published work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2005, Wang et al., 2006, Lim et al., 2008). 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Optimizing a number of </a:t>
            </a:r>
            <a:r>
              <a:rPr lang="en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scalar summaries </a:t>
            </a:r>
            <a:r>
              <a:rPr lang="e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 the expansion process </a:t>
            </a:r>
            <a:r>
              <a:rPr lang="en-GB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(Li et al., 2009; Li and Wang 2013; Pant et al. 2012) </a:t>
            </a:r>
            <a:endParaRPr lang="e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Few papers attempt to find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robust stent design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8AB683-74DA-456D-A7DF-3BB59C31E65F}"/>
              </a:ext>
            </a:extLst>
          </p:cNvPr>
          <p:cNvSpPr/>
          <p:nvPr/>
        </p:nvSpPr>
        <p:spPr>
          <a:xfrm>
            <a:off x="2903052" y="4126238"/>
            <a:ext cx="448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accommodate different customer requirements</a:t>
            </a:r>
            <a:endParaRPr lang="en-US" dirty="0"/>
          </a:p>
        </p:txBody>
      </p:sp>
      <p:cxnSp>
        <p:nvCxnSpPr>
          <p:cNvPr id="13" name="Straight Arrow Connector 13">
            <a:extLst>
              <a:ext uri="{FF2B5EF4-FFF2-40B4-BE49-F238E27FC236}">
                <a16:creationId xmlns:a16="http://schemas.microsoft.com/office/drawing/2014/main" id="{6DD4298E-8DB9-4A19-8740-5B1CAC0E6B05}"/>
              </a:ext>
            </a:extLst>
          </p:cNvPr>
          <p:cNvCxnSpPr/>
          <p:nvPr/>
        </p:nvCxnSpPr>
        <p:spPr>
          <a:xfrm>
            <a:off x="2437041" y="4310904"/>
            <a:ext cx="500741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FAB917A-341E-41D6-8737-EBA0D2308D23}"/>
              </a:ext>
            </a:extLst>
          </p:cNvPr>
          <p:cNvSpPr/>
          <p:nvPr/>
        </p:nvSpPr>
        <p:spPr>
          <a:xfrm>
            <a:off x="802825" y="4560598"/>
            <a:ext cx="7748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Joseph and Wu (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2002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): formulation of RPD for multiple-target scalar response systems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6A3D167-EED7-4324-8860-7B06443AA7DD}"/>
              </a:ext>
            </a:extLst>
          </p:cNvPr>
          <p:cNvSpPr/>
          <p:nvPr/>
        </p:nvSpPr>
        <p:spPr>
          <a:xfrm>
            <a:off x="739358" y="5009283"/>
            <a:ext cx="7961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 the present work,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multi-output GP emulator 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 applied to predict the outputs of a finite element computer model at all simulation time-steps.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Joseph-Wu formulation of the multi-target problem is solved using the emulator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e 9">
            <a:extLst>
              <a:ext uri="{FF2B5EF4-FFF2-40B4-BE49-F238E27FC236}">
                <a16:creationId xmlns:a16="http://schemas.microsoft.com/office/drawing/2014/main" id="{91349618-492E-194B-815A-3F9BE4DF0C03}"/>
              </a:ext>
            </a:extLst>
          </p:cNvPr>
          <p:cNvSpPr/>
          <p:nvPr/>
        </p:nvSpPr>
        <p:spPr>
          <a:xfrm>
            <a:off x="525780" y="1188616"/>
            <a:ext cx="213578" cy="12003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13">
            <a:extLst>
              <a:ext uri="{FF2B5EF4-FFF2-40B4-BE49-F238E27FC236}">
                <a16:creationId xmlns:a16="http://schemas.microsoft.com/office/drawing/2014/main" id="{68768966-FA57-0B49-A0B4-8B204A764B07}"/>
              </a:ext>
            </a:extLst>
          </p:cNvPr>
          <p:cNvCxnSpPr/>
          <p:nvPr/>
        </p:nvCxnSpPr>
        <p:spPr>
          <a:xfrm flipH="1">
            <a:off x="2133598" y="5029215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">
            <a:extLst>
              <a:ext uri="{FF2B5EF4-FFF2-40B4-BE49-F238E27FC236}">
                <a16:creationId xmlns:a16="http://schemas.microsoft.com/office/drawing/2014/main" id="{07D22EDC-6778-4546-A917-5FA6F9FDF0FB}"/>
              </a:ext>
            </a:extLst>
          </p:cNvPr>
          <p:cNvCxnSpPr/>
          <p:nvPr/>
        </p:nvCxnSpPr>
        <p:spPr>
          <a:xfrm flipH="1">
            <a:off x="3648725" y="1326088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0593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Finite element method is applied to simulate the expansion process of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stent-balloon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ANSYS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element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93" y="1808982"/>
            <a:ext cx="3664014" cy="1310754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376341" y="3583237"/>
            <a:ext cx="5231842" cy="271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pressure from an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expanding balloon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stent expands to widen the arteries.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Stent expands until the balloon diameter reaches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balloon is removed after loading , the slightly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recoiled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stent remains.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41442" y="5655204"/>
            <a:ext cx="33025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Radial displacement process of balloon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maximum displacement (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factor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d=0.5 mm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262" y="3155357"/>
            <a:ext cx="2980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stent-balloon system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4A6AFC0-3E23-42B6-A5A9-A7D8DC5DEF8F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5588" r="8595"/>
          <a:stretch/>
        </p:blipFill>
        <p:spPr bwMode="auto">
          <a:xfrm>
            <a:off x="5753468" y="3818719"/>
            <a:ext cx="2816791" cy="18364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590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066" y="983555"/>
            <a:ext cx="8382000" cy="5059363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serious complications caused by permanent implant of metal stent,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biodegradable stents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proposed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Control Factors and Noise Factors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51213" y="6559373"/>
            <a:ext cx="2133600" cy="365125"/>
          </a:xfrm>
        </p:spPr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55937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2671" y="6573994"/>
            <a:ext cx="2133600" cy="365125"/>
          </a:xfrm>
        </p:spPr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995" y="1813658"/>
            <a:ext cx="8125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Stents made of PLLA           Blending with other polymers (PCL and PBS)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30386" y="1980876"/>
            <a:ext cx="500741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652699" y="1546820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77429" y="3410214"/>
                <a:ext cx="3563796" cy="641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&amp; 0,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𝑠𝑡𝑒𝑛𝑡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𝑚𝑎𝑑𝑒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𝑃𝐿𝐿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𝑃𝐶𝐿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𝑠𝑡𝑒𝑛𝑡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𝑚𝑎𝑑𝑒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𝑃𝐿𝐿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𝑃𝐵𝑆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429" y="3410214"/>
                <a:ext cx="3563796" cy="641586"/>
              </a:xfrm>
              <a:prstGeom prst="rect">
                <a:avLst/>
              </a:prstGeom>
              <a:blipFill>
                <a:blip r:embed="rId2"/>
                <a:stretch>
                  <a:fillRect l="-11348" t="-186275" b="-26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1066" y="2852365"/>
                <a:ext cx="78628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Control factors</a:t>
                </a:r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 volume fraction of PLLA;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 type of blend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66" y="2852365"/>
                <a:ext cx="7862835" cy="369332"/>
              </a:xfrm>
              <a:prstGeom prst="rect">
                <a:avLst/>
              </a:prstGeom>
              <a:blipFill>
                <a:blip r:embed="rId3"/>
                <a:stretch>
                  <a:fillRect l="-484" t="-6667" r="-16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1066" y="4051800"/>
                <a:ext cx="76794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𝑏𝑙𝑒𝑛𝑑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a composite material </a:t>
                </a:r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used in the computer model: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66" y="4051800"/>
                <a:ext cx="7679458" cy="369332"/>
              </a:xfrm>
              <a:prstGeom prst="rect">
                <a:avLst/>
              </a:prstGeom>
              <a:blipFill>
                <a:blip r:embed="rId4"/>
                <a:stretch>
                  <a:fillRect l="-496" t="-6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87299" y="4446023"/>
                <a:ext cx="6292781" cy="376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𝑏𝑙𝑒𝑛𝑑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𝑃𝐿𝐿𝐴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𝑃𝐵𝑆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𝑃𝐶𝐿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99" y="4446023"/>
                <a:ext cx="6292781" cy="376770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AE34C591-571D-4217-A832-55F9F4A52712}"/>
              </a:ext>
            </a:extLst>
          </p:cNvPr>
          <p:cNvSpPr/>
          <p:nvPr/>
        </p:nvSpPr>
        <p:spPr>
          <a:xfrm>
            <a:off x="787299" y="2341078"/>
            <a:ext cx="4286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PLLA, PLLA/PBS, or PLLA/PCL blends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3EA39BA-D774-4E7F-B9BB-AE818E5650ED}"/>
                  </a:ext>
                </a:extLst>
              </p:cNvPr>
              <p:cNvSpPr/>
              <p:nvPr/>
            </p:nvSpPr>
            <p:spPr>
              <a:xfrm>
                <a:off x="581559" y="5322993"/>
                <a:ext cx="83338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Noise factors</a:t>
                </a:r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fractional deviation of yield strength/Young’s modulus from their nominal values </a:t>
                </a:r>
                <a:endParaRPr lang="en-US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3EA39BA-D774-4E7F-B9BB-AE818E565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9" y="5322993"/>
                <a:ext cx="8333841" cy="646331"/>
              </a:xfrm>
              <a:prstGeom prst="rect">
                <a:avLst/>
              </a:prstGeom>
              <a:blipFill>
                <a:blip r:embed="rId6"/>
                <a:stretch>
                  <a:fillRect l="-609" t="-1923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B2F7743B-E297-4C48-9515-0E60B1EA5BE7}"/>
              </a:ext>
            </a:extLst>
          </p:cNvPr>
          <p:cNvCxnSpPr/>
          <p:nvPr/>
        </p:nvCxnSpPr>
        <p:spPr>
          <a:xfrm flipH="1">
            <a:off x="2930385" y="4885813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47BBB54-0ED3-46D4-A2AE-B06B1ECAA92F}"/>
                  </a:ext>
                </a:extLst>
              </p:cNvPr>
              <p:cNvSpPr/>
              <p:nvPr/>
            </p:nvSpPr>
            <p:spPr>
              <a:xfrm>
                <a:off x="2225091" y="5841591"/>
                <a:ext cx="2465034" cy="408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yield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yield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47BBB54-0ED3-46D4-A2AE-B06B1ECAA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91" y="5841591"/>
                <a:ext cx="2465034" cy="408638"/>
              </a:xfrm>
              <a:prstGeom prst="rect">
                <a:avLst/>
              </a:prstGeom>
              <a:blipFill>
                <a:blip r:embed="rId7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E964D64-572A-48EE-AE0D-A6E9C6177D92}"/>
              </a:ext>
            </a:extLst>
          </p:cNvPr>
          <p:cNvCxnSpPr>
            <a:stCxn id="21" idx="1"/>
          </p:cNvCxnSpPr>
          <p:nvPr/>
        </p:nvCxnSpPr>
        <p:spPr>
          <a:xfrm rot="10800000" flipH="1" flipV="1">
            <a:off x="787299" y="4634407"/>
            <a:ext cx="1401442" cy="1264815"/>
          </a:xfrm>
          <a:prstGeom prst="bentConnector3">
            <a:avLst>
              <a:gd name="adj1" fmla="val -16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B9171DF-55A3-4CAD-AFAF-4F00FB985011}"/>
                  </a:ext>
                </a:extLst>
              </p:cNvPr>
              <p:cNvSpPr/>
              <p:nvPr/>
            </p:nvSpPr>
            <p:spPr>
              <a:xfrm>
                <a:off x="4726474" y="5827541"/>
                <a:ext cx="2691313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Young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Young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B9171DF-55A3-4CAD-AFAF-4F00FB985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74" y="5827541"/>
                <a:ext cx="2691313" cy="415242"/>
              </a:xfrm>
              <a:prstGeom prst="rect">
                <a:avLst/>
              </a:prstGeom>
              <a:blipFill>
                <a:blip r:embed="rId8"/>
                <a:stretch>
                  <a:fillRect t="-141176" r="-11792" b="-2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9">
            <a:extLst>
              <a:ext uri="{FF2B5EF4-FFF2-40B4-BE49-F238E27FC236}">
                <a16:creationId xmlns:a16="http://schemas.microsoft.com/office/drawing/2014/main" id="{6495CF89-1D52-4A49-8CD3-652BE8C33647}"/>
              </a:ext>
            </a:extLst>
          </p:cNvPr>
          <p:cNvCxnSpPr/>
          <p:nvPr/>
        </p:nvCxnSpPr>
        <p:spPr>
          <a:xfrm>
            <a:off x="4918964" y="2509362"/>
            <a:ext cx="500741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3">
            <a:extLst>
              <a:ext uri="{FF2B5EF4-FFF2-40B4-BE49-F238E27FC236}">
                <a16:creationId xmlns:a16="http://schemas.microsoft.com/office/drawing/2014/main" id="{8C9CB644-9EF5-4745-8C91-F3989EF5267B}"/>
              </a:ext>
            </a:extLst>
          </p:cNvPr>
          <p:cNvCxnSpPr/>
          <p:nvPr/>
        </p:nvCxnSpPr>
        <p:spPr>
          <a:xfrm flipH="1">
            <a:off x="3180756" y="2041709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BA8EA2F-173A-5A48-974B-CF6D3B07AB28}"/>
              </a:ext>
            </a:extLst>
          </p:cNvPr>
          <p:cNvSpPr/>
          <p:nvPr/>
        </p:nvSpPr>
        <p:spPr>
          <a:xfrm>
            <a:off x="5382400" y="2317176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the percentage of PLLA?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0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Target Function and Signal Factor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51213" y="6559373"/>
            <a:ext cx="2133600" cy="365125"/>
          </a:xfrm>
        </p:spPr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55937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Jiang Fang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2671" y="6573994"/>
            <a:ext cx="2133600" cy="365125"/>
          </a:xfrm>
        </p:spPr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855" y="1038540"/>
            <a:ext cx="7447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factor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𝑑, maximum radial displacement of the balloon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9">
            <a:extLst>
              <a:ext uri="{FF2B5EF4-FFF2-40B4-BE49-F238E27FC236}">
                <a16:creationId xmlns:a16="http://schemas.microsoft.com/office/drawing/2014/main" id="{30C50B1E-5C44-4B38-A47C-26DD1CC0B88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4090" r="8081"/>
          <a:stretch/>
        </p:blipFill>
        <p:spPr bwMode="auto">
          <a:xfrm>
            <a:off x="4197077" y="1435290"/>
            <a:ext cx="3990975" cy="2350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56F8770-249E-40D1-9DE1-CB9A3D87725E}"/>
                  </a:ext>
                </a:extLst>
              </p:cNvPr>
              <p:cNvSpPr/>
              <p:nvPr/>
            </p:nvSpPr>
            <p:spPr>
              <a:xfrm>
                <a:off x="556855" y="2030006"/>
                <a:ext cx="289784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56F8770-249E-40D1-9DE1-CB9A3D877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5" y="2030006"/>
                <a:ext cx="2897845" cy="710194"/>
              </a:xfrm>
              <a:prstGeom prst="rect">
                <a:avLst/>
              </a:prstGeom>
              <a:blipFill>
                <a:blip r:embed="rId3"/>
                <a:stretch>
                  <a:fillRect t="-189474" b="-27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118D4995-7485-432B-A7EE-11BA6D26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3786060"/>
            <a:ext cx="8343901" cy="2557184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Central radial recoil : the difference between the maximum central radial displacement and the 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displacement </a:t>
            </a: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unloading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Distal radial recoil :</a:t>
            </a:r>
            <a:endParaRPr lang="en-US" sz="1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Dogboning</a:t>
            </a:r>
            <a:r>
              <a:rPr lang="en-US" sz="1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: ends of the stent expand faster than its central portion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157B2A-49DE-4CDD-AAD5-54B777C303BE}"/>
                  </a:ext>
                </a:extLst>
              </p:cNvPr>
              <p:cNvSpPr/>
              <p:nvPr/>
            </p:nvSpPr>
            <p:spPr>
              <a:xfrm>
                <a:off x="1215752" y="4329784"/>
                <a:ext cx="6972300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0,2</m:t>
                                      </m:r>
                                    </m:e>
                                  </m:d>
                                </m:lim>
                              </m:limLow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𝑐𝑒𝑛𝑡𝑟𝑎𝑙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𝑐𝑒𝑛𝑡𝑟𝑎𝑙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𝑐𝑒𝑛𝑡𝑟𝑎𝑙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157B2A-49DE-4CDD-AAD5-54B777C30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752" y="4329784"/>
                <a:ext cx="6972300" cy="582147"/>
              </a:xfrm>
              <a:prstGeom prst="rect">
                <a:avLst/>
              </a:prstGeom>
              <a:blipFill>
                <a:blip r:embed="rId4"/>
                <a:stretch>
                  <a:fillRect t="-65957" b="-7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F07A3AE-D24E-4A55-844C-EFAF19027A6D}"/>
                  </a:ext>
                </a:extLst>
              </p:cNvPr>
              <p:cNvSpPr/>
              <p:nvPr/>
            </p:nvSpPr>
            <p:spPr>
              <a:xfrm>
                <a:off x="1319544" y="5064696"/>
                <a:ext cx="6509667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0,2</m:t>
                                      </m:r>
                                    </m:e>
                                  </m:d>
                                </m:lim>
                              </m:limLow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𝑑𝑖𝑠𝑡𝑎𝑙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F07A3AE-D24E-4A55-844C-EFAF19027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44" y="5064696"/>
                <a:ext cx="6509667" cy="582147"/>
              </a:xfrm>
              <a:prstGeom prst="rect">
                <a:avLst/>
              </a:prstGeom>
              <a:blipFill>
                <a:blip r:embed="rId5"/>
                <a:stretch>
                  <a:fillRect t="-65957" b="-74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DCB765A-8F89-CE41-BB93-9028494D1832}"/>
              </a:ext>
            </a:extLst>
          </p:cNvPr>
          <p:cNvSpPr/>
          <p:nvPr/>
        </p:nvSpPr>
        <p:spPr>
          <a:xfrm>
            <a:off x="556855" y="1609567"/>
            <a:ext cx="1940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Target Function :</a:t>
            </a:r>
            <a:r>
              <a:rPr lang="e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161B675B-A6C0-0644-BD99-6F655AE5A346}"/>
              </a:ext>
            </a:extLst>
          </p:cNvPr>
          <p:cNvCxnSpPr>
            <a:cxnSpLocks/>
          </p:cNvCxnSpPr>
          <p:nvPr/>
        </p:nvCxnSpPr>
        <p:spPr>
          <a:xfrm flipV="1">
            <a:off x="3325635" y="2753932"/>
            <a:ext cx="0" cy="71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5571240-2EED-9445-AADF-B30F5D1A3266}"/>
              </a:ext>
            </a:extLst>
          </p:cNvPr>
          <p:cNvSpPr/>
          <p:nvPr/>
        </p:nvSpPr>
        <p:spPr>
          <a:xfrm>
            <a:off x="566592" y="3449551"/>
            <a:ext cx="5455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Summary measures of the stent expansion process</a:t>
            </a:r>
            <a:endParaRPr lang="zh-CN" altLang="en-US" dirty="0"/>
          </a:p>
        </p:txBody>
      </p:sp>
      <p:sp>
        <p:nvSpPr>
          <p:cNvPr id="18" name="Left Brace 9">
            <a:extLst>
              <a:ext uri="{FF2B5EF4-FFF2-40B4-BE49-F238E27FC236}">
                <a16:creationId xmlns:a16="http://schemas.microsoft.com/office/drawing/2014/main" id="{80175F93-4DE5-764D-9572-EBF0A424F569}"/>
              </a:ext>
            </a:extLst>
          </p:cNvPr>
          <p:cNvSpPr/>
          <p:nvPr/>
        </p:nvSpPr>
        <p:spPr>
          <a:xfrm>
            <a:off x="218122" y="3930840"/>
            <a:ext cx="222320" cy="20235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8BB3531-0E59-44C0-9673-17651AB83253}"/>
                  </a:ext>
                </a:extLst>
              </p:cNvPr>
              <p:cNvSpPr/>
              <p:nvPr/>
            </p:nvSpPr>
            <p:spPr>
              <a:xfrm>
                <a:off x="556282" y="2727797"/>
                <a:ext cx="391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8BB3531-0E59-44C0-9673-17651AB83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82" y="2727797"/>
                <a:ext cx="3917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2096C5EF-3234-4588-AC20-E414E4144787}"/>
              </a:ext>
            </a:extLst>
          </p:cNvPr>
          <p:cNvSpPr/>
          <p:nvPr/>
        </p:nvSpPr>
        <p:spPr>
          <a:xfrm>
            <a:off x="792043" y="2723425"/>
            <a:ext cx="1507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target radius 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6B8394-A894-4AA4-84E0-950F1020E6E9}"/>
              </a:ext>
            </a:extLst>
          </p:cNvPr>
          <p:cNvSpPr/>
          <p:nvPr/>
        </p:nvSpPr>
        <p:spPr>
          <a:xfrm>
            <a:off x="590070" y="3096995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F15268F-AF91-4F34-8CFA-1F6BE80F85B1}"/>
                  </a:ext>
                </a:extLst>
              </p:cNvPr>
              <p:cNvSpPr/>
              <p:nvPr/>
            </p:nvSpPr>
            <p:spPr>
              <a:xfrm>
                <a:off x="1420364" y="3096995"/>
                <a:ext cx="1990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𝑐𝑒𝑛𝑡𝑟𝑎𝑙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𝑑𝑖𝑠𝑡𝑎𝑙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F15268F-AF91-4F34-8CFA-1F6BE80F8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364" y="3096995"/>
                <a:ext cx="199003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9EBDF6-C977-4D60-9D67-B6E871C44D6B}"/>
                  </a:ext>
                </a:extLst>
              </p:cNvPr>
              <p:cNvSpPr/>
              <p:nvPr/>
            </p:nvSpPr>
            <p:spPr>
              <a:xfrm>
                <a:off x="1596367" y="6083970"/>
                <a:ext cx="5882683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𝑐𝑒𝑛𝑡𝑟𝑎𝑙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𝑑𝑖𝑠𝑡𝑎𝑙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89EBDF6-C977-4D60-9D67-B6E871C44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67" y="6083970"/>
                <a:ext cx="5882683" cy="404983"/>
              </a:xfrm>
              <a:prstGeom prst="rect">
                <a:avLst/>
              </a:prstGeom>
              <a:blipFill>
                <a:blip r:embed="rId8"/>
                <a:stretch>
                  <a:fillRect t="-101515" b="-16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Design of computer experiment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125713" y="1511920"/>
            <a:ext cx="27985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Table 1: F</a:t>
            </a:r>
            <a:r>
              <a:rPr kumimoji="0" lang="en-US" altLang="en-US" sz="14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actors and their ranges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CF3ADE54-FFF0-40D0-91BE-FFE3727AF8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7317510"/>
                  </p:ext>
                </p:extLst>
              </p:nvPr>
            </p:nvGraphicFramePr>
            <p:xfrm>
              <a:off x="1009974" y="1819697"/>
              <a:ext cx="7070710" cy="1477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9876">
                      <a:extLst>
                        <a:ext uri="{9D8B030D-6E8A-4147-A177-3AD203B41FA5}">
                          <a16:colId xmlns:a16="http://schemas.microsoft.com/office/drawing/2014/main" val="3335032532"/>
                        </a:ext>
                      </a:extLst>
                    </a:gridCol>
                    <a:gridCol w="1359752">
                      <a:extLst>
                        <a:ext uri="{9D8B030D-6E8A-4147-A177-3AD203B41FA5}">
                          <a16:colId xmlns:a16="http://schemas.microsoft.com/office/drawing/2014/main" val="3512691794"/>
                        </a:ext>
                      </a:extLst>
                    </a:gridCol>
                    <a:gridCol w="1359752">
                      <a:extLst>
                        <a:ext uri="{9D8B030D-6E8A-4147-A177-3AD203B41FA5}">
                          <a16:colId xmlns:a16="http://schemas.microsoft.com/office/drawing/2014/main" val="1752094583"/>
                        </a:ext>
                      </a:extLst>
                    </a:gridCol>
                    <a:gridCol w="951826">
                      <a:extLst>
                        <a:ext uri="{9D8B030D-6E8A-4147-A177-3AD203B41FA5}">
                          <a16:colId xmlns:a16="http://schemas.microsoft.com/office/drawing/2014/main" val="652746414"/>
                        </a:ext>
                      </a:extLst>
                    </a:gridCol>
                    <a:gridCol w="1359752">
                      <a:extLst>
                        <a:ext uri="{9D8B030D-6E8A-4147-A177-3AD203B41FA5}">
                          <a16:colId xmlns:a16="http://schemas.microsoft.com/office/drawing/2014/main" val="2238451013"/>
                        </a:ext>
                      </a:extLst>
                    </a:gridCol>
                    <a:gridCol w="1359752">
                      <a:extLst>
                        <a:ext uri="{9D8B030D-6E8A-4147-A177-3AD203B41FA5}">
                          <a16:colId xmlns:a16="http://schemas.microsoft.com/office/drawing/2014/main" val="3947651913"/>
                        </a:ext>
                      </a:extLst>
                    </a:gridCol>
                  </a:tblGrid>
                  <a:tr h="104877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Factors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Maximum radial displacement of balloon,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Volume fraction of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PLLA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Indicator variable,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Fractional deviation of yield strength from nominal,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Fractional deviation of Young’s modulus from nominal,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9050285"/>
                      </a:ext>
                    </a:extLst>
                  </a:tr>
                  <a:tr h="2664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Ranges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0.5 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0.875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0.5 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−0.1 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0.1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−0.1 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0.1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86742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CF3ADE54-FFF0-40D0-91BE-FFE3727AF8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7317510"/>
                  </p:ext>
                </p:extLst>
              </p:nvPr>
            </p:nvGraphicFramePr>
            <p:xfrm>
              <a:off x="1009974" y="1819697"/>
              <a:ext cx="7070710" cy="1477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9876">
                      <a:extLst>
                        <a:ext uri="{9D8B030D-6E8A-4147-A177-3AD203B41FA5}">
                          <a16:colId xmlns:a16="http://schemas.microsoft.com/office/drawing/2014/main" val="3335032532"/>
                        </a:ext>
                      </a:extLst>
                    </a:gridCol>
                    <a:gridCol w="1359752">
                      <a:extLst>
                        <a:ext uri="{9D8B030D-6E8A-4147-A177-3AD203B41FA5}">
                          <a16:colId xmlns:a16="http://schemas.microsoft.com/office/drawing/2014/main" val="3512691794"/>
                        </a:ext>
                      </a:extLst>
                    </a:gridCol>
                    <a:gridCol w="1359752">
                      <a:extLst>
                        <a:ext uri="{9D8B030D-6E8A-4147-A177-3AD203B41FA5}">
                          <a16:colId xmlns:a16="http://schemas.microsoft.com/office/drawing/2014/main" val="1752094583"/>
                        </a:ext>
                      </a:extLst>
                    </a:gridCol>
                    <a:gridCol w="951826">
                      <a:extLst>
                        <a:ext uri="{9D8B030D-6E8A-4147-A177-3AD203B41FA5}">
                          <a16:colId xmlns:a16="http://schemas.microsoft.com/office/drawing/2014/main" val="652746414"/>
                        </a:ext>
                      </a:extLst>
                    </a:gridCol>
                    <a:gridCol w="1359752">
                      <a:extLst>
                        <a:ext uri="{9D8B030D-6E8A-4147-A177-3AD203B41FA5}">
                          <a16:colId xmlns:a16="http://schemas.microsoft.com/office/drawing/2014/main" val="2238451013"/>
                        </a:ext>
                      </a:extLst>
                    </a:gridCol>
                    <a:gridCol w="1359752">
                      <a:extLst>
                        <a:ext uri="{9D8B030D-6E8A-4147-A177-3AD203B41FA5}">
                          <a16:colId xmlns:a16="http://schemas.microsoft.com/office/drawing/2014/main" val="3947651913"/>
                        </a:ext>
                      </a:extLst>
                    </a:gridCol>
                  </a:tblGrid>
                  <a:tr h="12112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Factors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1402" t="-4167" r="-371963" b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1402" t="-4167" r="-271963" b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58667" t="-4167" r="-288000" b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18519" t="-4167" r="-100000" b="-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22430" t="-4167" r="-935" b="-2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9050285"/>
                      </a:ext>
                    </a:extLst>
                  </a:tr>
                  <a:tr h="26641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Ranges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1402" t="-476190" r="-371963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51402" t="-476190" r="-271963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58667" t="-476190" r="-288000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18519" t="-476190" r="-100000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22430" t="-476190" r="-935" b="-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6742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41E8E6BC-E8EB-415B-A515-C80CC8417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10655"/>
                <a:ext cx="8382000" cy="762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 setting</a:t>
                </a:r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41E8E6BC-E8EB-415B-A515-C80CC8417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10655"/>
                <a:ext cx="8382000" cy="762000"/>
              </a:xfrm>
              <a:blipFill>
                <a:blip r:embed="rId3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6E72F7-084E-46A7-B34A-936813251D2D}"/>
                  </a:ext>
                </a:extLst>
              </p:cNvPr>
              <p:cNvSpPr/>
              <p:nvPr/>
            </p:nvSpPr>
            <p:spPr>
              <a:xfrm>
                <a:off x="1866139" y="4401736"/>
                <a:ext cx="56890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50-run four-dimensional optimal SLHD with two slices </a:t>
                </a: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first slice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25 runs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second slice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25 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runs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6E72F7-084E-46A7-B34A-936813251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139" y="4401736"/>
                <a:ext cx="5689092" cy="923330"/>
              </a:xfrm>
              <a:prstGeom prst="rect">
                <a:avLst/>
              </a:prstGeom>
              <a:blipFill>
                <a:blip r:embed="rId4"/>
                <a:stretch>
                  <a:fillRect l="-668"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9753FD8-133A-E44F-83BD-BC4B953DCB6C}"/>
              </a:ext>
            </a:extLst>
          </p:cNvPr>
          <p:cNvSpPr/>
          <p:nvPr/>
        </p:nvSpPr>
        <p:spPr>
          <a:xfrm>
            <a:off x="3006622" y="3698789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Quantitative and qualitative factors</a:t>
            </a:r>
            <a:endParaRPr lang="zh-CN" altLang="en-US" dirty="0"/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285688A8-49B9-1B4C-9A81-FCCFBAD20308}"/>
              </a:ext>
            </a:extLst>
          </p:cNvPr>
          <p:cNvCxnSpPr>
            <a:cxnSpLocks/>
          </p:cNvCxnSpPr>
          <p:nvPr/>
        </p:nvCxnSpPr>
        <p:spPr>
          <a:xfrm flipH="1">
            <a:off x="4428657" y="4900320"/>
            <a:ext cx="6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AAA7143-A739-694E-AA56-EB85188290EB}"/>
              </a:ext>
            </a:extLst>
          </p:cNvPr>
          <p:cNvSpPr/>
          <p:nvPr/>
        </p:nvSpPr>
        <p:spPr>
          <a:xfrm>
            <a:off x="5248918" y="4693530"/>
            <a:ext cx="1881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PLLA/PCL stents </a:t>
            </a:r>
            <a:endParaRPr lang="zh-CN" altLang="en-US" dirty="0"/>
          </a:p>
        </p:txBody>
      </p: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AD1511F3-28B3-A34D-ABC2-E18F4201DBEC}"/>
              </a:ext>
            </a:extLst>
          </p:cNvPr>
          <p:cNvCxnSpPr>
            <a:cxnSpLocks/>
          </p:cNvCxnSpPr>
          <p:nvPr/>
        </p:nvCxnSpPr>
        <p:spPr>
          <a:xfrm flipH="1">
            <a:off x="4440087" y="5145832"/>
            <a:ext cx="6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8C60164-5AD3-0A48-AC01-3C6CFC9B1533}"/>
              </a:ext>
            </a:extLst>
          </p:cNvPr>
          <p:cNvSpPr/>
          <p:nvPr/>
        </p:nvSpPr>
        <p:spPr>
          <a:xfrm>
            <a:off x="5248919" y="4958092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PLLA/PBS stents </a:t>
            </a:r>
            <a:endParaRPr lang="zh-CN" altLang="en-US" dirty="0"/>
          </a:p>
        </p:txBody>
      </p:sp>
      <p:sp>
        <p:nvSpPr>
          <p:cNvPr id="19" name="Left Brace 9">
            <a:extLst>
              <a:ext uri="{FF2B5EF4-FFF2-40B4-BE49-F238E27FC236}">
                <a16:creationId xmlns:a16="http://schemas.microsoft.com/office/drawing/2014/main" id="{DF424168-8CC2-4743-820B-8ADEC4CE8D63}"/>
              </a:ext>
            </a:extLst>
          </p:cNvPr>
          <p:cNvSpPr/>
          <p:nvPr/>
        </p:nvSpPr>
        <p:spPr>
          <a:xfrm>
            <a:off x="1668889" y="4394627"/>
            <a:ext cx="283244" cy="9671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3">
            <a:extLst>
              <a:ext uri="{FF2B5EF4-FFF2-40B4-BE49-F238E27FC236}">
                <a16:creationId xmlns:a16="http://schemas.microsoft.com/office/drawing/2014/main" id="{A9022F21-179D-4946-9F02-EED015787096}"/>
              </a:ext>
            </a:extLst>
          </p:cNvPr>
          <p:cNvCxnSpPr/>
          <p:nvPr/>
        </p:nvCxnSpPr>
        <p:spPr>
          <a:xfrm flipH="1">
            <a:off x="3687239" y="3365174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61BA07D-C574-724A-B3B7-6685CC2E759C}"/>
              </a:ext>
            </a:extLst>
          </p:cNvPr>
          <p:cNvCxnSpPr/>
          <p:nvPr/>
        </p:nvCxnSpPr>
        <p:spPr>
          <a:xfrm flipH="1">
            <a:off x="4843491" y="3355358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3">
            <a:extLst>
              <a:ext uri="{FF2B5EF4-FFF2-40B4-BE49-F238E27FC236}">
                <a16:creationId xmlns:a16="http://schemas.microsoft.com/office/drawing/2014/main" id="{4867A586-C5CF-AE49-8399-B281E223C4CF}"/>
              </a:ext>
            </a:extLst>
          </p:cNvPr>
          <p:cNvCxnSpPr/>
          <p:nvPr/>
        </p:nvCxnSpPr>
        <p:spPr>
          <a:xfrm flipH="1">
            <a:off x="4457698" y="4027006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4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58D11D7-A487-CE45-A5F0-034595AA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192" y="2749184"/>
                <a:ext cx="8615808" cy="2819278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measure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quality loss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integrated sum of quadratic losses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integrated quadratic loss </a:t>
                </a:r>
                <a:endParaRPr lang="zh-CN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80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58D11D7-A487-CE45-A5F0-034595AA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192" y="2749184"/>
                <a:ext cx="8615808" cy="2819278"/>
              </a:xfrm>
              <a:blipFill>
                <a:blip r:embed="rId2"/>
                <a:stretch>
                  <a:fillRect t="-5405" b="-4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87CD8-3392-CC4D-A030-560A2A60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E136E-39A8-434A-B39E-029AD49C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EF62D-EAB8-7A4F-B215-23737C34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4961714-D815-BA4D-B555-256F185A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590" y="0"/>
            <a:ext cx="89154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for Robust Stent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274EB2B-1605-1845-BD12-5C818E9B5D46}"/>
                  </a:ext>
                </a:extLst>
              </p:cNvPr>
              <p:cNvSpPr/>
              <p:nvPr/>
            </p:nvSpPr>
            <p:spPr>
              <a:xfrm>
                <a:off x="1079567" y="3823224"/>
                <a:ext cx="7692390" cy="659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80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274EB2B-1605-1845-BD12-5C818E9B5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67" y="3823224"/>
                <a:ext cx="7692390" cy="659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BAAA864D-5C87-B04B-9B28-CCB1AAC1440B}"/>
              </a:ext>
            </a:extLst>
          </p:cNvPr>
          <p:cNvCxnSpPr/>
          <p:nvPr/>
        </p:nvCxnSpPr>
        <p:spPr>
          <a:xfrm flipH="1">
            <a:off x="4219533" y="1202579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0F02326-7542-E243-802B-4B1D18B65481}"/>
              </a:ext>
            </a:extLst>
          </p:cNvPr>
          <p:cNvSpPr/>
          <p:nvPr/>
        </p:nvSpPr>
        <p:spPr>
          <a:xfrm>
            <a:off x="4246714" y="3541802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quadrature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791012-C89E-4360-9464-8E51156D4E88}"/>
                  </a:ext>
                </a:extLst>
              </p:cNvPr>
              <p:cNvSpPr/>
              <p:nvPr/>
            </p:nvSpPr>
            <p:spPr>
              <a:xfrm>
                <a:off x="1770841" y="1524501"/>
                <a:ext cx="63098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𝑐𝑒𝑛𝑡𝑟𝑎𝑙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𝑑𝑖𝑠𝑡𝑎𝑙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791012-C89E-4360-9464-8E51156D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41" y="1524501"/>
                <a:ext cx="6309843" cy="369332"/>
              </a:xfrm>
              <a:prstGeom prst="rect">
                <a:avLst/>
              </a:prstGeom>
              <a:blipFill>
                <a:blip r:embed="rId4"/>
                <a:stretch>
                  <a:fillRect l="-2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A784C0-1F45-499F-AD75-B4182B73D550}"/>
                  </a:ext>
                </a:extLst>
              </p:cNvPr>
              <p:cNvSpPr/>
              <p:nvPr/>
            </p:nvSpPr>
            <p:spPr>
              <a:xfrm>
                <a:off x="1620029" y="2336261"/>
                <a:ext cx="7406525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𝑐𝑒𝑛𝑡𝑟𝑎𝑙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𝑑𝑖𝑠𝑡𝑎𝑙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3A784C0-1F45-499F-AD75-B4182B73D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29" y="2336261"/>
                <a:ext cx="7406525" cy="404983"/>
              </a:xfrm>
              <a:prstGeom prst="rect">
                <a:avLst/>
              </a:prstGeom>
              <a:blipFill>
                <a:blip r:embed="rId5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F548DC-F590-4F7F-85E0-982DAAE3B222}"/>
                  </a:ext>
                </a:extLst>
              </p:cNvPr>
              <p:cNvSpPr/>
              <p:nvPr/>
            </p:nvSpPr>
            <p:spPr>
              <a:xfrm>
                <a:off x="439821" y="901159"/>
                <a:ext cx="91068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severity of vessel damage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is proportional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𝑐𝑒𝑛𝑡𝑟𝑎𝑙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𝑑𝑖𝑠𝑡𝑎𝑙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F548DC-F590-4F7F-85E0-982DAAE3B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1" y="901159"/>
                <a:ext cx="9106850" cy="369332"/>
              </a:xfrm>
              <a:prstGeom prst="rect">
                <a:avLst/>
              </a:prstGeom>
              <a:blipFill>
                <a:blip r:embed="rId6"/>
                <a:stretch>
                  <a:fillRect l="-53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2CCC96-8532-4DDA-80D9-D81674B06D82}"/>
              </a:ext>
            </a:extLst>
          </p:cNvPr>
          <p:cNvCxnSpPr/>
          <p:nvPr/>
        </p:nvCxnSpPr>
        <p:spPr>
          <a:xfrm flipH="1">
            <a:off x="4219533" y="1929331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4DD51E9-C024-4748-A231-87F1548CF716}"/>
              </a:ext>
            </a:extLst>
          </p:cNvPr>
          <p:cNvSpPr/>
          <p:nvPr/>
        </p:nvSpPr>
        <p:spPr>
          <a:xfrm>
            <a:off x="4294547" y="1187675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Approximated by</a:t>
            </a:r>
          </a:p>
        </p:txBody>
      </p: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640BE71C-5FD6-49B6-904E-2EC369DF99AA}"/>
              </a:ext>
            </a:extLst>
          </p:cNvPr>
          <p:cNvCxnSpPr/>
          <p:nvPr/>
        </p:nvCxnSpPr>
        <p:spPr>
          <a:xfrm flipH="1">
            <a:off x="4246714" y="3654801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D0E2E72-67A6-48D0-A7B4-86D59607D794}"/>
              </a:ext>
            </a:extLst>
          </p:cNvPr>
          <p:cNvSpPr/>
          <p:nvPr/>
        </p:nvSpPr>
        <p:spPr>
          <a:xfrm>
            <a:off x="4309110" y="19754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2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1C4C879-1383-0447-A492-ACBCAC670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990" y="2603491"/>
                <a:ext cx="8382000" cy="5059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uniform distribution over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0.5,0.8</m:t>
                        </m:r>
                      </m:e>
                    </m:d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argmin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𝑃𝑀</m:t>
                        </m:r>
                      </m:e>
                      <m:li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argmin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lim>
                    </m:limLow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0.8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0.3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reasonable approach to set the signal factor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=2,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=2,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cannot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=2,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=2,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simultaneously.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1C4C879-1383-0447-A492-ACBCAC670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990" y="2603491"/>
                <a:ext cx="8382000" cy="5059363"/>
              </a:xfrm>
              <a:blipFill>
                <a:blip r:embed="rId2"/>
                <a:stretch>
                  <a:fillRect l="-727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8FDDDBF-1B39-064C-9400-F2971C7C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0"/>
            <a:ext cx="89154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for Robust Stent Design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1526-6EC4-0B43-9F31-32E1FAA1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AA571-8631-4F79-AA7B-F117170BDE88}" type="datetime5">
              <a:rPr lang="en-US" smtClean="0"/>
              <a:pPr>
                <a:defRPr/>
              </a:pPr>
              <a:t>20-May-19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729FB-EE17-4645-9A09-029EBF4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Jiang Fang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55BE-3B61-BA4A-8A02-38B8679F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8D241-9674-4EB4-9A1D-7B3055FD59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2370715C-4B27-7243-80BF-3C7B37DC2C29}"/>
              </a:ext>
            </a:extLst>
          </p:cNvPr>
          <p:cNvCxnSpPr/>
          <p:nvPr/>
        </p:nvCxnSpPr>
        <p:spPr>
          <a:xfrm flipH="1">
            <a:off x="4229094" y="4460394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EF6612E9-CB8A-F346-A710-AF8B53717002}"/>
              </a:ext>
            </a:extLst>
          </p:cNvPr>
          <p:cNvCxnSpPr/>
          <p:nvPr/>
        </p:nvCxnSpPr>
        <p:spPr>
          <a:xfrm flipH="1">
            <a:off x="4229096" y="3073573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BD8D2C-44DF-D643-BC7D-310693E86B14}"/>
                  </a:ext>
                </a:extLst>
              </p:cNvPr>
              <p:cNvSpPr/>
              <p:nvPr/>
            </p:nvSpPr>
            <p:spPr>
              <a:xfrm>
                <a:off x="2401382" y="1179743"/>
                <a:ext cx="3426836" cy="538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argmin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BD8D2C-44DF-D643-BC7D-310693E86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82" y="1179743"/>
                <a:ext cx="3426836" cy="538481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F43D4866-9DC6-6446-8BB8-B71F6DE67692}"/>
              </a:ext>
            </a:extLst>
          </p:cNvPr>
          <p:cNvCxnSpPr/>
          <p:nvPr/>
        </p:nvCxnSpPr>
        <p:spPr>
          <a:xfrm flipH="1">
            <a:off x="4229098" y="1468457"/>
            <a:ext cx="2" cy="35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4A2983F-08F0-0C48-A581-6F03FEA4E973}"/>
                  </a:ext>
                </a:extLst>
              </p:cNvPr>
              <p:cNvSpPr/>
              <p:nvPr/>
            </p:nvSpPr>
            <p:spPr>
              <a:xfrm>
                <a:off x="1428750" y="1800534"/>
                <a:ext cx="5991824" cy="720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4A2983F-08F0-0C48-A581-6F03FEA4E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1800534"/>
                <a:ext cx="5991824" cy="720647"/>
              </a:xfrm>
              <a:prstGeom prst="rect">
                <a:avLst/>
              </a:prstGeom>
              <a:blipFill>
                <a:blip r:embed="rId4"/>
                <a:stretch>
                  <a:fillRect t="-146552" b="-2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6E61404F-6040-3A49-9A30-6CE688090C42}"/>
              </a:ext>
            </a:extLst>
          </p:cNvPr>
          <p:cNvSpPr/>
          <p:nvPr/>
        </p:nvSpPr>
        <p:spPr>
          <a:xfrm>
            <a:off x="629732" y="1167057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factor 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2EDA4085-8EEB-994D-A67A-94F19399E185}"/>
              </a:ext>
            </a:extLst>
          </p:cNvPr>
          <p:cNvCxnSpPr/>
          <p:nvPr/>
        </p:nvCxnSpPr>
        <p:spPr>
          <a:xfrm>
            <a:off x="1978625" y="1351723"/>
            <a:ext cx="500741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F17400EF-03DC-674F-921B-4ABD8F592143}"/>
              </a:ext>
            </a:extLst>
          </p:cNvPr>
          <p:cNvCxnSpPr>
            <a:cxnSpLocks/>
          </p:cNvCxnSpPr>
          <p:nvPr/>
        </p:nvCxnSpPr>
        <p:spPr>
          <a:xfrm>
            <a:off x="802264" y="1536389"/>
            <a:ext cx="0" cy="265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08FB1A-1965-4A3D-B79B-6821874D9C96}"/>
              </a:ext>
            </a:extLst>
          </p:cNvPr>
          <p:cNvCxnSpPr/>
          <p:nvPr/>
        </p:nvCxnSpPr>
        <p:spPr>
          <a:xfrm>
            <a:off x="6923181" y="5014127"/>
            <a:ext cx="994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80B3F61-8E29-4D1A-978A-DEDAE69F80F5}"/>
              </a:ext>
            </a:extLst>
          </p:cNvPr>
          <p:cNvCxnSpPr>
            <a:cxnSpLocks/>
          </p:cNvCxnSpPr>
          <p:nvPr/>
        </p:nvCxnSpPr>
        <p:spPr>
          <a:xfrm flipV="1">
            <a:off x="7918101" y="2150348"/>
            <a:ext cx="0" cy="286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D982BA0-3F61-418C-92CA-4B96A59F8107}"/>
              </a:ext>
            </a:extLst>
          </p:cNvPr>
          <p:cNvCxnSpPr/>
          <p:nvPr/>
        </p:nvCxnSpPr>
        <p:spPr>
          <a:xfrm flipH="1">
            <a:off x="6782638" y="2160395"/>
            <a:ext cx="113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73856"/>
      </p:ext>
    </p:extLst>
  </p:cSld>
  <p:clrMapOvr>
    <a:masterClrMapping/>
  </p:clrMapOvr>
</p:sld>
</file>

<file path=ppt/theme/theme1.xml><?xml version="1.0" encoding="utf-8"?>
<a:theme xmlns:a="http://schemas.openxmlformats.org/drawingml/2006/main" name="cit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u" id="{69DC07C7-52DD-49DB-A21D-2342A1D6E6E4}" vid="{142D1454-B7D6-42CB-A1E3-0816A3A9B3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cityu</Template>
  <TotalTime>24566</TotalTime>
  <Words>1582</Words>
  <Application>Microsoft Macintosh PowerPoint</Application>
  <PresentationFormat>全屏显示(4:3)</PresentationFormat>
  <Paragraphs>261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DengXian</vt:lpstr>
      <vt:lpstr>Arial</vt:lpstr>
      <vt:lpstr>Calibri</vt:lpstr>
      <vt:lpstr>Cambria Math</vt:lpstr>
      <vt:lpstr>Times New Roman</vt:lpstr>
      <vt:lpstr>cityu</vt:lpstr>
      <vt:lpstr>Multiple-target Robust Design of a Coronary Stent with Multiple Functional Outputs</vt:lpstr>
      <vt:lpstr>Background</vt:lpstr>
      <vt:lpstr>Background</vt:lpstr>
      <vt:lpstr>Finite element model</vt:lpstr>
      <vt:lpstr>Control Factors and Noise Factors</vt:lpstr>
      <vt:lpstr>Target Function and Signal Factor</vt:lpstr>
      <vt:lpstr>Design of computer experiment</vt:lpstr>
      <vt:lpstr>Performance Measure for Robust Stent Design</vt:lpstr>
      <vt:lpstr>Performance Measure for Robust Stent Design</vt:lpstr>
      <vt:lpstr>GP emulator</vt:lpstr>
      <vt:lpstr>GP emulator</vt:lpstr>
      <vt:lpstr>Analysis and Results  </vt:lpstr>
      <vt:lpstr>Analysis and Results</vt:lpstr>
      <vt:lpstr>Analysis and Results</vt:lpstr>
      <vt:lpstr>Analysis and Results</vt:lpstr>
      <vt:lpstr>Analysis and Results</vt:lpstr>
      <vt:lpstr>Analysis and Results</vt:lpstr>
      <vt:lpstr>Summary and conclusions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Peiwen</dc:creator>
  <cp:lastModifiedBy>JIANG Fan</cp:lastModifiedBy>
  <cp:revision>380</cp:revision>
  <dcterms:created xsi:type="dcterms:W3CDTF">2016-11-16T04:24:06Z</dcterms:created>
  <dcterms:modified xsi:type="dcterms:W3CDTF">2019-05-20T14:04:18Z</dcterms:modified>
</cp:coreProperties>
</file>