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64" r:id="rId6"/>
    <p:sldId id="266" r:id="rId7"/>
    <p:sldId id="257" r:id="rId8"/>
    <p:sldId id="258" r:id="rId9"/>
    <p:sldId id="259" r:id="rId10"/>
    <p:sldId id="260" r:id="rId11"/>
    <p:sldId id="261" r:id="rId12"/>
    <p:sldId id="262" r:id="rId13"/>
    <p:sldId id="267" r:id="rId14"/>
    <p:sldId id="263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438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6322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8229600" cy="2531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hiny.ilincs.org/gre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419" y="962560"/>
            <a:ext cx="8342616" cy="1684962"/>
          </a:xfrm>
        </p:spPr>
        <p:txBody>
          <a:bodyPr>
            <a:noAutofit/>
          </a:bodyPr>
          <a:lstStyle/>
          <a:p>
            <a:r>
              <a:rPr lang="en-US" sz="3800" b="1" dirty="0">
                <a:solidFill>
                  <a:srgbClr val="0070C0"/>
                </a:solidFill>
              </a:rPr>
              <a:t>GREIN</a:t>
            </a:r>
            <a:r>
              <a:rPr lang="en-US" sz="3800" dirty="0">
                <a:solidFill>
                  <a:srgbClr val="0070C0"/>
                </a:solidFill>
              </a:rPr>
              <a:t>: An Interactive Web Platform for Re-analyzing GEO RNA-</a:t>
            </a:r>
            <a:r>
              <a:rPr lang="en-US" sz="3800" dirty="0" err="1">
                <a:solidFill>
                  <a:srgbClr val="0070C0"/>
                </a:solidFill>
              </a:rPr>
              <a:t>seq</a:t>
            </a:r>
            <a:r>
              <a:rPr lang="en-US" sz="3800" dirty="0">
                <a:solidFill>
                  <a:srgbClr val="0070C0"/>
                </a:solidFill>
              </a:rPr>
              <a:t> </a:t>
            </a:r>
            <a:r>
              <a:rPr lang="en-US" sz="3800" dirty="0" smtClean="0">
                <a:solidFill>
                  <a:srgbClr val="0070C0"/>
                </a:solidFill>
              </a:rPr>
              <a:t>Data</a:t>
            </a:r>
            <a:endParaRPr lang="en-US" sz="38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419" y="3154165"/>
            <a:ext cx="8342615" cy="145893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Naim</a:t>
            </a:r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Al Mahi</a:t>
            </a:r>
          </a:p>
          <a:p>
            <a:pPr algn="l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Division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Biostatistics and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Bioinformatics</a:t>
            </a:r>
          </a:p>
          <a:p>
            <a:pPr algn="l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Department of Environmental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Health</a:t>
            </a:r>
          </a:p>
          <a:p>
            <a:pPr algn="l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University of Cincinnati College of Medicine, Cincinnati, OH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74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700" dirty="0" smtClean="0"/>
              <a:t>Mario </a:t>
            </a:r>
            <a:r>
              <a:rPr lang="en-US" sz="2700" dirty="0" err="1" smtClean="0"/>
              <a:t>Medvedovic</a:t>
            </a:r>
            <a:r>
              <a:rPr lang="en-US" sz="2700" dirty="0" smtClean="0"/>
              <a:t>, PhD (Advisor)</a:t>
            </a:r>
          </a:p>
          <a:p>
            <a:r>
              <a:rPr lang="en-US" sz="2700" dirty="0" smtClean="0"/>
              <a:t>Michal </a:t>
            </a:r>
            <a:r>
              <a:rPr lang="en-US" sz="2700" dirty="0" err="1" smtClean="0"/>
              <a:t>Kouril</a:t>
            </a:r>
            <a:r>
              <a:rPr lang="en-US" sz="2700" dirty="0" smtClean="0"/>
              <a:t>, PhD</a:t>
            </a:r>
          </a:p>
          <a:p>
            <a:r>
              <a:rPr lang="en-US" sz="2700" dirty="0" smtClean="0"/>
              <a:t>Mehdi </a:t>
            </a:r>
            <a:r>
              <a:rPr lang="en-US" sz="2700" dirty="0" err="1" smtClean="0"/>
              <a:t>Fazel</a:t>
            </a:r>
            <a:endParaRPr lang="en-US" sz="2700" dirty="0" smtClean="0"/>
          </a:p>
          <a:p>
            <a:r>
              <a:rPr lang="en-US" sz="2700" dirty="0" err="1" smtClean="0"/>
              <a:t>Marcin</a:t>
            </a:r>
            <a:r>
              <a:rPr lang="en-US" sz="2700" dirty="0" smtClean="0"/>
              <a:t> </a:t>
            </a:r>
            <a:r>
              <a:rPr lang="en-US" sz="2700" dirty="0" err="1" smtClean="0"/>
              <a:t>Pilarczyk</a:t>
            </a:r>
            <a:endParaRPr lang="en-US" sz="2700" dirty="0" smtClean="0"/>
          </a:p>
          <a:p>
            <a:r>
              <a:rPr lang="en-US" sz="2700" dirty="0" smtClean="0"/>
              <a:t>NIH BD2K-LINCS (</a:t>
            </a:r>
            <a:r>
              <a:rPr lang="en-US" sz="2700" dirty="0"/>
              <a:t>U54HL127624), CEG (P30ES06096)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>
                <a:solidFill>
                  <a:srgbClr val="0070C0"/>
                </a:solidFill>
              </a:rPr>
              <a:t>Acknowledgement</a:t>
            </a:r>
            <a:endParaRPr lang="en-US" sz="35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18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242" y="2285974"/>
            <a:ext cx="8229600" cy="857250"/>
          </a:xfrm>
        </p:spPr>
        <p:txBody>
          <a:bodyPr>
            <a:noAutofit/>
          </a:bodyPr>
          <a:lstStyle/>
          <a:p>
            <a:r>
              <a:rPr lang="en-US" sz="5600" b="1" dirty="0" smtClean="0">
                <a:solidFill>
                  <a:srgbClr val="002060"/>
                </a:solidFill>
              </a:rPr>
              <a:t>Thank you!</a:t>
            </a:r>
            <a:endParaRPr lang="en-US" sz="5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92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45222"/>
            <a:ext cx="8229600" cy="688369"/>
          </a:xfrm>
        </p:spPr>
        <p:txBody>
          <a:bodyPr>
            <a:normAutofit/>
          </a:bodyPr>
          <a:lstStyle/>
          <a:p>
            <a:r>
              <a:rPr lang="en-US" sz="3500" dirty="0" smtClean="0">
                <a:solidFill>
                  <a:srgbClr val="0070C0"/>
                </a:solidFill>
              </a:rPr>
              <a:t>Definitions</a:t>
            </a:r>
            <a:endParaRPr lang="en-US" sz="35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402" y="1756881"/>
            <a:ext cx="8409398" cy="2831811"/>
          </a:xfrm>
        </p:spPr>
        <p:txBody>
          <a:bodyPr>
            <a:normAutofit/>
          </a:bodyPr>
          <a:lstStyle/>
          <a:p>
            <a:r>
              <a:rPr lang="en-US" sz="2700" b="1" dirty="0" smtClean="0"/>
              <a:t>RNA-</a:t>
            </a:r>
            <a:r>
              <a:rPr lang="en-US" sz="2700" b="1" dirty="0" err="1" smtClean="0"/>
              <a:t>seq</a:t>
            </a:r>
            <a:r>
              <a:rPr lang="en-US" sz="2700" b="1" dirty="0" smtClean="0"/>
              <a:t>:</a:t>
            </a:r>
            <a:r>
              <a:rPr lang="en-US" sz="2700" dirty="0" smtClean="0"/>
              <a:t> High throughput sequencing technology that tells us which genes are active and how much they are transcribed.</a:t>
            </a:r>
          </a:p>
          <a:p>
            <a:r>
              <a:rPr lang="en-US" sz="2700" b="1" dirty="0" smtClean="0"/>
              <a:t>GEO: </a:t>
            </a:r>
            <a:r>
              <a:rPr lang="en-US" sz="2700" dirty="0" smtClean="0"/>
              <a:t>Gene Expression Omnibus (GEO) is a public database repository of raw gene expression data.</a:t>
            </a:r>
            <a:endParaRPr 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56568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45222"/>
            <a:ext cx="8229600" cy="688369"/>
          </a:xfrm>
        </p:spPr>
        <p:txBody>
          <a:bodyPr>
            <a:normAutofit/>
          </a:bodyPr>
          <a:lstStyle/>
          <a:p>
            <a:r>
              <a:rPr lang="en-US" sz="3500" dirty="0" smtClean="0">
                <a:solidFill>
                  <a:srgbClr val="0070C0"/>
                </a:solidFill>
              </a:rPr>
              <a:t>Motivation</a:t>
            </a:r>
            <a:endParaRPr lang="en-US" sz="35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402" y="1756881"/>
            <a:ext cx="8409398" cy="2831811"/>
          </a:xfrm>
        </p:spPr>
        <p:txBody>
          <a:bodyPr>
            <a:normAutofit/>
          </a:bodyPr>
          <a:lstStyle/>
          <a:p>
            <a:r>
              <a:rPr lang="en-US" sz="2700" dirty="0"/>
              <a:t>R</a:t>
            </a:r>
            <a:r>
              <a:rPr lang="en-US" sz="2700" dirty="0" smtClean="0"/>
              <a:t>euse </a:t>
            </a:r>
            <a:r>
              <a:rPr lang="en-US" sz="2700" dirty="0"/>
              <a:t>of GEO RNA-</a:t>
            </a:r>
            <a:r>
              <a:rPr lang="en-US" sz="2700" dirty="0" err="1"/>
              <a:t>seq</a:t>
            </a:r>
            <a:r>
              <a:rPr lang="en-US" sz="2700" dirty="0"/>
              <a:t> data is made difficult by the complexity of the processing </a:t>
            </a:r>
            <a:r>
              <a:rPr lang="en-US" sz="2700" dirty="0" smtClean="0"/>
              <a:t>protocols</a:t>
            </a:r>
            <a:r>
              <a:rPr lang="en-US" sz="2700" baseline="30000" dirty="0"/>
              <a:t> </a:t>
            </a:r>
            <a:r>
              <a:rPr lang="en-US" sz="2700" dirty="0" smtClean="0"/>
              <a:t>and </a:t>
            </a:r>
            <a:r>
              <a:rPr lang="en-US" sz="2700" dirty="0"/>
              <a:t>analytical </a:t>
            </a:r>
            <a:r>
              <a:rPr lang="en-US" sz="2700" dirty="0" smtClean="0"/>
              <a:t>tools.</a:t>
            </a:r>
          </a:p>
          <a:p>
            <a:r>
              <a:rPr lang="en-US" sz="2700" dirty="0" smtClean="0"/>
              <a:t>Lack of open-source </a:t>
            </a:r>
            <a:r>
              <a:rPr lang="en-US" sz="2700" dirty="0"/>
              <a:t>user-friendly tools with comprehensive analytical toolbox for re-analysis of public RNA-</a:t>
            </a:r>
            <a:r>
              <a:rPr lang="en-US" sz="2700" dirty="0" err="1"/>
              <a:t>seq</a:t>
            </a:r>
            <a:r>
              <a:rPr lang="en-US" sz="2700" dirty="0"/>
              <a:t> </a:t>
            </a:r>
            <a:r>
              <a:rPr lang="en-US" sz="2700" dirty="0" smtClean="0"/>
              <a:t>data.</a:t>
            </a:r>
            <a:endParaRPr lang="en-US" sz="2700" u="sng" baseline="30000" dirty="0" smtClean="0"/>
          </a:p>
          <a:p>
            <a:endParaRPr 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324497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863029"/>
            <a:ext cx="8229600" cy="760288"/>
          </a:xfrm>
        </p:spPr>
        <p:txBody>
          <a:bodyPr>
            <a:normAutofit/>
          </a:bodyPr>
          <a:lstStyle/>
          <a:p>
            <a:r>
              <a:rPr lang="en-US" sz="3500" dirty="0" smtClean="0">
                <a:solidFill>
                  <a:srgbClr val="0070C0"/>
                </a:solidFill>
              </a:rPr>
              <a:t>What is </a:t>
            </a:r>
            <a:r>
              <a:rPr lang="en-US" sz="3500" dirty="0" smtClean="0">
                <a:solidFill>
                  <a:srgbClr val="0070C0"/>
                </a:solidFill>
              </a:rPr>
              <a:t>GREIN</a:t>
            </a:r>
            <a:r>
              <a:rPr lang="en-US" sz="3500" dirty="0" smtClean="0">
                <a:solidFill>
                  <a:srgbClr val="0070C0"/>
                </a:solidFill>
              </a:rPr>
              <a:t>?</a:t>
            </a:r>
            <a:endParaRPr lang="en-US" sz="35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23317"/>
            <a:ext cx="86868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 smtClean="0"/>
              <a:t>GREIN (GEO RNA-</a:t>
            </a:r>
            <a:r>
              <a:rPr lang="en-US" sz="2700" dirty="0" err="1" smtClean="0"/>
              <a:t>seq</a:t>
            </a:r>
            <a:r>
              <a:rPr lang="en-US" sz="2700" dirty="0"/>
              <a:t> </a:t>
            </a:r>
            <a:r>
              <a:rPr lang="en-US" sz="2700" dirty="0" smtClean="0"/>
              <a:t>Experiments Interactive Navigator) is an interactive web-application with access to &gt;12,000 uniformly processed human, mouse, and rat </a:t>
            </a:r>
            <a:r>
              <a:rPr lang="en-US" sz="2700" dirty="0"/>
              <a:t>Gene Expression Omnibus (GEO) </a:t>
            </a:r>
            <a:r>
              <a:rPr lang="en-US" sz="2700" dirty="0" smtClean="0"/>
              <a:t>RNA-</a:t>
            </a:r>
            <a:r>
              <a:rPr lang="en-US" sz="2700" dirty="0" err="1" smtClean="0"/>
              <a:t>seq</a:t>
            </a:r>
            <a:r>
              <a:rPr lang="en-US" sz="2700" dirty="0" smtClean="0"/>
              <a:t> data and &gt;400,000 samples.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 smtClean="0"/>
              <a:t>User-friendly </a:t>
            </a:r>
            <a:r>
              <a:rPr lang="en-US" sz="2700" dirty="0"/>
              <a:t>interfaces to manipulate and analyze GEO RNA-</a:t>
            </a:r>
            <a:r>
              <a:rPr lang="en-US" sz="2700" dirty="0" err="1"/>
              <a:t>seq</a:t>
            </a:r>
            <a:r>
              <a:rPr lang="en-US" sz="2700" dirty="0"/>
              <a:t> </a:t>
            </a:r>
            <a:r>
              <a:rPr lang="en-US" sz="2700" dirty="0" smtClean="0"/>
              <a:t>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53015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6924"/>
            <a:ext cx="8229600" cy="857250"/>
          </a:xfrm>
        </p:spPr>
        <p:txBody>
          <a:bodyPr>
            <a:normAutofit/>
          </a:bodyPr>
          <a:lstStyle/>
          <a:p>
            <a:r>
              <a:rPr lang="en-US" sz="3500" dirty="0" smtClean="0">
                <a:solidFill>
                  <a:srgbClr val="0070C0"/>
                </a:solidFill>
              </a:rPr>
              <a:t>Overview of RNA-</a:t>
            </a:r>
            <a:r>
              <a:rPr lang="en-US" sz="3500" dirty="0" err="1" smtClean="0">
                <a:solidFill>
                  <a:srgbClr val="0070C0"/>
                </a:solidFill>
              </a:rPr>
              <a:t>seq</a:t>
            </a:r>
            <a:endParaRPr lang="en-US" sz="3500" dirty="0">
              <a:solidFill>
                <a:srgbClr val="0070C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1850" y="2388043"/>
            <a:ext cx="875871" cy="697714"/>
            <a:chOff x="457201" y="2034283"/>
            <a:chExt cx="875871" cy="697714"/>
          </a:xfrm>
        </p:grpSpPr>
        <p:sp>
          <p:nvSpPr>
            <p:cNvPr id="4" name="Oval 3"/>
            <p:cNvSpPr/>
            <p:nvPr/>
          </p:nvSpPr>
          <p:spPr>
            <a:xfrm>
              <a:off x="457201" y="2034283"/>
              <a:ext cx="426378" cy="31849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883579" y="2196528"/>
              <a:ext cx="449493" cy="312507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18846" y="2418637"/>
              <a:ext cx="428090" cy="31336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60760" y="2139805"/>
              <a:ext cx="214045" cy="11344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32891" y="2518167"/>
              <a:ext cx="214045" cy="11344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098052" y="2296058"/>
              <a:ext cx="214045" cy="11344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1583305" y="2763263"/>
            <a:ext cx="503434" cy="913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2302496" y="2320439"/>
            <a:ext cx="1583931" cy="857549"/>
            <a:chOff x="2167847" y="1966679"/>
            <a:chExt cx="1583931" cy="857549"/>
          </a:xfrm>
        </p:grpSpPr>
        <p:sp>
          <p:nvSpPr>
            <p:cNvPr id="13" name="Freeform 12"/>
            <p:cNvSpPr/>
            <p:nvPr/>
          </p:nvSpPr>
          <p:spPr>
            <a:xfrm>
              <a:off x="2167847" y="2311137"/>
              <a:ext cx="852755" cy="257402"/>
            </a:xfrm>
            <a:custGeom>
              <a:avLst/>
              <a:gdLst>
                <a:gd name="connsiteX0" fmla="*/ 0 w 852755"/>
                <a:gd name="connsiteY0" fmla="*/ 257402 h 257402"/>
                <a:gd name="connsiteX1" fmla="*/ 308225 w 852755"/>
                <a:gd name="connsiteY1" fmla="*/ 548 h 257402"/>
                <a:gd name="connsiteX2" fmla="*/ 523982 w 852755"/>
                <a:gd name="connsiteY2" fmla="*/ 185483 h 257402"/>
                <a:gd name="connsiteX3" fmla="*/ 852755 w 852755"/>
                <a:gd name="connsiteY3" fmla="*/ 51919 h 257402"/>
                <a:gd name="connsiteX4" fmla="*/ 852755 w 852755"/>
                <a:gd name="connsiteY4" fmla="*/ 51919 h 257402"/>
                <a:gd name="connsiteX5" fmla="*/ 852755 w 852755"/>
                <a:gd name="connsiteY5" fmla="*/ 51919 h 257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2755" h="257402">
                  <a:moveTo>
                    <a:pt x="0" y="257402"/>
                  </a:moveTo>
                  <a:cubicBezTo>
                    <a:pt x="110447" y="134968"/>
                    <a:pt x="220895" y="12534"/>
                    <a:pt x="308225" y="548"/>
                  </a:cubicBezTo>
                  <a:cubicBezTo>
                    <a:pt x="395555" y="-11438"/>
                    <a:pt x="433227" y="176921"/>
                    <a:pt x="523982" y="185483"/>
                  </a:cubicBezTo>
                  <a:cubicBezTo>
                    <a:pt x="614737" y="194045"/>
                    <a:pt x="852755" y="51919"/>
                    <a:pt x="852755" y="51919"/>
                  </a:cubicBezTo>
                  <a:lnTo>
                    <a:pt x="852755" y="51919"/>
                  </a:lnTo>
                  <a:lnTo>
                    <a:pt x="852755" y="51919"/>
                  </a:ln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746624" y="2095380"/>
              <a:ext cx="852755" cy="257402"/>
            </a:xfrm>
            <a:custGeom>
              <a:avLst/>
              <a:gdLst>
                <a:gd name="connsiteX0" fmla="*/ 0 w 852755"/>
                <a:gd name="connsiteY0" fmla="*/ 257402 h 257402"/>
                <a:gd name="connsiteX1" fmla="*/ 308225 w 852755"/>
                <a:gd name="connsiteY1" fmla="*/ 548 h 257402"/>
                <a:gd name="connsiteX2" fmla="*/ 523982 w 852755"/>
                <a:gd name="connsiteY2" fmla="*/ 185483 h 257402"/>
                <a:gd name="connsiteX3" fmla="*/ 852755 w 852755"/>
                <a:gd name="connsiteY3" fmla="*/ 51919 h 257402"/>
                <a:gd name="connsiteX4" fmla="*/ 852755 w 852755"/>
                <a:gd name="connsiteY4" fmla="*/ 51919 h 257402"/>
                <a:gd name="connsiteX5" fmla="*/ 852755 w 852755"/>
                <a:gd name="connsiteY5" fmla="*/ 51919 h 257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2755" h="257402">
                  <a:moveTo>
                    <a:pt x="0" y="257402"/>
                  </a:moveTo>
                  <a:cubicBezTo>
                    <a:pt x="110447" y="134968"/>
                    <a:pt x="220895" y="12534"/>
                    <a:pt x="308225" y="548"/>
                  </a:cubicBezTo>
                  <a:cubicBezTo>
                    <a:pt x="395555" y="-11438"/>
                    <a:pt x="433227" y="176921"/>
                    <a:pt x="523982" y="185483"/>
                  </a:cubicBezTo>
                  <a:cubicBezTo>
                    <a:pt x="614737" y="194045"/>
                    <a:pt x="852755" y="51919"/>
                    <a:pt x="852755" y="51919"/>
                  </a:cubicBezTo>
                  <a:lnTo>
                    <a:pt x="852755" y="51919"/>
                  </a:lnTo>
                  <a:lnTo>
                    <a:pt x="852755" y="51919"/>
                  </a:ln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320247" y="2566826"/>
              <a:ext cx="852755" cy="257402"/>
            </a:xfrm>
            <a:custGeom>
              <a:avLst/>
              <a:gdLst>
                <a:gd name="connsiteX0" fmla="*/ 0 w 852755"/>
                <a:gd name="connsiteY0" fmla="*/ 257402 h 257402"/>
                <a:gd name="connsiteX1" fmla="*/ 308225 w 852755"/>
                <a:gd name="connsiteY1" fmla="*/ 548 h 257402"/>
                <a:gd name="connsiteX2" fmla="*/ 523982 w 852755"/>
                <a:gd name="connsiteY2" fmla="*/ 185483 h 257402"/>
                <a:gd name="connsiteX3" fmla="*/ 852755 w 852755"/>
                <a:gd name="connsiteY3" fmla="*/ 51919 h 257402"/>
                <a:gd name="connsiteX4" fmla="*/ 852755 w 852755"/>
                <a:gd name="connsiteY4" fmla="*/ 51919 h 257402"/>
                <a:gd name="connsiteX5" fmla="*/ 852755 w 852755"/>
                <a:gd name="connsiteY5" fmla="*/ 51919 h 257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2755" h="257402">
                  <a:moveTo>
                    <a:pt x="0" y="257402"/>
                  </a:moveTo>
                  <a:cubicBezTo>
                    <a:pt x="110447" y="134968"/>
                    <a:pt x="220895" y="12534"/>
                    <a:pt x="308225" y="548"/>
                  </a:cubicBezTo>
                  <a:cubicBezTo>
                    <a:pt x="395555" y="-11438"/>
                    <a:pt x="433227" y="176921"/>
                    <a:pt x="523982" y="185483"/>
                  </a:cubicBezTo>
                  <a:cubicBezTo>
                    <a:pt x="614737" y="194045"/>
                    <a:pt x="852755" y="51919"/>
                    <a:pt x="852755" y="51919"/>
                  </a:cubicBezTo>
                  <a:lnTo>
                    <a:pt x="852755" y="51919"/>
                  </a:lnTo>
                  <a:lnTo>
                    <a:pt x="852755" y="51919"/>
                  </a:ln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174696" y="1966679"/>
              <a:ext cx="852755" cy="257402"/>
            </a:xfrm>
            <a:custGeom>
              <a:avLst/>
              <a:gdLst>
                <a:gd name="connsiteX0" fmla="*/ 0 w 852755"/>
                <a:gd name="connsiteY0" fmla="*/ 257402 h 257402"/>
                <a:gd name="connsiteX1" fmla="*/ 308225 w 852755"/>
                <a:gd name="connsiteY1" fmla="*/ 548 h 257402"/>
                <a:gd name="connsiteX2" fmla="*/ 523982 w 852755"/>
                <a:gd name="connsiteY2" fmla="*/ 185483 h 257402"/>
                <a:gd name="connsiteX3" fmla="*/ 852755 w 852755"/>
                <a:gd name="connsiteY3" fmla="*/ 51919 h 257402"/>
                <a:gd name="connsiteX4" fmla="*/ 852755 w 852755"/>
                <a:gd name="connsiteY4" fmla="*/ 51919 h 257402"/>
                <a:gd name="connsiteX5" fmla="*/ 852755 w 852755"/>
                <a:gd name="connsiteY5" fmla="*/ 51919 h 257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2755" h="257402">
                  <a:moveTo>
                    <a:pt x="0" y="257402"/>
                  </a:moveTo>
                  <a:cubicBezTo>
                    <a:pt x="110447" y="134968"/>
                    <a:pt x="220895" y="12534"/>
                    <a:pt x="308225" y="548"/>
                  </a:cubicBezTo>
                  <a:cubicBezTo>
                    <a:pt x="395555" y="-11438"/>
                    <a:pt x="433227" y="176921"/>
                    <a:pt x="523982" y="185483"/>
                  </a:cubicBezTo>
                  <a:cubicBezTo>
                    <a:pt x="614737" y="194045"/>
                    <a:pt x="852755" y="51919"/>
                    <a:pt x="852755" y="51919"/>
                  </a:cubicBezTo>
                  <a:lnTo>
                    <a:pt x="852755" y="51919"/>
                  </a:lnTo>
                  <a:lnTo>
                    <a:pt x="852755" y="51919"/>
                  </a:ln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2899023" y="2409503"/>
              <a:ext cx="852755" cy="257402"/>
            </a:xfrm>
            <a:custGeom>
              <a:avLst/>
              <a:gdLst>
                <a:gd name="connsiteX0" fmla="*/ 0 w 852755"/>
                <a:gd name="connsiteY0" fmla="*/ 257402 h 257402"/>
                <a:gd name="connsiteX1" fmla="*/ 308225 w 852755"/>
                <a:gd name="connsiteY1" fmla="*/ 548 h 257402"/>
                <a:gd name="connsiteX2" fmla="*/ 523982 w 852755"/>
                <a:gd name="connsiteY2" fmla="*/ 185483 h 257402"/>
                <a:gd name="connsiteX3" fmla="*/ 852755 w 852755"/>
                <a:gd name="connsiteY3" fmla="*/ 51919 h 257402"/>
                <a:gd name="connsiteX4" fmla="*/ 852755 w 852755"/>
                <a:gd name="connsiteY4" fmla="*/ 51919 h 257402"/>
                <a:gd name="connsiteX5" fmla="*/ 852755 w 852755"/>
                <a:gd name="connsiteY5" fmla="*/ 51919 h 257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2755" h="257402">
                  <a:moveTo>
                    <a:pt x="0" y="257402"/>
                  </a:moveTo>
                  <a:cubicBezTo>
                    <a:pt x="110447" y="134968"/>
                    <a:pt x="220895" y="12534"/>
                    <a:pt x="308225" y="548"/>
                  </a:cubicBezTo>
                  <a:cubicBezTo>
                    <a:pt x="395555" y="-11438"/>
                    <a:pt x="433227" y="176921"/>
                    <a:pt x="523982" y="185483"/>
                  </a:cubicBezTo>
                  <a:cubicBezTo>
                    <a:pt x="614737" y="194045"/>
                    <a:pt x="852755" y="51919"/>
                    <a:pt x="852755" y="51919"/>
                  </a:cubicBezTo>
                  <a:lnTo>
                    <a:pt x="852755" y="51919"/>
                  </a:lnTo>
                  <a:lnTo>
                    <a:pt x="852755" y="51919"/>
                  </a:ln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3990026" y="2793598"/>
            <a:ext cx="503434" cy="913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4718629" y="2543368"/>
            <a:ext cx="883573" cy="495351"/>
            <a:chOff x="4572000" y="2091040"/>
            <a:chExt cx="883573" cy="495351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4572000" y="2193532"/>
              <a:ext cx="349321" cy="299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4739811" y="2308141"/>
              <a:ext cx="349321" cy="299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4572000" y="2447474"/>
              <a:ext cx="349321" cy="299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087414" y="2229979"/>
              <a:ext cx="349321" cy="299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4912753" y="2091040"/>
              <a:ext cx="349321" cy="299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4854539" y="2583395"/>
              <a:ext cx="349321" cy="299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5106252" y="2502237"/>
              <a:ext cx="349321" cy="299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5106252" y="2371914"/>
              <a:ext cx="349321" cy="299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/>
          <p:cNvCxnSpPr/>
          <p:nvPr/>
        </p:nvCxnSpPr>
        <p:spPr>
          <a:xfrm>
            <a:off x="5734920" y="2793598"/>
            <a:ext cx="503434" cy="913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6434404" y="2520154"/>
            <a:ext cx="883573" cy="495351"/>
            <a:chOff x="4572000" y="2091040"/>
            <a:chExt cx="883573" cy="495351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4572000" y="2193532"/>
              <a:ext cx="349321" cy="2996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4739811" y="2308141"/>
              <a:ext cx="349321" cy="2996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572000" y="2447474"/>
              <a:ext cx="349321" cy="2996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087414" y="2229979"/>
              <a:ext cx="349321" cy="2996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912753" y="2091040"/>
              <a:ext cx="349321" cy="2996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4854539" y="2583395"/>
              <a:ext cx="349321" cy="2996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5106252" y="2502237"/>
              <a:ext cx="349321" cy="2996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106252" y="2371914"/>
              <a:ext cx="349321" cy="2996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/>
          <p:cNvCxnSpPr/>
          <p:nvPr/>
        </p:nvCxnSpPr>
        <p:spPr>
          <a:xfrm>
            <a:off x="6951536" y="3177988"/>
            <a:ext cx="0" cy="52082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6505638" y="4177518"/>
            <a:ext cx="1087319" cy="466670"/>
            <a:chOff x="6172975" y="3566973"/>
            <a:chExt cx="1087319" cy="466670"/>
          </a:xfrm>
        </p:grpSpPr>
        <p:grpSp>
          <p:nvGrpSpPr>
            <p:cNvPr id="66" name="Group 65"/>
            <p:cNvGrpSpPr/>
            <p:nvPr/>
          </p:nvGrpSpPr>
          <p:grpSpPr>
            <a:xfrm>
              <a:off x="6193632" y="3688252"/>
              <a:ext cx="323802" cy="45719"/>
              <a:chOff x="6193631" y="3688253"/>
              <a:chExt cx="411341" cy="0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6193631" y="3688253"/>
                <a:ext cx="87539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6517433" y="3688253"/>
                <a:ext cx="87539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6281170" y="3688253"/>
                <a:ext cx="236263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6517434" y="3566973"/>
              <a:ext cx="323802" cy="45719"/>
              <a:chOff x="6193631" y="3688253"/>
              <a:chExt cx="411341" cy="0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6193631" y="3688253"/>
                <a:ext cx="87539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6517433" y="3688253"/>
                <a:ext cx="87539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281170" y="3688253"/>
                <a:ext cx="236263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6346032" y="3840652"/>
              <a:ext cx="323802" cy="45719"/>
              <a:chOff x="6193631" y="3688253"/>
              <a:chExt cx="411341" cy="0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6193631" y="3688253"/>
                <a:ext cx="87539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517433" y="3688253"/>
                <a:ext cx="87539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281170" y="3688253"/>
                <a:ext cx="236263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6699459" y="3688252"/>
              <a:ext cx="323802" cy="45719"/>
              <a:chOff x="6193631" y="3688253"/>
              <a:chExt cx="411341" cy="0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6193631" y="3688253"/>
                <a:ext cx="87539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517433" y="3688253"/>
                <a:ext cx="87539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281170" y="3688253"/>
                <a:ext cx="236263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6172975" y="3961931"/>
              <a:ext cx="323802" cy="45719"/>
              <a:chOff x="6193631" y="3688253"/>
              <a:chExt cx="411341" cy="0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>
                <a:off x="6193631" y="3688253"/>
                <a:ext cx="87539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6517433" y="3688253"/>
                <a:ext cx="87539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6281170" y="3688253"/>
                <a:ext cx="236263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6679335" y="3987924"/>
              <a:ext cx="323802" cy="45719"/>
              <a:chOff x="6193631" y="3688253"/>
              <a:chExt cx="411341" cy="0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>
                <a:off x="6193631" y="3688253"/>
                <a:ext cx="87539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6517433" y="3688253"/>
                <a:ext cx="87539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281170" y="3688253"/>
                <a:ext cx="236263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/>
            <p:cNvGrpSpPr/>
            <p:nvPr/>
          </p:nvGrpSpPr>
          <p:grpSpPr>
            <a:xfrm>
              <a:off x="6827928" y="3840652"/>
              <a:ext cx="323802" cy="45719"/>
              <a:chOff x="6193631" y="3688253"/>
              <a:chExt cx="411341" cy="0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>
                <a:off x="6193631" y="3688253"/>
                <a:ext cx="87539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517433" y="3688253"/>
                <a:ext cx="87539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6281170" y="3688253"/>
                <a:ext cx="236263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/>
            <p:cNvGrpSpPr/>
            <p:nvPr/>
          </p:nvGrpSpPr>
          <p:grpSpPr>
            <a:xfrm>
              <a:off x="6936492" y="3589193"/>
              <a:ext cx="323802" cy="45719"/>
              <a:chOff x="6193631" y="3688253"/>
              <a:chExt cx="411341" cy="0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6193631" y="3688253"/>
                <a:ext cx="87539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6517433" y="3688253"/>
                <a:ext cx="87539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6281170" y="3688253"/>
                <a:ext cx="236263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4" name="Straight Arrow Connector 103"/>
          <p:cNvCxnSpPr/>
          <p:nvPr/>
        </p:nvCxnSpPr>
        <p:spPr>
          <a:xfrm flipH="1">
            <a:off x="5001168" y="4393470"/>
            <a:ext cx="1183587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84799" y="1933719"/>
            <a:ext cx="190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of interest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167102" y="1943518"/>
            <a:ext cx="19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Extract total RNA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4296674" y="1930827"/>
            <a:ext cx="191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mRNA fragments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6290251" y="1951107"/>
            <a:ext cx="1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Convert to </a:t>
            </a:r>
            <a:r>
              <a:rPr lang="en-US" dirty="0" err="1"/>
              <a:t>c</a:t>
            </a:r>
            <a:r>
              <a:rPr lang="en-US" dirty="0" err="1" smtClean="0"/>
              <a:t>DNA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6315109" y="3691739"/>
            <a:ext cx="146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adapters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5092211" y="3747032"/>
            <a:ext cx="1129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Sequencing </a:t>
            </a:r>
          </a:p>
          <a:p>
            <a:pPr algn="ctr"/>
            <a:r>
              <a:rPr lang="en-US" sz="1400" dirty="0" smtClean="0"/>
              <a:t>machine</a:t>
            </a:r>
            <a:endParaRPr lang="en-US" sz="1400" dirty="0"/>
          </a:p>
        </p:txBody>
      </p:sp>
      <p:grpSp>
        <p:nvGrpSpPr>
          <p:cNvPr id="171" name="Group 170"/>
          <p:cNvGrpSpPr/>
          <p:nvPr/>
        </p:nvGrpSpPr>
        <p:grpSpPr>
          <a:xfrm>
            <a:off x="686265" y="3897251"/>
            <a:ext cx="2217075" cy="903616"/>
            <a:chOff x="1242974" y="3864130"/>
            <a:chExt cx="2217075" cy="903616"/>
          </a:xfrm>
        </p:grpSpPr>
        <p:cxnSp>
          <p:nvCxnSpPr>
            <p:cNvPr id="116" name="Straight Connector 115"/>
            <p:cNvCxnSpPr/>
            <p:nvPr/>
          </p:nvCxnSpPr>
          <p:spPr>
            <a:xfrm>
              <a:off x="1467721" y="4393470"/>
              <a:ext cx="699381" cy="0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2553238" y="4393470"/>
              <a:ext cx="699381" cy="0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1242974" y="4393470"/>
              <a:ext cx="22474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2167102" y="4393470"/>
              <a:ext cx="38613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3252619" y="4393470"/>
              <a:ext cx="20743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1375787" y="4427406"/>
              <a:ext cx="9267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Gene A</a:t>
              </a:r>
              <a:endParaRPr lang="en-US" sz="16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511150" y="4429192"/>
              <a:ext cx="9267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Gene B</a:t>
              </a:r>
              <a:endParaRPr lang="en-US" sz="1600" dirty="0"/>
            </a:p>
          </p:txBody>
        </p:sp>
        <p:cxnSp>
          <p:nvCxnSpPr>
            <p:cNvPr id="127" name="Straight Connector 126"/>
            <p:cNvCxnSpPr/>
            <p:nvPr/>
          </p:nvCxnSpPr>
          <p:spPr>
            <a:xfrm flipH="1">
              <a:off x="1583305" y="4168626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>
              <a:off x="1735705" y="4329918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1499268" y="4061071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>
              <a:off x="1467721" y="4287151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1678481" y="4248209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1467721" y="4209208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>
              <a:off x="1467721" y="4122434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1678481" y="4113542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1">
              <a:off x="1793240" y="4287151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>
              <a:off x="1735705" y="4209208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H="1">
              <a:off x="1846554" y="4160499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1578959" y="4008642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H="1">
              <a:off x="1715752" y="4052179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>
              <a:off x="1446746" y="3968197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H="1">
              <a:off x="1688824" y="3968197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>
              <a:off x="1567819" y="3913113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1883825" y="4101896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H="1">
              <a:off x="1933097" y="4248209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H="1">
              <a:off x="1967861" y="4318272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1530782" y="4326535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>
              <a:off x="1799788" y="4008642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H="1">
              <a:off x="1933096" y="4048796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1793239" y="3913113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H="1">
              <a:off x="1909348" y="3959305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H="1">
              <a:off x="1467720" y="3876405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1668382" y="3867513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H="1">
              <a:off x="1891047" y="3864130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>
              <a:off x="1961312" y="4205382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2560800" y="4275505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H="1">
              <a:off x="2797236" y="4287151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flipH="1">
              <a:off x="3029931" y="4280767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H="1">
              <a:off x="2695626" y="4209208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H="1">
              <a:off x="2945894" y="4239071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2567649" y="4160499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>
              <a:off x="2818891" y="4160499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H="1">
              <a:off x="3012357" y="4193354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H="1">
              <a:off x="2691823" y="4101649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H="1">
              <a:off x="2607786" y="4048796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2668577" y="4329918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2945893" y="4329918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2910029" y="4115420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H="1">
              <a:off x="2859896" y="4048796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2775859" y="3999504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71"/>
          <p:cNvSpPr txBox="1"/>
          <p:nvPr/>
        </p:nvSpPr>
        <p:spPr>
          <a:xfrm>
            <a:off x="302874" y="3503332"/>
            <a:ext cx="33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Align reads to reference genome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982587" y="4225068"/>
            <a:ext cx="881366" cy="470917"/>
            <a:chOff x="3688831" y="3755086"/>
            <a:chExt cx="881366" cy="470917"/>
          </a:xfrm>
        </p:grpSpPr>
        <p:cxnSp>
          <p:nvCxnSpPr>
            <p:cNvPr id="181" name="Straight Connector 180"/>
            <p:cNvCxnSpPr/>
            <p:nvPr/>
          </p:nvCxnSpPr>
          <p:spPr>
            <a:xfrm flipH="1">
              <a:off x="4005826" y="3755086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>
              <a:off x="3811458" y="4226003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H="1">
              <a:off x="4235892" y="3760712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H="1">
              <a:off x="3771769" y="3766081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H="1">
              <a:off x="4318086" y="3843463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>
              <a:off x="3688831" y="3833722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703907" y="4163706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>
              <a:off x="4124805" y="3798495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H="1">
              <a:off x="4247594" y="3883964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flipH="1">
              <a:off x="3703908" y="3926231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flipH="1">
              <a:off x="3772868" y="4098884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H="1">
              <a:off x="4056184" y="3843463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>
              <a:off x="3776800" y="3978761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H="1">
              <a:off x="3828136" y="3876405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H="1">
              <a:off x="3886427" y="3807185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H="1">
              <a:off x="3727422" y="4044322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flipH="1">
              <a:off x="3932993" y="4165181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H="1">
              <a:off x="4169429" y="4176827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H="1">
              <a:off x="4402124" y="4170443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H="1">
              <a:off x="4067819" y="4098884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H="1">
              <a:off x="4318087" y="4128747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>
              <a:off x="3939842" y="4050175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H="1">
              <a:off x="4191084" y="4050175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H="1">
              <a:off x="4384550" y="4083030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H="1">
              <a:off x="4064016" y="3991325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H="1">
              <a:off x="3979979" y="3938472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H="1">
              <a:off x="4040770" y="4219594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flipH="1">
              <a:off x="4318086" y="4219594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flipH="1">
              <a:off x="4282222" y="4005096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H="1">
              <a:off x="4232089" y="3938472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flipH="1">
              <a:off x="4040769" y="3895881"/>
              <a:ext cx="1680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4" name="Straight Arrow Connector 223"/>
          <p:cNvCxnSpPr/>
          <p:nvPr/>
        </p:nvCxnSpPr>
        <p:spPr>
          <a:xfrm flipH="1" flipV="1">
            <a:off x="3191027" y="4393470"/>
            <a:ext cx="625831" cy="601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3642133" y="3513660"/>
            <a:ext cx="1468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Sequenced 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76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037" y="864312"/>
            <a:ext cx="6368721" cy="4279187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80753" y="2105247"/>
            <a:ext cx="19032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GREIN</a:t>
            </a:r>
          </a:p>
          <a:p>
            <a:r>
              <a:rPr lang="en-US" sz="3200" dirty="0" smtClean="0"/>
              <a:t>workflow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8638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019" y="907880"/>
            <a:ext cx="5850352" cy="41425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0754" y="2105247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Exploratory</a:t>
            </a:r>
          </a:p>
          <a:p>
            <a:r>
              <a:rPr lang="en-US" sz="3200" dirty="0"/>
              <a:t>a</a:t>
            </a:r>
            <a:r>
              <a:rPr lang="en-US" sz="3200" dirty="0" smtClean="0"/>
              <a:t>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6017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5061" y="2179675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Power</a:t>
            </a:r>
          </a:p>
          <a:p>
            <a:r>
              <a:rPr lang="en-US" sz="3200" dirty="0"/>
              <a:t>a</a:t>
            </a:r>
            <a:r>
              <a:rPr lang="en-US" sz="3200" dirty="0" smtClean="0"/>
              <a:t>nalysis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572" y="779926"/>
            <a:ext cx="6415127" cy="428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4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615"/>
            <a:ext cx="8229600" cy="1770406"/>
          </a:xfrm>
        </p:spPr>
        <p:txBody>
          <a:bodyPr>
            <a:normAutofit/>
          </a:bodyPr>
          <a:lstStyle/>
          <a:p>
            <a:r>
              <a:rPr lang="en-US" dirty="0" smtClean="0"/>
              <a:t>GREIN is accessible at: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https://shiny.ilincs.org/grein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57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1394</TotalTime>
  <Words>228</Words>
  <Application>Microsoft Office PowerPoint</Application>
  <PresentationFormat>On-screen Show (16:9)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Office Theme</vt:lpstr>
      <vt:lpstr>GREIN: An Interactive Web Platform for Re-analyzing GEO RNA-seq Data</vt:lpstr>
      <vt:lpstr>Definitions</vt:lpstr>
      <vt:lpstr>Motivation</vt:lpstr>
      <vt:lpstr>What is GREIN?</vt:lpstr>
      <vt:lpstr>Overview of RNA-seq</vt:lpstr>
      <vt:lpstr>PowerPoint Presentation</vt:lpstr>
      <vt:lpstr>PowerPoint Presentation</vt:lpstr>
      <vt:lpstr>PowerPoint Presentation</vt:lpstr>
      <vt:lpstr>GREIN is accessible at: https://shiny.ilincs.org/grein</vt:lpstr>
      <vt:lpstr>Acknowledgement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N Mahi</cp:lastModifiedBy>
  <cp:revision>80</cp:revision>
  <dcterms:created xsi:type="dcterms:W3CDTF">2010-04-12T23:12:02Z</dcterms:created>
  <dcterms:modified xsi:type="dcterms:W3CDTF">2019-05-31T07:20:33Z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