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6"/>
  </p:notesMasterIdLst>
  <p:handoutMasterIdLst>
    <p:handoutMasterId r:id="rId27"/>
  </p:handoutMasterIdLst>
  <p:sldIdLst>
    <p:sldId id="256" r:id="rId2"/>
    <p:sldId id="260" r:id="rId3"/>
    <p:sldId id="261" r:id="rId4"/>
    <p:sldId id="262" r:id="rId5"/>
    <p:sldId id="263" r:id="rId6"/>
    <p:sldId id="264" r:id="rId7"/>
    <p:sldId id="265" r:id="rId8"/>
    <p:sldId id="266" r:id="rId9"/>
    <p:sldId id="288" r:id="rId10"/>
    <p:sldId id="290" r:id="rId11"/>
    <p:sldId id="271" r:id="rId12"/>
    <p:sldId id="273" r:id="rId13"/>
    <p:sldId id="274" r:id="rId14"/>
    <p:sldId id="275" r:id="rId15"/>
    <p:sldId id="276" r:id="rId16"/>
    <p:sldId id="277" r:id="rId17"/>
    <p:sldId id="291" r:id="rId18"/>
    <p:sldId id="281" r:id="rId19"/>
    <p:sldId id="282" r:id="rId20"/>
    <p:sldId id="283" r:id="rId21"/>
    <p:sldId id="284" r:id="rId22"/>
    <p:sldId id="285" r:id="rId23"/>
    <p:sldId id="286" r:id="rId24"/>
    <p:sldId id="287" r:id="rId2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0"/>
  </p:normalViewPr>
  <p:slideViewPr>
    <p:cSldViewPr snapToGrid="0" snapToObjects="1">
      <p:cViewPr varScale="1">
        <p:scale>
          <a:sx n="116" d="100"/>
          <a:sy n="116" d="100"/>
        </p:scale>
        <p:origin x="18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6D038A0-4A66-AD46-880C-828033E5C1AE}"/>
              </a:ext>
            </a:extLst>
          </p:cNvPr>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xmlns="" id="{3085FAA1-7185-D84D-B954-6CF358AC45D3}"/>
              </a:ext>
            </a:extLst>
          </p:cNvPr>
          <p:cNvSpPr>
            <a:spLocks noGrp="1"/>
          </p:cNvSpPr>
          <p:nvPr>
            <p:ph type="dt" sz="quarter" idx="1"/>
          </p:nvPr>
        </p:nvSpPr>
        <p:spPr>
          <a:xfrm>
            <a:off x="3970938" y="1"/>
            <a:ext cx="3037840" cy="466434"/>
          </a:xfrm>
          <a:prstGeom prst="rect">
            <a:avLst/>
          </a:prstGeom>
        </p:spPr>
        <p:txBody>
          <a:bodyPr vert="horz" lIns="93177" tIns="46589" rIns="93177" bIns="46589" rtlCol="0"/>
          <a:lstStyle>
            <a:lvl1pPr algn="r">
              <a:defRPr sz="1200"/>
            </a:lvl1pPr>
          </a:lstStyle>
          <a:p>
            <a:fld id="{0600A01C-2C12-804C-88B5-9896F19012E5}" type="datetimeFigureOut">
              <a:rPr lang="en-US" smtClean="0"/>
              <a:t>5/15/2019</a:t>
            </a:fld>
            <a:endParaRPr lang="en-US"/>
          </a:p>
        </p:txBody>
      </p:sp>
      <p:sp>
        <p:nvSpPr>
          <p:cNvPr id="4" name="Footer Placeholder 3">
            <a:extLst>
              <a:ext uri="{FF2B5EF4-FFF2-40B4-BE49-F238E27FC236}">
                <a16:creationId xmlns:a16="http://schemas.microsoft.com/office/drawing/2014/main" xmlns="" id="{8253D3E8-DF6F-F14E-BEE2-9BCF9D7CCC89}"/>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6F1D4BE8-358D-1544-B1D8-848CE765F83E}"/>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6934E14-3BDD-F047-9350-B9B421CB2195}" type="slidenum">
              <a:rPr lang="en-US" smtClean="0"/>
              <a:t>‹#›</a:t>
            </a:fld>
            <a:endParaRPr lang="en-US"/>
          </a:p>
        </p:txBody>
      </p:sp>
    </p:spTree>
    <p:extLst>
      <p:ext uri="{BB962C8B-B14F-4D97-AF65-F5344CB8AC3E}">
        <p14:creationId xmlns:p14="http://schemas.microsoft.com/office/powerpoint/2010/main" val="37541411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vl1pPr>
          </a:lstStyle>
          <a:p>
            <a:fld id="{FDFCB8EC-329E-2141-BBA4-35C3D867A29B}" type="datetimeFigureOut">
              <a:rPr lang="en-US" smtClean="0"/>
              <a:t>5/15/2019</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E0C39CB-E1CB-9340-B0B7-F19980BF290A}" type="slidenum">
              <a:rPr lang="en-US" smtClean="0"/>
              <a:t>‹#›</a:t>
            </a:fld>
            <a:endParaRPr lang="en-US"/>
          </a:p>
        </p:txBody>
      </p:sp>
    </p:spTree>
    <p:extLst>
      <p:ext uri="{BB962C8B-B14F-4D97-AF65-F5344CB8AC3E}">
        <p14:creationId xmlns:p14="http://schemas.microsoft.com/office/powerpoint/2010/main" val="1540661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0</a:t>
            </a:fld>
            <a:endParaRPr lang="en-US"/>
          </a:p>
        </p:txBody>
      </p:sp>
    </p:spTree>
    <p:extLst>
      <p:ext uri="{BB962C8B-B14F-4D97-AF65-F5344CB8AC3E}">
        <p14:creationId xmlns:p14="http://schemas.microsoft.com/office/powerpoint/2010/main" val="389147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9</a:t>
            </a:fld>
            <a:endParaRPr lang="en-US"/>
          </a:p>
        </p:txBody>
      </p:sp>
    </p:spTree>
    <p:extLst>
      <p:ext uri="{BB962C8B-B14F-4D97-AF65-F5344CB8AC3E}">
        <p14:creationId xmlns:p14="http://schemas.microsoft.com/office/powerpoint/2010/main" val="750942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10</a:t>
            </a:fld>
            <a:endParaRPr lang="en-US"/>
          </a:p>
        </p:txBody>
      </p:sp>
    </p:spTree>
    <p:extLst>
      <p:ext uri="{BB962C8B-B14F-4D97-AF65-F5344CB8AC3E}">
        <p14:creationId xmlns:p14="http://schemas.microsoft.com/office/powerpoint/2010/main" val="597356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11</a:t>
            </a:fld>
            <a:endParaRPr lang="en-US"/>
          </a:p>
        </p:txBody>
      </p:sp>
    </p:spTree>
    <p:extLst>
      <p:ext uri="{BB962C8B-B14F-4D97-AF65-F5344CB8AC3E}">
        <p14:creationId xmlns:p14="http://schemas.microsoft.com/office/powerpoint/2010/main" val="109001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12</a:t>
            </a:fld>
            <a:endParaRPr lang="en-US"/>
          </a:p>
        </p:txBody>
      </p:sp>
    </p:spTree>
    <p:extLst>
      <p:ext uri="{BB962C8B-B14F-4D97-AF65-F5344CB8AC3E}">
        <p14:creationId xmlns:p14="http://schemas.microsoft.com/office/powerpoint/2010/main" val="2154359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13</a:t>
            </a:fld>
            <a:endParaRPr lang="en-US"/>
          </a:p>
        </p:txBody>
      </p:sp>
    </p:spTree>
    <p:extLst>
      <p:ext uri="{BB962C8B-B14F-4D97-AF65-F5344CB8AC3E}">
        <p14:creationId xmlns:p14="http://schemas.microsoft.com/office/powerpoint/2010/main" val="2136304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14</a:t>
            </a:fld>
            <a:endParaRPr lang="en-US"/>
          </a:p>
        </p:txBody>
      </p:sp>
    </p:spTree>
    <p:extLst>
      <p:ext uri="{BB962C8B-B14F-4D97-AF65-F5344CB8AC3E}">
        <p14:creationId xmlns:p14="http://schemas.microsoft.com/office/powerpoint/2010/main" val="1449361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15</a:t>
            </a:fld>
            <a:endParaRPr lang="en-US"/>
          </a:p>
        </p:txBody>
      </p:sp>
    </p:spTree>
    <p:extLst>
      <p:ext uri="{BB962C8B-B14F-4D97-AF65-F5344CB8AC3E}">
        <p14:creationId xmlns:p14="http://schemas.microsoft.com/office/powerpoint/2010/main" val="1233574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16</a:t>
            </a:fld>
            <a:endParaRPr lang="en-US"/>
          </a:p>
        </p:txBody>
      </p:sp>
    </p:spTree>
    <p:extLst>
      <p:ext uri="{BB962C8B-B14F-4D97-AF65-F5344CB8AC3E}">
        <p14:creationId xmlns:p14="http://schemas.microsoft.com/office/powerpoint/2010/main" val="559381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17</a:t>
            </a:fld>
            <a:endParaRPr lang="en-US"/>
          </a:p>
        </p:txBody>
      </p:sp>
    </p:spTree>
    <p:extLst>
      <p:ext uri="{BB962C8B-B14F-4D97-AF65-F5344CB8AC3E}">
        <p14:creationId xmlns:p14="http://schemas.microsoft.com/office/powerpoint/2010/main" val="3326511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18</a:t>
            </a:fld>
            <a:endParaRPr lang="en-US"/>
          </a:p>
        </p:txBody>
      </p:sp>
    </p:spTree>
    <p:extLst>
      <p:ext uri="{BB962C8B-B14F-4D97-AF65-F5344CB8AC3E}">
        <p14:creationId xmlns:p14="http://schemas.microsoft.com/office/powerpoint/2010/main" val="339949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E7097FC-D762-4AE5-9350-2168122FE6A9}" type="slidenum">
              <a:rPr lang="en-CA" smtClean="0"/>
              <a:t>1</a:t>
            </a:fld>
            <a:endParaRPr lang="en-CA"/>
          </a:p>
        </p:txBody>
      </p:sp>
    </p:spTree>
    <p:extLst>
      <p:ext uri="{BB962C8B-B14F-4D97-AF65-F5344CB8AC3E}">
        <p14:creationId xmlns:p14="http://schemas.microsoft.com/office/powerpoint/2010/main" val="220505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19</a:t>
            </a:fld>
            <a:endParaRPr lang="en-US"/>
          </a:p>
        </p:txBody>
      </p:sp>
    </p:spTree>
    <p:extLst>
      <p:ext uri="{BB962C8B-B14F-4D97-AF65-F5344CB8AC3E}">
        <p14:creationId xmlns:p14="http://schemas.microsoft.com/office/powerpoint/2010/main" val="2547276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20</a:t>
            </a:fld>
            <a:endParaRPr lang="en-US"/>
          </a:p>
        </p:txBody>
      </p:sp>
    </p:spTree>
    <p:extLst>
      <p:ext uri="{BB962C8B-B14F-4D97-AF65-F5344CB8AC3E}">
        <p14:creationId xmlns:p14="http://schemas.microsoft.com/office/powerpoint/2010/main" val="1184841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CE7097FC-D762-4AE5-9350-2168122FE6A9}" type="slidenum">
              <a:rPr lang="en-CA" smtClean="0"/>
              <a:t>21</a:t>
            </a:fld>
            <a:endParaRPr lang="en-CA"/>
          </a:p>
        </p:txBody>
      </p:sp>
    </p:spTree>
    <p:extLst>
      <p:ext uri="{BB962C8B-B14F-4D97-AF65-F5344CB8AC3E}">
        <p14:creationId xmlns:p14="http://schemas.microsoft.com/office/powerpoint/2010/main" val="805319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22</a:t>
            </a:fld>
            <a:endParaRPr lang="en-US"/>
          </a:p>
        </p:txBody>
      </p:sp>
    </p:spTree>
    <p:extLst>
      <p:ext uri="{BB962C8B-B14F-4D97-AF65-F5344CB8AC3E}">
        <p14:creationId xmlns:p14="http://schemas.microsoft.com/office/powerpoint/2010/main" val="2476510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23</a:t>
            </a:fld>
            <a:endParaRPr lang="en-US"/>
          </a:p>
        </p:txBody>
      </p:sp>
    </p:spTree>
    <p:extLst>
      <p:ext uri="{BB962C8B-B14F-4D97-AF65-F5344CB8AC3E}">
        <p14:creationId xmlns:p14="http://schemas.microsoft.com/office/powerpoint/2010/main" val="11974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2</a:t>
            </a:fld>
            <a:endParaRPr lang="en-US"/>
          </a:p>
        </p:txBody>
      </p:sp>
    </p:spTree>
    <p:extLst>
      <p:ext uri="{BB962C8B-B14F-4D97-AF65-F5344CB8AC3E}">
        <p14:creationId xmlns:p14="http://schemas.microsoft.com/office/powerpoint/2010/main" val="1397504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3</a:t>
            </a:fld>
            <a:endParaRPr lang="en-US"/>
          </a:p>
        </p:txBody>
      </p:sp>
    </p:spTree>
    <p:extLst>
      <p:ext uri="{BB962C8B-B14F-4D97-AF65-F5344CB8AC3E}">
        <p14:creationId xmlns:p14="http://schemas.microsoft.com/office/powerpoint/2010/main" val="4100465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4</a:t>
            </a:fld>
            <a:endParaRPr lang="en-US"/>
          </a:p>
        </p:txBody>
      </p:sp>
    </p:spTree>
    <p:extLst>
      <p:ext uri="{BB962C8B-B14F-4D97-AF65-F5344CB8AC3E}">
        <p14:creationId xmlns:p14="http://schemas.microsoft.com/office/powerpoint/2010/main" val="239643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5</a:t>
            </a:fld>
            <a:endParaRPr lang="en-US"/>
          </a:p>
        </p:txBody>
      </p:sp>
    </p:spTree>
    <p:extLst>
      <p:ext uri="{BB962C8B-B14F-4D97-AF65-F5344CB8AC3E}">
        <p14:creationId xmlns:p14="http://schemas.microsoft.com/office/powerpoint/2010/main" val="236681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6</a:t>
            </a:fld>
            <a:endParaRPr lang="en-US"/>
          </a:p>
        </p:txBody>
      </p:sp>
    </p:spTree>
    <p:extLst>
      <p:ext uri="{BB962C8B-B14F-4D97-AF65-F5344CB8AC3E}">
        <p14:creationId xmlns:p14="http://schemas.microsoft.com/office/powerpoint/2010/main" val="86018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7</a:t>
            </a:fld>
            <a:endParaRPr lang="en-US"/>
          </a:p>
        </p:txBody>
      </p:sp>
    </p:spTree>
    <p:extLst>
      <p:ext uri="{BB962C8B-B14F-4D97-AF65-F5344CB8AC3E}">
        <p14:creationId xmlns:p14="http://schemas.microsoft.com/office/powerpoint/2010/main" val="591666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E0C39CB-E1CB-9340-B0B7-F19980BF290A}" type="slidenum">
              <a:rPr lang="en-US" smtClean="0"/>
              <a:t>8</a:t>
            </a:fld>
            <a:endParaRPr lang="en-US"/>
          </a:p>
        </p:txBody>
      </p:sp>
    </p:spTree>
    <p:extLst>
      <p:ext uri="{BB962C8B-B14F-4D97-AF65-F5344CB8AC3E}">
        <p14:creationId xmlns:p14="http://schemas.microsoft.com/office/powerpoint/2010/main" val="1010997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010DF-92C9-D745-A3CA-6B1713C25B63}"/>
              </a:ext>
            </a:extLst>
          </p:cNvPr>
          <p:cNvSpPr>
            <a:spLocks noGrp="1"/>
          </p:cNvSpPr>
          <p:nvPr>
            <p:ph type="ctrTitle" hasCustomPrompt="1"/>
          </p:nvPr>
        </p:nvSpPr>
        <p:spPr>
          <a:xfrm>
            <a:off x="1143000" y="2842122"/>
            <a:ext cx="6858000" cy="1138238"/>
          </a:xfrm>
          <a:prstGeom prst="rect">
            <a:avLst/>
          </a:prstGeom>
        </p:spPr>
        <p:txBody>
          <a:bodyPr anchor="b">
            <a:noAutofit/>
          </a:bodyPr>
          <a:lstStyle>
            <a:lvl1pPr algn="ctr">
              <a:defRPr sz="4275" b="1" spc="75" baseline="0">
                <a:latin typeface="Arial MT Std" panose="020B0402020200020204" pitchFamily="34" charset="0"/>
              </a:defRPr>
            </a:lvl1pPr>
          </a:lstStyle>
          <a:p>
            <a:r>
              <a:rPr lang="en-US" dirty="0"/>
              <a:t>TITLE GOES HERE</a:t>
            </a:r>
          </a:p>
        </p:txBody>
      </p:sp>
      <p:sp>
        <p:nvSpPr>
          <p:cNvPr id="3" name="Subtitle 2">
            <a:extLst>
              <a:ext uri="{FF2B5EF4-FFF2-40B4-BE49-F238E27FC236}">
                <a16:creationId xmlns:a16="http://schemas.microsoft.com/office/drawing/2014/main" xmlns="" id="{2CF005DD-11F8-9245-B26B-41D1F4F84416}"/>
              </a:ext>
            </a:extLst>
          </p:cNvPr>
          <p:cNvSpPr>
            <a:spLocks noGrp="1"/>
          </p:cNvSpPr>
          <p:nvPr>
            <p:ph type="subTitle" idx="1" hasCustomPrompt="1"/>
          </p:nvPr>
        </p:nvSpPr>
        <p:spPr>
          <a:xfrm>
            <a:off x="1143000" y="4161759"/>
            <a:ext cx="6858000" cy="384167"/>
          </a:xfrm>
          <a:prstGeom prst="rect">
            <a:avLst/>
          </a:prstGeom>
        </p:spPr>
        <p:txBody>
          <a:bodyPr>
            <a:normAutofit/>
          </a:bodyPr>
          <a:lstStyle>
            <a:lvl1pPr marL="0" indent="0" algn="ctr">
              <a:buNone/>
              <a:defRPr sz="2100" b="1" kern="4600" spc="75" baseline="0">
                <a:latin typeface="Arial MT Std" panose="020B0402020200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 GOES HERE</a:t>
            </a:r>
          </a:p>
        </p:txBody>
      </p:sp>
      <p:sp>
        <p:nvSpPr>
          <p:cNvPr id="7" name="Subtitle 2">
            <a:extLst>
              <a:ext uri="{FF2B5EF4-FFF2-40B4-BE49-F238E27FC236}">
                <a16:creationId xmlns:a16="http://schemas.microsoft.com/office/drawing/2014/main" xmlns="" id="{7AF7FE24-A452-0441-B567-CCDDCB585D4D}"/>
              </a:ext>
            </a:extLst>
          </p:cNvPr>
          <p:cNvSpPr txBox="1">
            <a:spLocks/>
          </p:cNvSpPr>
          <p:nvPr userDrawn="1"/>
        </p:nvSpPr>
        <p:spPr>
          <a:xfrm>
            <a:off x="1143000" y="5698451"/>
            <a:ext cx="6858000" cy="384167"/>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200" b="0" spc="0" baseline="0" dirty="0">
                <a:latin typeface="+mn-lt"/>
              </a:rPr>
              <a:t>Delivering insight through data for a better Canada</a:t>
            </a:r>
            <a:endParaRPr lang="en-US" sz="1200" b="0" spc="0" baseline="0" dirty="0">
              <a:latin typeface="+mn-lt"/>
            </a:endParaRPr>
          </a:p>
        </p:txBody>
      </p:sp>
    </p:spTree>
    <p:extLst>
      <p:ext uri="{BB962C8B-B14F-4D97-AF65-F5344CB8AC3E}">
        <p14:creationId xmlns:p14="http://schemas.microsoft.com/office/powerpoint/2010/main" val="87795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F185C0EB-557E-1645-91FD-31902787C31B}"/>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3" name="Vertical Text Placeholder 2">
            <a:extLst>
              <a:ext uri="{FF2B5EF4-FFF2-40B4-BE49-F238E27FC236}">
                <a16:creationId xmlns:a16="http://schemas.microsoft.com/office/drawing/2014/main" xmlns="" id="{05561771-F5B0-B740-831B-001696BB1FE6}"/>
              </a:ext>
            </a:extLst>
          </p:cNvPr>
          <p:cNvSpPr>
            <a:spLocks noGrp="1"/>
          </p:cNvSpPr>
          <p:nvPr>
            <p:ph type="body" orient="vert" idx="1"/>
          </p:nvPr>
        </p:nvSpPr>
        <p:spPr>
          <a:xfrm>
            <a:off x="628650" y="1825625"/>
            <a:ext cx="7886700" cy="4106449"/>
          </a:xfrm>
          <a:prstGeom prst="rect">
            <a:avLst/>
          </a:prstGeom>
        </p:spPr>
        <p:txBody>
          <a:bodyPr vert="eaVert">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1">
            <a:extLst>
              <a:ext uri="{FF2B5EF4-FFF2-40B4-BE49-F238E27FC236}">
                <a16:creationId xmlns:a16="http://schemas.microsoft.com/office/drawing/2014/main" xmlns="" id="{478D8594-770D-2F41-980E-F79D6542DB14}"/>
              </a:ext>
            </a:extLst>
          </p:cNvPr>
          <p:cNvSpPr>
            <a:spLocks noGrp="1"/>
          </p:cNvSpPr>
          <p:nvPr>
            <p:ph type="title" hasCustomPrompt="1"/>
          </p:nvPr>
        </p:nvSpPr>
        <p:spPr>
          <a:xfrm>
            <a:off x="628650" y="1152144"/>
            <a:ext cx="7886700" cy="538544"/>
          </a:xfrm>
          <a:prstGeom prst="rect">
            <a:avLst/>
          </a:prstGeom>
        </p:spPr>
        <p:txBody>
          <a:bodyPr anchor="b">
            <a:noAutofit/>
          </a:bodyPr>
          <a:lstStyle>
            <a:lvl1pPr>
              <a:defRPr sz="1500">
                <a:latin typeface="Arial MT Std" panose="020B0402020200020204" pitchFamily="34" charset="0"/>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xmlns="" id="{2F0AE7D4-08EF-754E-9708-5C9C6392F3BB}"/>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3" name="Subtitle 2">
            <a:extLst>
              <a:ext uri="{FF2B5EF4-FFF2-40B4-BE49-F238E27FC236}">
                <a16:creationId xmlns:a16="http://schemas.microsoft.com/office/drawing/2014/main" xmlns="" id="{FEA2062F-3764-B448-8D64-92E472DC98B1}"/>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149642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E79C42C0-1463-7D4C-A090-A7CB0034B953}"/>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Vertical Title 1">
            <a:extLst>
              <a:ext uri="{FF2B5EF4-FFF2-40B4-BE49-F238E27FC236}">
                <a16:creationId xmlns:a16="http://schemas.microsoft.com/office/drawing/2014/main" xmlns="" id="{3B3286D1-A677-074D-8452-B6E481375AB6}"/>
              </a:ext>
            </a:extLst>
          </p:cNvPr>
          <p:cNvSpPr>
            <a:spLocks noGrp="1"/>
          </p:cNvSpPr>
          <p:nvPr>
            <p:ph type="title" orient="vert" hasCustomPrompt="1"/>
          </p:nvPr>
        </p:nvSpPr>
        <p:spPr>
          <a:xfrm>
            <a:off x="6543675" y="1078992"/>
            <a:ext cx="1971675" cy="4828830"/>
          </a:xfrm>
          <a:prstGeom prst="rect">
            <a:avLst/>
          </a:prstGeom>
        </p:spPr>
        <p:txBody>
          <a:bodyPr vert="eaVert" anchor="b">
            <a:normAutofit/>
          </a:bodyPr>
          <a:lstStyle>
            <a:lvl1pPr>
              <a:defRPr sz="1500">
                <a:latin typeface="Arial MT Std" panose="020B0402020200020204" pitchFamily="34" charset="0"/>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xmlns="" id="{DC30B674-98A5-8743-BF78-6CC7D5E7BE50}"/>
              </a:ext>
            </a:extLst>
          </p:cNvPr>
          <p:cNvSpPr>
            <a:spLocks noGrp="1"/>
          </p:cNvSpPr>
          <p:nvPr>
            <p:ph type="body" orient="vert" idx="1"/>
          </p:nvPr>
        </p:nvSpPr>
        <p:spPr>
          <a:xfrm>
            <a:off x="628650" y="1078991"/>
            <a:ext cx="5800725" cy="4828831"/>
          </a:xfrm>
          <a:prstGeom prst="rect">
            <a:avLst/>
          </a:prstGeom>
        </p:spPr>
        <p:txBody>
          <a:bodyPr vert="eaVert">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a:extLst>
              <a:ext uri="{FF2B5EF4-FFF2-40B4-BE49-F238E27FC236}">
                <a16:creationId xmlns:a16="http://schemas.microsoft.com/office/drawing/2014/main" xmlns="" id="{2421A01F-6CA4-7545-B86A-6EEE790D7E5B}"/>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2" name="Subtitle 2">
            <a:extLst>
              <a:ext uri="{FF2B5EF4-FFF2-40B4-BE49-F238E27FC236}">
                <a16:creationId xmlns:a16="http://schemas.microsoft.com/office/drawing/2014/main" xmlns="" id="{35470153-8F49-8344-92AA-9E7749E2F0B5}"/>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76355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D8042DF-D6CA-C54C-B4D1-49EAF075C121}"/>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Title 1">
            <a:extLst>
              <a:ext uri="{FF2B5EF4-FFF2-40B4-BE49-F238E27FC236}">
                <a16:creationId xmlns:a16="http://schemas.microsoft.com/office/drawing/2014/main" xmlns="" id="{34F190F8-0D08-1945-8123-F4A12E3B914A}"/>
              </a:ext>
            </a:extLst>
          </p:cNvPr>
          <p:cNvSpPr>
            <a:spLocks noGrp="1"/>
          </p:cNvSpPr>
          <p:nvPr>
            <p:ph type="title" hasCustomPrompt="1"/>
          </p:nvPr>
        </p:nvSpPr>
        <p:spPr>
          <a:xfrm>
            <a:off x="628650" y="1294410"/>
            <a:ext cx="7886700" cy="895042"/>
          </a:xfrm>
          <a:prstGeom prst="rect">
            <a:avLst/>
          </a:prstGeom>
        </p:spPr>
        <p:txBody>
          <a:bodyPr anchor="b">
            <a:normAutofit/>
          </a:bodyPr>
          <a:lstStyle>
            <a:lvl1pPr>
              <a:defRPr sz="1500" u="none">
                <a:latin typeface="Arial MT Std" panose="020B0402020200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35D0CB7B-8791-AE45-8FD2-E35F039282BC}"/>
              </a:ext>
            </a:extLst>
          </p:cNvPr>
          <p:cNvSpPr>
            <a:spLocks noGrp="1"/>
          </p:cNvSpPr>
          <p:nvPr>
            <p:ph idx="1"/>
          </p:nvPr>
        </p:nvSpPr>
        <p:spPr>
          <a:xfrm>
            <a:off x="628650" y="2303813"/>
            <a:ext cx="7886700" cy="3628261"/>
          </a:xfrm>
          <a:prstGeom prst="rect">
            <a:avLst/>
          </a:prstGeom>
        </p:spPr>
        <p:txBody>
          <a:bodyPr>
            <a:normAutofit/>
          </a:bodyPr>
          <a:lstStyle>
            <a:lvl1pPr>
              <a:defRPr sz="1500">
                <a:latin typeface="Arial MT Std" panose="020B0402020200020204" pitchFamily="34" charset="0"/>
              </a:defRPr>
            </a:lvl1pPr>
            <a:lvl2pPr>
              <a:defRPr sz="1350">
                <a:latin typeface="Arial MT Std" panose="020B0402020200020204" pitchFamily="34" charset="0"/>
              </a:defRPr>
            </a:lvl2pPr>
            <a:lvl3pPr>
              <a:defRPr sz="1200">
                <a:latin typeface="Arial MT Std" panose="020B0402020200020204" pitchFamily="34" charset="0"/>
              </a:defRPr>
            </a:lvl3pPr>
            <a:lvl4pPr>
              <a:defRPr sz="1050">
                <a:latin typeface="Arial MT Std" panose="020B0402020200020204" pitchFamily="34" charset="0"/>
              </a:defRPr>
            </a:lvl4pPr>
            <a:lvl5pPr>
              <a:defRPr sz="1050">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ubtitle 2">
            <a:extLst>
              <a:ext uri="{FF2B5EF4-FFF2-40B4-BE49-F238E27FC236}">
                <a16:creationId xmlns:a16="http://schemas.microsoft.com/office/drawing/2014/main" xmlns="" id="{698B9CE6-D98F-1843-B178-8BB7AD4DC082}"/>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
        <p:nvSpPr>
          <p:cNvPr id="7" name="Slide Number Placeholder 5">
            <a:extLst>
              <a:ext uri="{FF2B5EF4-FFF2-40B4-BE49-F238E27FC236}">
                <a16:creationId xmlns:a16="http://schemas.microsoft.com/office/drawing/2014/main" xmlns="" id="{60226A1F-D105-5543-88C8-44C54CF0A35D}"/>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Tree>
    <p:extLst>
      <p:ext uri="{BB962C8B-B14F-4D97-AF65-F5344CB8AC3E}">
        <p14:creationId xmlns:p14="http://schemas.microsoft.com/office/powerpoint/2010/main" val="55340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30A6984-BC7F-D144-AF57-8FDCF0C86515}"/>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Title 1">
            <a:extLst>
              <a:ext uri="{FF2B5EF4-FFF2-40B4-BE49-F238E27FC236}">
                <a16:creationId xmlns:a16="http://schemas.microsoft.com/office/drawing/2014/main" xmlns="" id="{0CA85CE2-762B-9C4F-B29F-5D8A941A19DD}"/>
              </a:ext>
            </a:extLst>
          </p:cNvPr>
          <p:cNvSpPr>
            <a:spLocks noGrp="1"/>
          </p:cNvSpPr>
          <p:nvPr>
            <p:ph type="title" hasCustomPrompt="1"/>
          </p:nvPr>
        </p:nvSpPr>
        <p:spPr>
          <a:xfrm>
            <a:off x="623888" y="1650105"/>
            <a:ext cx="7886700" cy="2852737"/>
          </a:xfrm>
          <a:prstGeom prst="rect">
            <a:avLst/>
          </a:prstGeom>
        </p:spPr>
        <p:txBody>
          <a:bodyPr anchor="b">
            <a:normAutofit/>
          </a:bodyPr>
          <a:lstStyle>
            <a:lvl1pPr>
              <a:defRPr sz="3000">
                <a:latin typeface="Arial MT Std" panose="020B040202020002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9B547A7C-2582-B94D-B0CA-CE72B9DC3AC1}"/>
              </a:ext>
            </a:extLst>
          </p:cNvPr>
          <p:cNvSpPr>
            <a:spLocks noGrp="1"/>
          </p:cNvSpPr>
          <p:nvPr>
            <p:ph type="body" idx="1"/>
          </p:nvPr>
        </p:nvSpPr>
        <p:spPr>
          <a:xfrm>
            <a:off x="623888" y="4589465"/>
            <a:ext cx="7886700" cy="1342610"/>
          </a:xfrm>
          <a:prstGeom prst="rect">
            <a:avLst/>
          </a:prstGeom>
        </p:spPr>
        <p:txBody>
          <a:bodyPr>
            <a:normAutofit/>
          </a:bodyPr>
          <a:lstStyle>
            <a:lvl1pPr marL="0" indent="0">
              <a:buNone/>
              <a:defRPr sz="1200">
                <a:solidFill>
                  <a:schemeClr val="tx1"/>
                </a:solidFill>
                <a:latin typeface="Arial MT Std" panose="020B0402020200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11" name="Slide Number Placeholder 5">
            <a:extLst>
              <a:ext uri="{FF2B5EF4-FFF2-40B4-BE49-F238E27FC236}">
                <a16:creationId xmlns:a16="http://schemas.microsoft.com/office/drawing/2014/main" xmlns="" id="{052701DC-7B2B-D54E-891F-CC1877564967}"/>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2" name="Subtitle 2">
            <a:extLst>
              <a:ext uri="{FF2B5EF4-FFF2-40B4-BE49-F238E27FC236}">
                <a16:creationId xmlns:a16="http://schemas.microsoft.com/office/drawing/2014/main" xmlns="" id="{BE097BAA-7985-8846-9CDB-5F90D22BA7BD}"/>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4244920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9235FFA-E183-E64B-A48B-DBBE2E822AC7}"/>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Title 1">
            <a:extLst>
              <a:ext uri="{FF2B5EF4-FFF2-40B4-BE49-F238E27FC236}">
                <a16:creationId xmlns:a16="http://schemas.microsoft.com/office/drawing/2014/main" xmlns="" id="{84D0AD4E-6AB3-214B-A4E4-E20A50DF7520}"/>
              </a:ext>
            </a:extLst>
          </p:cNvPr>
          <p:cNvSpPr>
            <a:spLocks noGrp="1"/>
          </p:cNvSpPr>
          <p:nvPr>
            <p:ph type="title" hasCustomPrompt="1"/>
          </p:nvPr>
        </p:nvSpPr>
        <p:spPr>
          <a:xfrm>
            <a:off x="628650" y="1152144"/>
            <a:ext cx="7886700" cy="538544"/>
          </a:xfrm>
          <a:prstGeom prst="rect">
            <a:avLst/>
          </a:prstGeom>
        </p:spPr>
        <p:txBody>
          <a:bodyPr anchor="b">
            <a:noAutofit/>
          </a:bodyPr>
          <a:lstStyle>
            <a:lvl1pPr>
              <a:defRPr sz="1500">
                <a:latin typeface="Arial MT Std" panose="020B0402020200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393BFCDB-AC25-4845-93D8-4FE6A2452AF6}"/>
              </a:ext>
            </a:extLst>
          </p:cNvPr>
          <p:cNvSpPr>
            <a:spLocks noGrp="1"/>
          </p:cNvSpPr>
          <p:nvPr>
            <p:ph sz="half" idx="1"/>
          </p:nvPr>
        </p:nvSpPr>
        <p:spPr>
          <a:xfrm>
            <a:off x="628650" y="1825625"/>
            <a:ext cx="3886200" cy="4114133"/>
          </a:xfrm>
          <a:prstGeom prst="rect">
            <a:avLst/>
          </a:prstGeom>
        </p:spPr>
        <p:txBody>
          <a:bodyPr>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xmlns="" id="{F2469439-F6DE-1C4F-BF69-06F3A410960A}"/>
              </a:ext>
            </a:extLst>
          </p:cNvPr>
          <p:cNvSpPr>
            <a:spLocks noGrp="1"/>
          </p:cNvSpPr>
          <p:nvPr>
            <p:ph sz="half" idx="2"/>
          </p:nvPr>
        </p:nvSpPr>
        <p:spPr>
          <a:xfrm>
            <a:off x="4629150" y="1825625"/>
            <a:ext cx="3886200" cy="4114133"/>
          </a:xfrm>
          <a:prstGeom prst="rect">
            <a:avLst/>
          </a:prstGeom>
        </p:spPr>
        <p:txBody>
          <a:bodyPr>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5">
            <a:extLst>
              <a:ext uri="{FF2B5EF4-FFF2-40B4-BE49-F238E27FC236}">
                <a16:creationId xmlns:a16="http://schemas.microsoft.com/office/drawing/2014/main" xmlns="" id="{906DD61B-D42A-2F4E-8796-F57BABF5ED02}"/>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3" name="Subtitle 2">
            <a:extLst>
              <a:ext uri="{FF2B5EF4-FFF2-40B4-BE49-F238E27FC236}">
                <a16:creationId xmlns:a16="http://schemas.microsoft.com/office/drawing/2014/main" xmlns="" id="{B05CD447-7EEF-3041-9A9E-A01858D0019C}"/>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340762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40649C26-7612-444C-99FB-6885558067EC}"/>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3" name="Text Placeholder 2">
            <a:extLst>
              <a:ext uri="{FF2B5EF4-FFF2-40B4-BE49-F238E27FC236}">
                <a16:creationId xmlns:a16="http://schemas.microsoft.com/office/drawing/2014/main" xmlns="" id="{6025CCEC-8CE8-A349-8EF6-399A8DC9DAD6}"/>
              </a:ext>
            </a:extLst>
          </p:cNvPr>
          <p:cNvSpPr>
            <a:spLocks noGrp="1"/>
          </p:cNvSpPr>
          <p:nvPr>
            <p:ph type="body" idx="1" hasCustomPrompt="1"/>
          </p:nvPr>
        </p:nvSpPr>
        <p:spPr>
          <a:xfrm>
            <a:off x="629842" y="1817461"/>
            <a:ext cx="3868340" cy="687614"/>
          </a:xfrm>
          <a:prstGeom prst="rect">
            <a:avLst/>
          </a:prstGeom>
        </p:spPr>
        <p:txBody>
          <a:bodyPr anchor="b">
            <a:normAutofit/>
          </a:bodyPr>
          <a:lstStyle>
            <a:lvl1pPr marL="0" indent="0">
              <a:buNone/>
              <a:defRPr sz="1350" b="0">
                <a:latin typeface="Arial MT Std" panose="020B0402020200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xmlns="" id="{18B6288D-1486-174E-8027-9566C127ED22}"/>
              </a:ext>
            </a:extLst>
          </p:cNvPr>
          <p:cNvSpPr>
            <a:spLocks noGrp="1"/>
          </p:cNvSpPr>
          <p:nvPr>
            <p:ph sz="half" idx="2"/>
          </p:nvPr>
        </p:nvSpPr>
        <p:spPr>
          <a:xfrm>
            <a:off x="629842" y="2505075"/>
            <a:ext cx="3868340" cy="3442367"/>
          </a:xfrm>
          <a:prstGeom prst="rect">
            <a:avLst/>
          </a:prstGeom>
        </p:spPr>
        <p:txBody>
          <a:bodyPr>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95847CF6-9394-5B4B-8220-7B71F29DB861}"/>
              </a:ext>
            </a:extLst>
          </p:cNvPr>
          <p:cNvSpPr>
            <a:spLocks noGrp="1"/>
          </p:cNvSpPr>
          <p:nvPr>
            <p:ph type="body" sz="quarter" idx="3" hasCustomPrompt="1"/>
          </p:nvPr>
        </p:nvSpPr>
        <p:spPr>
          <a:xfrm>
            <a:off x="4629150" y="1817461"/>
            <a:ext cx="3887391" cy="687614"/>
          </a:xfrm>
          <a:prstGeom prst="rect">
            <a:avLst/>
          </a:prstGeom>
        </p:spPr>
        <p:txBody>
          <a:bodyPr anchor="b">
            <a:normAutofit/>
          </a:bodyPr>
          <a:lstStyle>
            <a:lvl1pPr marL="0" indent="0">
              <a:buNone/>
              <a:defRPr sz="1350" b="0">
                <a:latin typeface="Arial MT Std" panose="020B0402020200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a:extLst>
              <a:ext uri="{FF2B5EF4-FFF2-40B4-BE49-F238E27FC236}">
                <a16:creationId xmlns:a16="http://schemas.microsoft.com/office/drawing/2014/main" xmlns="" id="{1D0A9809-9CAB-EB48-A314-EFB972167AF3}"/>
              </a:ext>
            </a:extLst>
          </p:cNvPr>
          <p:cNvSpPr>
            <a:spLocks noGrp="1"/>
          </p:cNvSpPr>
          <p:nvPr>
            <p:ph sz="quarter" idx="4"/>
          </p:nvPr>
        </p:nvSpPr>
        <p:spPr>
          <a:xfrm>
            <a:off x="4629150" y="2505075"/>
            <a:ext cx="3887391" cy="3442367"/>
          </a:xfrm>
          <a:prstGeom prst="rect">
            <a:avLst/>
          </a:prstGeom>
        </p:spPr>
        <p:txBody>
          <a:bodyPr>
            <a:normAutofit/>
          </a:bodyPr>
          <a:lstStyle>
            <a:lvl1pPr>
              <a:defRPr sz="1200">
                <a:latin typeface="Arial MT Std" panose="020B0402020200020204" pitchFamily="34" charset="0"/>
              </a:defRPr>
            </a:lvl1pPr>
            <a:lvl2pPr>
              <a:defRPr sz="1050">
                <a:latin typeface="Arial MT Std" panose="020B0402020200020204" pitchFamily="34" charset="0"/>
              </a:defRPr>
            </a:lvl2pPr>
            <a:lvl3pPr>
              <a:defRPr sz="900">
                <a:latin typeface="Arial MT Std" panose="020B0402020200020204" pitchFamily="34" charset="0"/>
              </a:defRPr>
            </a:lvl3pPr>
            <a:lvl4pPr>
              <a:defRPr sz="825">
                <a:latin typeface="Arial MT Std" panose="020B0402020200020204" pitchFamily="34" charset="0"/>
              </a:defRPr>
            </a:lvl4pPr>
            <a:lvl5pPr>
              <a:defRPr sz="825">
                <a:latin typeface="Arial MT Std" panose="020B0402020200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
            <a:extLst>
              <a:ext uri="{FF2B5EF4-FFF2-40B4-BE49-F238E27FC236}">
                <a16:creationId xmlns:a16="http://schemas.microsoft.com/office/drawing/2014/main" xmlns="" id="{585302A5-2089-074D-816D-EAD2D14CDF96}"/>
              </a:ext>
            </a:extLst>
          </p:cNvPr>
          <p:cNvSpPr>
            <a:spLocks noGrp="1"/>
          </p:cNvSpPr>
          <p:nvPr>
            <p:ph type="title" hasCustomPrompt="1"/>
          </p:nvPr>
        </p:nvSpPr>
        <p:spPr>
          <a:xfrm>
            <a:off x="628650" y="1152144"/>
            <a:ext cx="7886700" cy="538544"/>
          </a:xfrm>
          <a:prstGeom prst="rect">
            <a:avLst/>
          </a:prstGeom>
        </p:spPr>
        <p:txBody>
          <a:bodyPr anchor="b">
            <a:noAutofit/>
          </a:bodyPr>
          <a:lstStyle>
            <a:lvl1pPr>
              <a:defRPr sz="1500">
                <a:latin typeface="Arial MT Std" panose="020B0402020200020204" pitchFamily="34" charset="0"/>
              </a:defRPr>
            </a:lvl1pPr>
          </a:lstStyle>
          <a:p>
            <a:r>
              <a:rPr lang="en-US" dirty="0"/>
              <a:t>CLICK TO EDIT MASTER TITLE STYLE</a:t>
            </a:r>
          </a:p>
        </p:txBody>
      </p:sp>
      <p:sp>
        <p:nvSpPr>
          <p:cNvPr id="15" name="Slide Number Placeholder 5">
            <a:extLst>
              <a:ext uri="{FF2B5EF4-FFF2-40B4-BE49-F238E27FC236}">
                <a16:creationId xmlns:a16="http://schemas.microsoft.com/office/drawing/2014/main" xmlns="" id="{FC77CFC8-067E-DA4B-96A3-295B5CF96788}"/>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6" name="Subtitle 2">
            <a:extLst>
              <a:ext uri="{FF2B5EF4-FFF2-40B4-BE49-F238E27FC236}">
                <a16:creationId xmlns:a16="http://schemas.microsoft.com/office/drawing/2014/main" xmlns="" id="{EB74D445-C25D-F243-ABB1-8AA29D1ED8F0}"/>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3333641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D493E133-8C24-484A-8624-466193203F0F}"/>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8" name="Title 1">
            <a:extLst>
              <a:ext uri="{FF2B5EF4-FFF2-40B4-BE49-F238E27FC236}">
                <a16:creationId xmlns:a16="http://schemas.microsoft.com/office/drawing/2014/main" xmlns="" id="{F8929614-25E8-7C40-B3D8-97B8D703FBC4}"/>
              </a:ext>
            </a:extLst>
          </p:cNvPr>
          <p:cNvSpPr>
            <a:spLocks noGrp="1"/>
          </p:cNvSpPr>
          <p:nvPr>
            <p:ph type="title" hasCustomPrompt="1"/>
          </p:nvPr>
        </p:nvSpPr>
        <p:spPr>
          <a:xfrm>
            <a:off x="628650" y="1152144"/>
            <a:ext cx="7886700" cy="538544"/>
          </a:xfrm>
          <a:prstGeom prst="rect">
            <a:avLst/>
          </a:prstGeom>
        </p:spPr>
        <p:txBody>
          <a:bodyPr anchor="b">
            <a:noAutofit/>
          </a:bodyPr>
          <a:lstStyle>
            <a:lvl1pPr>
              <a:defRPr sz="1500">
                <a:latin typeface="Arial MT Std" panose="020B0402020200020204" pitchFamily="34" charset="0"/>
              </a:defRPr>
            </a:lvl1pPr>
          </a:lstStyle>
          <a:p>
            <a:r>
              <a:rPr lang="en-US" dirty="0"/>
              <a:t>CLICK TO EDIT MASTER TITLE STYLE</a:t>
            </a:r>
          </a:p>
        </p:txBody>
      </p:sp>
      <p:sp>
        <p:nvSpPr>
          <p:cNvPr id="11" name="Slide Number Placeholder 5">
            <a:extLst>
              <a:ext uri="{FF2B5EF4-FFF2-40B4-BE49-F238E27FC236}">
                <a16:creationId xmlns:a16="http://schemas.microsoft.com/office/drawing/2014/main" xmlns="" id="{BA9B4C8D-BDB6-2043-9291-BD7FAA250B28}"/>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2" name="Subtitle 2">
            <a:extLst>
              <a:ext uri="{FF2B5EF4-FFF2-40B4-BE49-F238E27FC236}">
                <a16:creationId xmlns:a16="http://schemas.microsoft.com/office/drawing/2014/main" xmlns="" id="{297694BE-5E00-A347-8EFE-0EC9A8E1B1FB}"/>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251973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05CD489-C97E-894B-8500-D101685036FF}"/>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7" name="Slide Number Placeholder 5">
            <a:extLst>
              <a:ext uri="{FF2B5EF4-FFF2-40B4-BE49-F238E27FC236}">
                <a16:creationId xmlns:a16="http://schemas.microsoft.com/office/drawing/2014/main" xmlns="" id="{E530FC22-43D0-C64D-82B5-B359DD23874C}"/>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8" name="Subtitle 2">
            <a:extLst>
              <a:ext uri="{FF2B5EF4-FFF2-40B4-BE49-F238E27FC236}">
                <a16:creationId xmlns:a16="http://schemas.microsoft.com/office/drawing/2014/main" xmlns="" id="{6110D53E-99AA-EF4C-BF64-D29544A07C5D}"/>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4128727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4506E300-3473-574B-AEAC-B27BA195C70E}"/>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2" name="Title 1">
            <a:extLst>
              <a:ext uri="{FF2B5EF4-FFF2-40B4-BE49-F238E27FC236}">
                <a16:creationId xmlns:a16="http://schemas.microsoft.com/office/drawing/2014/main" xmlns="" id="{19A84D10-1CE3-4440-9E21-70C1471000A8}"/>
              </a:ext>
            </a:extLst>
          </p:cNvPr>
          <p:cNvSpPr>
            <a:spLocks noGrp="1"/>
          </p:cNvSpPr>
          <p:nvPr>
            <p:ph type="title" hasCustomPrompt="1"/>
          </p:nvPr>
        </p:nvSpPr>
        <p:spPr>
          <a:xfrm>
            <a:off x="629841" y="987425"/>
            <a:ext cx="2949178" cy="978535"/>
          </a:xfrm>
          <a:prstGeom prst="rect">
            <a:avLst/>
          </a:prstGeom>
        </p:spPr>
        <p:txBody>
          <a:bodyPr anchor="b">
            <a:normAutofit/>
          </a:bodyPr>
          <a:lstStyle>
            <a:lvl1pPr>
              <a:defRPr sz="1500">
                <a:latin typeface="Arial MT Std" panose="020B0402020200020204" pitchFamily="34" charset="0"/>
              </a:defRPr>
            </a:lvl1pPr>
          </a:lstStyle>
          <a:p>
            <a:r>
              <a:rPr lang="en-US" dirty="0"/>
              <a:t>CLICK TO EDIT </a:t>
            </a:r>
            <a:br>
              <a:rPr lang="en-US" dirty="0"/>
            </a:br>
            <a:r>
              <a:rPr lang="en-US" dirty="0"/>
              <a:t>MASTER TITLE STYLE</a:t>
            </a:r>
          </a:p>
        </p:txBody>
      </p:sp>
      <p:sp>
        <p:nvSpPr>
          <p:cNvPr id="3" name="Content Placeholder 2">
            <a:extLst>
              <a:ext uri="{FF2B5EF4-FFF2-40B4-BE49-F238E27FC236}">
                <a16:creationId xmlns:a16="http://schemas.microsoft.com/office/drawing/2014/main" xmlns="" id="{55567A0D-A607-2A40-9D63-1E72C786320C}"/>
              </a:ext>
            </a:extLst>
          </p:cNvPr>
          <p:cNvSpPr>
            <a:spLocks noGrp="1"/>
          </p:cNvSpPr>
          <p:nvPr>
            <p:ph idx="1"/>
          </p:nvPr>
        </p:nvSpPr>
        <p:spPr>
          <a:xfrm>
            <a:off x="3887391" y="987426"/>
            <a:ext cx="4629150" cy="4873625"/>
          </a:xfrm>
          <a:prstGeom prst="rect">
            <a:avLst/>
          </a:prstGeom>
        </p:spPr>
        <p:txBody>
          <a:bodyPr>
            <a:normAutofit/>
          </a:bodyPr>
          <a:lstStyle>
            <a:lvl1pPr>
              <a:defRPr sz="1200"/>
            </a:lvl1pPr>
            <a:lvl2pPr>
              <a:defRPr sz="1050"/>
            </a:lvl2pPr>
            <a:lvl3pPr>
              <a:defRPr sz="900"/>
            </a:lvl3pPr>
            <a:lvl4pPr>
              <a:defRPr sz="825"/>
            </a:lvl4pPr>
            <a:lvl5pPr>
              <a:defRPr sz="825"/>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a:extLst>
              <a:ext uri="{FF2B5EF4-FFF2-40B4-BE49-F238E27FC236}">
                <a16:creationId xmlns:a16="http://schemas.microsoft.com/office/drawing/2014/main" xmlns="" id="{E9AD4E7A-54D4-6645-A6AF-C4324CC7448E}"/>
              </a:ext>
            </a:extLst>
          </p:cNvPr>
          <p:cNvSpPr>
            <a:spLocks noGrp="1"/>
          </p:cNvSpPr>
          <p:nvPr>
            <p:ph type="body" sz="half" idx="2" hasCustomPrompt="1"/>
          </p:nvPr>
        </p:nvSpPr>
        <p:spPr>
          <a:xfrm>
            <a:off x="629841" y="2057400"/>
            <a:ext cx="2949178" cy="3811588"/>
          </a:xfrm>
          <a:prstGeom prst="rect">
            <a:avLst/>
          </a:prstGeom>
        </p:spPr>
        <p:txBody>
          <a:bodyPr/>
          <a:lstStyle>
            <a:lvl1pPr marL="0" indent="0">
              <a:buNone/>
              <a:defRPr sz="1200">
                <a:latin typeface="Arial MT Std" panose="020B0402020200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12" name="Slide Number Placeholder 5">
            <a:extLst>
              <a:ext uri="{FF2B5EF4-FFF2-40B4-BE49-F238E27FC236}">
                <a16:creationId xmlns:a16="http://schemas.microsoft.com/office/drawing/2014/main" xmlns="" id="{0DE7DE39-1E83-254A-8454-37527E855772}"/>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3" name="Subtitle 2">
            <a:extLst>
              <a:ext uri="{FF2B5EF4-FFF2-40B4-BE49-F238E27FC236}">
                <a16:creationId xmlns:a16="http://schemas.microsoft.com/office/drawing/2014/main" xmlns="" id="{4F14E506-89BE-BE46-90A3-90DA89A5AE6F}"/>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247735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20345D2D-B6FE-794B-ACCE-8EBB8D9EB123}"/>
              </a:ext>
            </a:extLst>
          </p:cNvPr>
          <p:cNvPicPr>
            <a:picLocks noChangeAspect="1"/>
          </p:cNvPicPr>
          <p:nvPr userDrawn="1"/>
        </p:nvPicPr>
        <p:blipFill>
          <a:blip r:embed="rId3"/>
          <a:stretch>
            <a:fillRect/>
          </a:stretch>
        </p:blipFill>
        <p:spPr>
          <a:xfrm>
            <a:off x="6138472" y="-226050"/>
            <a:ext cx="3005528" cy="1460500"/>
          </a:xfrm>
          <a:prstGeom prst="rect">
            <a:avLst/>
          </a:prstGeom>
        </p:spPr>
      </p:pic>
      <p:sp>
        <p:nvSpPr>
          <p:cNvPr id="3" name="Picture Placeholder 2">
            <a:extLst>
              <a:ext uri="{FF2B5EF4-FFF2-40B4-BE49-F238E27FC236}">
                <a16:creationId xmlns:a16="http://schemas.microsoft.com/office/drawing/2014/main" xmlns="" id="{CE919A06-F4CD-CA4A-973D-806981699791}"/>
              </a:ext>
            </a:extLst>
          </p:cNvPr>
          <p:cNvSpPr>
            <a:spLocks noGrp="1"/>
          </p:cNvSpPr>
          <p:nvPr>
            <p:ph type="pic" idx="1" hasCustomPrompt="1"/>
          </p:nvPr>
        </p:nvSpPr>
        <p:spPr>
          <a:xfrm>
            <a:off x="3887391" y="987426"/>
            <a:ext cx="4629150" cy="4873625"/>
          </a:xfrm>
          <a:prstGeom prst="rect">
            <a:avLst/>
          </a:prstGeom>
        </p:spPr>
        <p:txBody>
          <a:bodyPr>
            <a:normAutofit/>
          </a:bodyPr>
          <a:lstStyle>
            <a:lvl1pPr marL="0" indent="0">
              <a:buNone/>
              <a:defRPr sz="1600">
                <a:latin typeface="Arial MT Std" panose="020B040202020002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10" name="Title 1">
            <a:extLst>
              <a:ext uri="{FF2B5EF4-FFF2-40B4-BE49-F238E27FC236}">
                <a16:creationId xmlns:a16="http://schemas.microsoft.com/office/drawing/2014/main" xmlns="" id="{5E297C46-D278-1B45-850B-6B2A1027B762}"/>
              </a:ext>
            </a:extLst>
          </p:cNvPr>
          <p:cNvSpPr>
            <a:spLocks noGrp="1"/>
          </p:cNvSpPr>
          <p:nvPr>
            <p:ph type="title" hasCustomPrompt="1"/>
          </p:nvPr>
        </p:nvSpPr>
        <p:spPr>
          <a:xfrm>
            <a:off x="629841" y="987425"/>
            <a:ext cx="2949178" cy="978535"/>
          </a:xfrm>
          <a:prstGeom prst="rect">
            <a:avLst/>
          </a:prstGeom>
        </p:spPr>
        <p:txBody>
          <a:bodyPr anchor="b">
            <a:normAutofit/>
          </a:bodyPr>
          <a:lstStyle>
            <a:lvl1pPr>
              <a:defRPr sz="1500">
                <a:latin typeface="Arial MT Std" panose="020B0402020200020204" pitchFamily="34" charset="0"/>
              </a:defRPr>
            </a:lvl1pPr>
          </a:lstStyle>
          <a:p>
            <a:r>
              <a:rPr lang="en-US" dirty="0"/>
              <a:t>CLICK TO EDIT </a:t>
            </a:r>
            <a:br>
              <a:rPr lang="en-US" dirty="0"/>
            </a:br>
            <a:r>
              <a:rPr lang="en-US" dirty="0"/>
              <a:t>MASTER TITLE STYLE</a:t>
            </a:r>
          </a:p>
        </p:txBody>
      </p:sp>
      <p:sp>
        <p:nvSpPr>
          <p:cNvPr id="11" name="Text Placeholder 3">
            <a:extLst>
              <a:ext uri="{FF2B5EF4-FFF2-40B4-BE49-F238E27FC236}">
                <a16:creationId xmlns:a16="http://schemas.microsoft.com/office/drawing/2014/main" xmlns="" id="{B52E6762-2574-764E-99AC-78507C80B6B2}"/>
              </a:ext>
            </a:extLst>
          </p:cNvPr>
          <p:cNvSpPr>
            <a:spLocks noGrp="1"/>
          </p:cNvSpPr>
          <p:nvPr>
            <p:ph type="body" sz="half" idx="2" hasCustomPrompt="1"/>
          </p:nvPr>
        </p:nvSpPr>
        <p:spPr>
          <a:xfrm>
            <a:off x="629841" y="2057400"/>
            <a:ext cx="2949178" cy="3811588"/>
          </a:xfrm>
          <a:prstGeom prst="rect">
            <a:avLst/>
          </a:prstGeom>
        </p:spPr>
        <p:txBody>
          <a:bodyPr/>
          <a:lstStyle>
            <a:lvl1pPr marL="0" indent="0">
              <a:buNone/>
              <a:defRPr sz="1200">
                <a:latin typeface="Arial MT Std" panose="020B0402020200020204" pitchFamily="34" charset="0"/>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14" name="Slide Number Placeholder 5">
            <a:extLst>
              <a:ext uri="{FF2B5EF4-FFF2-40B4-BE49-F238E27FC236}">
                <a16:creationId xmlns:a16="http://schemas.microsoft.com/office/drawing/2014/main" xmlns="" id="{97374AA3-F4F7-844B-9252-3248168CE2D0}"/>
              </a:ext>
            </a:extLst>
          </p:cNvPr>
          <p:cNvSpPr>
            <a:spLocks noGrp="1"/>
          </p:cNvSpPr>
          <p:nvPr>
            <p:ph type="sldNum" sz="quarter" idx="12"/>
          </p:nvPr>
        </p:nvSpPr>
        <p:spPr>
          <a:xfrm>
            <a:off x="8491126" y="5921009"/>
            <a:ext cx="333982" cy="254590"/>
          </a:xfrm>
          <a:prstGeom prst="rect">
            <a:avLst/>
          </a:prstGeom>
        </p:spPr>
        <p:txBody>
          <a:bodyPr/>
          <a:lstStyle>
            <a:lvl1pPr algn="r">
              <a:defRPr sz="800">
                <a:latin typeface="Arial MT Std" panose="020B0402020200020204" pitchFamily="34" charset="0"/>
              </a:defRPr>
            </a:lvl1pPr>
          </a:lstStyle>
          <a:p>
            <a:fld id="{EDB761FF-D525-D64B-8909-8CF25B3FD480}" type="slidenum">
              <a:rPr lang="en-US" smtClean="0"/>
              <a:pPr/>
              <a:t>‹#›</a:t>
            </a:fld>
            <a:endParaRPr lang="en-US" dirty="0"/>
          </a:p>
        </p:txBody>
      </p:sp>
      <p:sp>
        <p:nvSpPr>
          <p:cNvPr id="15" name="Subtitle 2">
            <a:extLst>
              <a:ext uri="{FF2B5EF4-FFF2-40B4-BE49-F238E27FC236}">
                <a16:creationId xmlns:a16="http://schemas.microsoft.com/office/drawing/2014/main" xmlns="" id="{501D2661-873E-DA4A-B614-9172187E9E01}"/>
              </a:ext>
            </a:extLst>
          </p:cNvPr>
          <p:cNvSpPr txBox="1">
            <a:spLocks/>
          </p:cNvSpPr>
          <p:nvPr userDrawn="1"/>
        </p:nvSpPr>
        <p:spPr>
          <a:xfrm>
            <a:off x="2807493" y="6455976"/>
            <a:ext cx="3529013" cy="24208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4600" spc="0" baseline="0">
                <a:solidFill>
                  <a:schemeClr val="tx1"/>
                </a:solidFill>
                <a:latin typeface="Arial MT Std" panose="020B0402020200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900" b="0" spc="0" baseline="0" dirty="0">
                <a:solidFill>
                  <a:schemeClr val="bg1"/>
                </a:solidFill>
                <a:latin typeface="+mn-lt"/>
              </a:rPr>
              <a:t>Delivering insight through data for a better Canada</a:t>
            </a:r>
            <a:endParaRPr lang="en-US" sz="900" b="0" spc="0" baseline="0" dirty="0">
              <a:solidFill>
                <a:schemeClr val="bg1"/>
              </a:solidFill>
              <a:latin typeface="+mn-lt"/>
            </a:endParaRPr>
          </a:p>
        </p:txBody>
      </p:sp>
    </p:spTree>
    <p:extLst>
      <p:ext uri="{BB962C8B-B14F-4D97-AF65-F5344CB8AC3E}">
        <p14:creationId xmlns:p14="http://schemas.microsoft.com/office/powerpoint/2010/main" val="248464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3927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deeplearning.stanford.edu/wiki/index.php/Feature_extraction_using_convolu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github.com/tensorflow/models/tree/master/research/inceptio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mailto:emilie.mayer@canada.ca"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AE707F7-BC74-7A48-A8B4-5834787C5F5D}"/>
              </a:ext>
            </a:extLst>
          </p:cNvPr>
          <p:cNvSpPr>
            <a:spLocks noGrp="1"/>
          </p:cNvSpPr>
          <p:nvPr>
            <p:ph type="subTitle" idx="1"/>
          </p:nvPr>
        </p:nvSpPr>
        <p:spPr>
          <a:xfrm>
            <a:off x="-2372497" y="5024428"/>
            <a:ext cx="6858000" cy="384167"/>
          </a:xfrm>
        </p:spPr>
        <p:txBody>
          <a:bodyPr>
            <a:noAutofit/>
          </a:bodyPr>
          <a:lstStyle/>
          <a:p>
            <a:r>
              <a:rPr lang="en-US" sz="2000" dirty="0" smtClean="0">
                <a:solidFill>
                  <a:schemeClr val="tx1">
                    <a:lumMod val="75000"/>
                    <a:lumOff val="25000"/>
                  </a:schemeClr>
                </a:solidFill>
                <a:latin typeface="Plantagenet Cherokee" panose="02020602070100000000" pitchFamily="18" charset="0"/>
                <a:cs typeface="FrankRuehl" panose="020E0503060101010101" pitchFamily="34" charset="-79"/>
              </a:rPr>
              <a:t>Émilie Mayer </a:t>
            </a:r>
          </a:p>
          <a:p>
            <a:r>
              <a:rPr lang="en-US" sz="2000" dirty="0" smtClean="0">
                <a:solidFill>
                  <a:schemeClr val="tx1">
                    <a:lumMod val="75000"/>
                    <a:lumOff val="25000"/>
                  </a:schemeClr>
                </a:solidFill>
                <a:latin typeface="Plantagenet Cherokee" panose="02020602070100000000" pitchFamily="18" charset="0"/>
                <a:cs typeface="FrankRuehl" panose="020E0503060101010101" pitchFamily="34" charset="-79"/>
              </a:rPr>
              <a:t>Brian Lee </a:t>
            </a:r>
          </a:p>
          <a:p>
            <a:r>
              <a:rPr lang="en-US" sz="2000" dirty="0" smtClean="0">
                <a:solidFill>
                  <a:schemeClr val="tx1">
                    <a:lumMod val="75000"/>
                    <a:lumOff val="25000"/>
                  </a:schemeClr>
                </a:solidFill>
                <a:latin typeface="Plantagenet Cherokee" panose="02020602070100000000" pitchFamily="18" charset="0"/>
                <a:cs typeface="FrankRuehl" panose="020E0503060101010101" pitchFamily="34" charset="-79"/>
              </a:rPr>
              <a:t>31/05/2019</a:t>
            </a:r>
            <a:endParaRPr lang="en-US" sz="2000" dirty="0">
              <a:solidFill>
                <a:schemeClr val="tx1">
                  <a:lumMod val="75000"/>
                  <a:lumOff val="25000"/>
                </a:schemeClr>
              </a:solidFill>
              <a:latin typeface="Plantagenet Cherokee" panose="02020602070100000000" pitchFamily="18" charset="0"/>
              <a:cs typeface="FrankRuehl" panose="020E0503060101010101" pitchFamily="34" charset="-79"/>
            </a:endParaRPr>
          </a:p>
        </p:txBody>
      </p:sp>
      <p:sp>
        <p:nvSpPr>
          <p:cNvPr id="4" name="Title 1">
            <a:extLst>
              <a:ext uri="{FF2B5EF4-FFF2-40B4-BE49-F238E27FC236}">
                <a16:creationId xmlns:a16="http://schemas.microsoft.com/office/drawing/2014/main" xmlns="" id="{6FF6621C-6F45-B242-BB65-E518082388E2}"/>
              </a:ext>
            </a:extLst>
          </p:cNvPr>
          <p:cNvSpPr>
            <a:spLocks noGrp="1"/>
          </p:cNvSpPr>
          <p:nvPr>
            <p:ph type="ctrTitle"/>
          </p:nvPr>
        </p:nvSpPr>
        <p:spPr>
          <a:xfrm>
            <a:off x="0" y="3670744"/>
            <a:ext cx="9144000" cy="960437"/>
          </a:xfrm>
        </p:spPr>
        <p:txBody>
          <a:bodyPr/>
          <a:lstStyle/>
          <a:p>
            <a:r>
              <a:rPr lang="en-US" sz="4000" dirty="0" smtClean="0">
                <a:solidFill>
                  <a:schemeClr val="tx1">
                    <a:lumMod val="75000"/>
                    <a:lumOff val="25000"/>
                  </a:schemeClr>
                </a:solidFill>
                <a:latin typeface="FrankRuehl" panose="020E0503060101010101" pitchFamily="34" charset="-79"/>
                <a:cs typeface="FrankRuehl" panose="020E0503060101010101" pitchFamily="34" charset="-79"/>
              </a:rPr>
              <a:t>Using Convolutional Neural Networks to Automatically Classify Logos on Shopping Receipts</a:t>
            </a:r>
            <a:endParaRPr lang="en-US" sz="4000" dirty="0">
              <a:solidFill>
                <a:schemeClr val="tx1">
                  <a:lumMod val="75000"/>
                  <a:lumOff val="25000"/>
                </a:schemeClr>
              </a:solidFill>
              <a:latin typeface="FrankRuehl" panose="020E0503060101010101" pitchFamily="34" charset="-79"/>
              <a:cs typeface="FrankRuehl" panose="020E0503060101010101" pitchFamily="34" charset="-79"/>
            </a:endParaRPr>
          </a:p>
        </p:txBody>
      </p:sp>
      <p:sp>
        <p:nvSpPr>
          <p:cNvPr id="5" name="Subtitle 2">
            <a:extLst>
              <a:ext uri="{FF2B5EF4-FFF2-40B4-BE49-F238E27FC236}">
                <a16:creationId xmlns:a16="http://schemas.microsoft.com/office/drawing/2014/main" xmlns="" id="{EAE707F7-BC74-7A48-A8B4-5834787C5F5D}"/>
              </a:ext>
            </a:extLst>
          </p:cNvPr>
          <p:cNvSpPr txBox="1">
            <a:spLocks/>
          </p:cNvSpPr>
          <p:nvPr/>
        </p:nvSpPr>
        <p:spPr>
          <a:xfrm>
            <a:off x="6796216" y="5155381"/>
            <a:ext cx="2347784" cy="384167"/>
          </a:xfrm>
          <a:prstGeom prst="rect">
            <a:avLst/>
          </a:prstGeom>
        </p:spPr>
        <p:txBody>
          <a:bodyPr>
            <a:noAutofit/>
          </a:bodyPr>
          <a:lstStyle>
            <a:lvl1pPr marL="0" indent="0" algn="ctr" defTabSz="685800" rtl="0" eaLnBrk="1" latinLnBrk="0" hangingPunct="1">
              <a:lnSpc>
                <a:spcPct val="90000"/>
              </a:lnSpc>
              <a:spcBef>
                <a:spcPts val="750"/>
              </a:spcBef>
              <a:buFont typeface="Arial" panose="020B0604020202020204" pitchFamily="34" charset="0"/>
              <a:buNone/>
              <a:defRPr sz="2100" b="1" kern="4600" spc="75" baseline="0">
                <a:solidFill>
                  <a:schemeClr val="tx1"/>
                </a:solidFill>
                <a:latin typeface="Arial MT Std" panose="020B0402020200020204" pitchFamily="34" charset="0"/>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r"/>
            <a:r>
              <a:rPr lang="en-US" sz="2000" dirty="0" smtClean="0">
                <a:solidFill>
                  <a:schemeClr val="tx1">
                    <a:lumMod val="75000"/>
                    <a:lumOff val="25000"/>
                  </a:schemeClr>
                </a:solidFill>
                <a:latin typeface="Plantagenet Cherokee" panose="02020602070100000000" pitchFamily="18" charset="0"/>
              </a:rPr>
              <a:t>Symposium on Data Science and Statistics</a:t>
            </a:r>
            <a:endParaRPr lang="en-US" sz="2000" dirty="0">
              <a:solidFill>
                <a:schemeClr val="tx1">
                  <a:lumMod val="75000"/>
                  <a:lumOff val="25000"/>
                </a:schemeClr>
              </a:solidFill>
              <a:latin typeface="Plantagenet Cherokee" panose="02020602070100000000" pitchFamily="18" charset="0"/>
            </a:endParaRPr>
          </a:p>
        </p:txBody>
      </p:sp>
    </p:spTree>
    <p:extLst>
      <p:ext uri="{BB962C8B-B14F-4D97-AF65-F5344CB8AC3E}">
        <p14:creationId xmlns:p14="http://schemas.microsoft.com/office/powerpoint/2010/main" val="3463733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1158"/>
            <a:ext cx="7886700" cy="538544"/>
          </a:xfrm>
        </p:spPr>
        <p:txBody>
          <a:bodyPr/>
          <a:lstStyle/>
          <a:p>
            <a:r>
              <a:rPr lang="fr-CA" sz="2800" dirty="0" smtClean="0">
                <a:solidFill>
                  <a:srgbClr val="C00000"/>
                </a:solidFill>
                <a:latin typeface="Plantagenet Cherokee" panose="02020602070100000000" pitchFamily="18" charset="0"/>
              </a:rPr>
              <a:t>Convolution Neural </a:t>
            </a:r>
            <a:r>
              <a:rPr lang="fr-CA" sz="2800" dirty="0">
                <a:solidFill>
                  <a:srgbClr val="C00000"/>
                </a:solidFill>
                <a:latin typeface="Plantagenet Cherokee" panose="02020602070100000000" pitchFamily="18" charset="0"/>
              </a:rPr>
              <a:t>Network </a:t>
            </a:r>
            <a:r>
              <a:rPr lang="fr-CA" sz="2800" dirty="0" smtClean="0">
                <a:solidFill>
                  <a:srgbClr val="C00000"/>
                </a:solidFill>
                <a:latin typeface="Plantagenet Cherokee" panose="02020602070100000000" pitchFamily="18" charset="0"/>
              </a:rPr>
              <a:t>(CNN</a:t>
            </a:r>
            <a:r>
              <a:rPr lang="fr-CA" sz="2800" dirty="0">
                <a:solidFill>
                  <a:srgbClr val="C00000"/>
                </a:solidFill>
                <a:latin typeface="Plantagenet Cherokee" panose="02020602070100000000" pitchFamily="18" charset="0"/>
              </a:rPr>
              <a:t>)</a:t>
            </a:r>
            <a:endParaRPr lang="en-CA" sz="2400" dirty="0">
              <a:latin typeface="Plantagenet Cherokee" panose="02020602070100000000" pitchFamily="18" charset="0"/>
            </a:endParaRPr>
          </a:p>
        </p:txBody>
      </p:sp>
      <p:sp>
        <p:nvSpPr>
          <p:cNvPr id="3" name="Slide Number Placeholder 2"/>
          <p:cNvSpPr>
            <a:spLocks noGrp="1"/>
          </p:cNvSpPr>
          <p:nvPr>
            <p:ph type="sldNum" sz="quarter" idx="12"/>
          </p:nvPr>
        </p:nvSpPr>
        <p:spPr/>
        <p:txBody>
          <a:bodyPr/>
          <a:lstStyle/>
          <a:p>
            <a:fld id="{EDB761FF-D525-D64B-8909-8CF25B3FD480}" type="slidenum">
              <a:rPr lang="en-US" smtClean="0"/>
              <a:pPr/>
              <a:t>9</a:t>
            </a:fld>
            <a:endParaRPr lang="en-US" dirty="0"/>
          </a:p>
        </p:txBody>
      </p:sp>
      <p:sp>
        <p:nvSpPr>
          <p:cNvPr id="4" name="TextBox 3"/>
          <p:cNvSpPr txBox="1"/>
          <p:nvPr/>
        </p:nvSpPr>
        <p:spPr>
          <a:xfrm>
            <a:off x="0" y="1469702"/>
            <a:ext cx="8715631" cy="4401205"/>
          </a:xfrm>
          <a:prstGeom prst="rect">
            <a:avLst/>
          </a:prstGeom>
          <a:noFill/>
        </p:spPr>
        <p:txBody>
          <a:bodyPr wrap="square" rtlCol="0">
            <a:spAutoFit/>
          </a:bodyPr>
          <a:lstStyle/>
          <a:p>
            <a:pPr marL="342900" indent="-342900">
              <a:buFont typeface="Arial" panose="020B0604020202020204" pitchFamily="34" charset="0"/>
              <a:buChar char="•"/>
            </a:pPr>
            <a:r>
              <a:rPr lang="en-CA" sz="2000" dirty="0" smtClean="0">
                <a:solidFill>
                  <a:srgbClr val="C00000"/>
                </a:solidFill>
              </a:rPr>
              <a:t>Convolutional layers : </a:t>
            </a:r>
          </a:p>
          <a:p>
            <a:pPr marL="800100" lvl="1" indent="-342900">
              <a:buFont typeface="Arial" panose="020B0604020202020204" pitchFamily="34" charset="0"/>
              <a:buChar char="•"/>
            </a:pPr>
            <a:r>
              <a:rPr lang="en-CA" sz="2000" dirty="0" smtClean="0"/>
              <a:t>High computational heavy lifting </a:t>
            </a:r>
          </a:p>
          <a:p>
            <a:pPr marL="800100" lvl="1" indent="-342900">
              <a:buFont typeface="Arial" panose="020B0604020202020204" pitchFamily="34" charset="0"/>
              <a:buChar char="•"/>
            </a:pPr>
            <a:r>
              <a:rPr lang="en-CA" sz="2000" dirty="0"/>
              <a:t>S</a:t>
            </a:r>
            <a:r>
              <a:rPr lang="en-CA" sz="2000" dirty="0" smtClean="0"/>
              <a:t>mall filters are slid </a:t>
            </a:r>
            <a:r>
              <a:rPr lang="en-CA" sz="2000" dirty="0" smtClean="0"/>
              <a:t>over the input image and a dot product between the pixel values and filter values is performed to produce an activation map. </a:t>
            </a:r>
          </a:p>
          <a:p>
            <a:pPr marL="800100" lvl="1" indent="-342900">
              <a:buFont typeface="Arial" panose="020B0604020202020204" pitchFamily="34" charset="0"/>
              <a:buChar char="•"/>
            </a:pPr>
            <a:r>
              <a:rPr lang="en-CA" sz="2000" dirty="0" smtClean="0"/>
              <a:t>The role of the filters is to identify progressively more and more complex features (e.g. lines, curves, semi-circles,…etc.). </a:t>
            </a:r>
            <a:endParaRPr lang="en-CA" sz="2000" dirty="0" smtClean="0">
              <a:solidFill>
                <a:srgbClr val="C00000"/>
              </a:solidFill>
            </a:endParaRPr>
          </a:p>
          <a:p>
            <a:pPr marL="342900" indent="-342900">
              <a:buFont typeface="Arial" panose="020B0604020202020204" pitchFamily="34" charset="0"/>
              <a:buChar char="•"/>
            </a:pPr>
            <a:r>
              <a:rPr lang="en-CA" sz="2000" dirty="0" smtClean="0">
                <a:solidFill>
                  <a:srgbClr val="C00000"/>
                </a:solidFill>
              </a:rPr>
              <a:t>Pooling layers : </a:t>
            </a:r>
          </a:p>
          <a:p>
            <a:pPr marL="800100" lvl="1" indent="-342900">
              <a:buFont typeface="Arial" panose="020B0604020202020204" pitchFamily="34" charset="0"/>
              <a:buChar char="•"/>
            </a:pPr>
            <a:r>
              <a:rPr lang="en-CA" sz="2000" dirty="0" smtClean="0"/>
              <a:t>To reduce the dimensions of the activation map (down sampling) and help control for overfitting. </a:t>
            </a:r>
          </a:p>
          <a:p>
            <a:pPr marL="800100" lvl="1" indent="-342900">
              <a:buFont typeface="Arial" panose="020B0604020202020204" pitchFamily="34" charset="0"/>
              <a:buChar char="•"/>
            </a:pPr>
            <a:r>
              <a:rPr lang="en-CA" sz="2000" dirty="0" smtClean="0"/>
              <a:t>Max pooling and average pooling are commonly used.</a:t>
            </a:r>
          </a:p>
          <a:p>
            <a:pPr marL="342900" indent="-342900">
              <a:buFont typeface="Arial" panose="020B0604020202020204" pitchFamily="34" charset="0"/>
              <a:buChar char="•"/>
            </a:pPr>
            <a:r>
              <a:rPr lang="en-CA" sz="2000" dirty="0" smtClean="0">
                <a:solidFill>
                  <a:srgbClr val="C00000"/>
                </a:solidFill>
              </a:rPr>
              <a:t>Dense layers: </a:t>
            </a:r>
          </a:p>
          <a:p>
            <a:pPr marL="800100" lvl="1" indent="-342900">
              <a:buFont typeface="Arial" panose="020B0604020202020204" pitchFamily="34" charset="0"/>
              <a:buChar char="•"/>
            </a:pPr>
            <a:r>
              <a:rPr lang="en-CA" sz="2000" dirty="0" smtClean="0"/>
              <a:t>All neurons in a layers are connected to all neurons in the previous layer.</a:t>
            </a:r>
          </a:p>
          <a:p>
            <a:pPr marL="800100" lvl="1" indent="-342900">
              <a:buFont typeface="Arial" panose="020B0604020202020204" pitchFamily="34" charset="0"/>
              <a:buChar char="•"/>
            </a:pPr>
            <a:r>
              <a:rPr lang="en-CA" sz="2000" dirty="0" smtClean="0"/>
              <a:t>Performs classification on the features extracted from the convolutional and pooling layers.  </a:t>
            </a:r>
            <a:endParaRPr lang="en-CA" sz="2000"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931" y="395415"/>
            <a:ext cx="2328195" cy="1680799"/>
          </a:xfrm>
          <a:prstGeom prst="rect">
            <a:avLst/>
          </a:prstGeom>
        </p:spPr>
      </p:pic>
      <p:sp>
        <p:nvSpPr>
          <p:cNvPr id="7" name="TextBox 6"/>
          <p:cNvSpPr txBox="1"/>
          <p:nvPr/>
        </p:nvSpPr>
        <p:spPr>
          <a:xfrm>
            <a:off x="7464171" y="1634391"/>
            <a:ext cx="1378103" cy="461665"/>
          </a:xfrm>
          <a:prstGeom prst="rect">
            <a:avLst/>
          </a:prstGeom>
          <a:solidFill>
            <a:schemeClr val="bg1"/>
          </a:solidFill>
        </p:spPr>
        <p:txBody>
          <a:bodyPr wrap="square" rtlCol="0">
            <a:spAutoFit/>
          </a:bodyPr>
          <a:lstStyle/>
          <a:p>
            <a:r>
              <a:rPr lang="fr-CA" sz="1200" b="1" dirty="0" smtClean="0"/>
              <a:t>Activation </a:t>
            </a:r>
            <a:r>
              <a:rPr lang="fr-CA" sz="1200" b="1" dirty="0" err="1" smtClean="0"/>
              <a:t>Map</a:t>
            </a:r>
            <a:endParaRPr lang="fr-CA" sz="1200" b="1" dirty="0" smtClean="0"/>
          </a:p>
          <a:p>
            <a:endParaRPr lang="en-CA" sz="1200" b="1" dirty="0"/>
          </a:p>
        </p:txBody>
      </p:sp>
      <p:sp>
        <p:nvSpPr>
          <p:cNvPr id="8" name="TextBox 7"/>
          <p:cNvSpPr txBox="1"/>
          <p:nvPr/>
        </p:nvSpPr>
        <p:spPr>
          <a:xfrm>
            <a:off x="3121261" y="5926964"/>
            <a:ext cx="5536856" cy="338554"/>
          </a:xfrm>
          <a:prstGeom prst="rect">
            <a:avLst/>
          </a:prstGeom>
          <a:noFill/>
        </p:spPr>
        <p:txBody>
          <a:bodyPr wrap="square" rtlCol="0">
            <a:spAutoFit/>
          </a:bodyPr>
          <a:lstStyle/>
          <a:p>
            <a:pPr algn="r"/>
            <a:r>
              <a:rPr lang="fr-CA" sz="800" dirty="0" smtClean="0"/>
              <a:t>Source: </a:t>
            </a:r>
            <a:r>
              <a:rPr lang="en-CA" sz="800" u="sng" dirty="0" smtClean="0">
                <a:hlinkClick r:id="rId4"/>
              </a:rPr>
              <a:t>http</a:t>
            </a:r>
            <a:r>
              <a:rPr lang="en-CA" sz="800" u="sng" dirty="0">
                <a:hlinkClick r:id="rId4"/>
              </a:rPr>
              <a:t>://deeplearning.stanford.edu/wiki/index.php/Feature_extraction_using_convolution</a:t>
            </a:r>
            <a:endParaRPr lang="en-CA" sz="800" dirty="0"/>
          </a:p>
          <a:p>
            <a:pPr algn="r"/>
            <a:r>
              <a:rPr lang="fr-CA" sz="800" dirty="0" smtClean="0"/>
              <a:t> </a:t>
            </a:r>
            <a:endParaRPr lang="en-CA" sz="800" dirty="0"/>
          </a:p>
        </p:txBody>
      </p:sp>
    </p:spTree>
    <p:extLst>
      <p:ext uri="{BB962C8B-B14F-4D97-AF65-F5344CB8AC3E}">
        <p14:creationId xmlns:p14="http://schemas.microsoft.com/office/powerpoint/2010/main" val="3056611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209" y="1585500"/>
            <a:ext cx="888991" cy="89296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339" y="1491038"/>
            <a:ext cx="1739163" cy="1393128"/>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3052817393"/>
              </p:ext>
            </p:extLst>
          </p:nvPr>
        </p:nvGraphicFramePr>
        <p:xfrm>
          <a:off x="4257911" y="1550880"/>
          <a:ext cx="2466904" cy="2357120"/>
        </p:xfrm>
        <a:graphic>
          <a:graphicData uri="http://schemas.openxmlformats.org/drawingml/2006/table">
            <a:tbl>
              <a:tblPr firstRow="1" bandRow="1">
                <a:tableStyleId>{073A0DAA-6AF3-43AB-8588-CEC1D06C72B9}</a:tableStyleId>
              </a:tblPr>
              <a:tblGrid>
                <a:gridCol w="431277"/>
                <a:gridCol w="879804"/>
                <a:gridCol w="1155823"/>
              </a:tblGrid>
              <a:tr h="370840">
                <a:tc>
                  <a:txBody>
                    <a:bodyPr/>
                    <a:lstStyle/>
                    <a:p>
                      <a:r>
                        <a:rPr lang="fr-CA" dirty="0" smtClean="0"/>
                        <a:t>ID</a:t>
                      </a:r>
                      <a:endParaRPr lang="en-CA" dirty="0"/>
                    </a:p>
                  </a:txBody>
                  <a:tcPr>
                    <a:solidFill>
                      <a:srgbClr val="374068"/>
                    </a:solidFill>
                  </a:tcPr>
                </a:tc>
                <a:tc>
                  <a:txBody>
                    <a:bodyPr/>
                    <a:lstStyle/>
                    <a:p>
                      <a:r>
                        <a:rPr lang="fr-CA" dirty="0" err="1" smtClean="0"/>
                        <a:t>Receipt</a:t>
                      </a:r>
                      <a:r>
                        <a:rPr lang="fr-CA" dirty="0" smtClean="0"/>
                        <a:t> </a:t>
                      </a:r>
                      <a:r>
                        <a:rPr lang="fr-CA" dirty="0" err="1" smtClean="0"/>
                        <a:t>Number</a:t>
                      </a:r>
                      <a:endParaRPr lang="en-CA" dirty="0"/>
                    </a:p>
                  </a:txBody>
                  <a:tcPr>
                    <a:solidFill>
                      <a:srgbClr val="374068"/>
                    </a:solidFill>
                  </a:tcPr>
                </a:tc>
                <a:tc>
                  <a:txBody>
                    <a:bodyPr/>
                    <a:lstStyle/>
                    <a:p>
                      <a:r>
                        <a:rPr lang="fr-CA" dirty="0" smtClean="0"/>
                        <a:t>Store Name</a:t>
                      </a:r>
                      <a:endParaRPr lang="en-CA" dirty="0"/>
                    </a:p>
                  </a:txBody>
                  <a:tcPr>
                    <a:solidFill>
                      <a:srgbClr val="374068"/>
                    </a:solidFill>
                  </a:tcPr>
                </a:tc>
              </a:tr>
              <a:tr h="370840">
                <a:tc>
                  <a:txBody>
                    <a:bodyPr/>
                    <a:lstStyle/>
                    <a:p>
                      <a:r>
                        <a:rPr lang="fr-CA" dirty="0" smtClean="0"/>
                        <a:t>1</a:t>
                      </a:r>
                      <a:endParaRPr lang="en-CA" dirty="0"/>
                    </a:p>
                  </a:txBody>
                  <a:tcPr/>
                </a:tc>
                <a:tc>
                  <a:txBody>
                    <a:bodyPr/>
                    <a:lstStyle/>
                    <a:p>
                      <a:r>
                        <a:rPr lang="fr-CA" dirty="0" smtClean="0"/>
                        <a:t>1</a:t>
                      </a:r>
                      <a:endParaRPr lang="en-CA" dirty="0"/>
                    </a:p>
                  </a:txBody>
                  <a:tcPr/>
                </a:tc>
                <a:tc>
                  <a:txBody>
                    <a:bodyPr/>
                    <a:lstStyle/>
                    <a:p>
                      <a:r>
                        <a:rPr lang="en-CA" sz="1200" dirty="0" err="1" smtClean="0"/>
                        <a:t>Wharehouse</a:t>
                      </a:r>
                      <a:r>
                        <a:rPr lang="en-CA" sz="1200" dirty="0" smtClean="0"/>
                        <a:t> +</a:t>
                      </a:r>
                      <a:endParaRPr lang="en-CA" sz="1200" dirty="0"/>
                    </a:p>
                  </a:txBody>
                  <a:tcPr/>
                </a:tc>
              </a:tr>
              <a:tr h="370840">
                <a:tc>
                  <a:txBody>
                    <a:bodyPr/>
                    <a:lstStyle/>
                    <a:p>
                      <a:r>
                        <a:rPr lang="fr-CA" dirty="0" smtClean="0"/>
                        <a:t>1</a:t>
                      </a:r>
                      <a:endParaRPr lang="en-CA" dirty="0"/>
                    </a:p>
                  </a:txBody>
                  <a:tcPr/>
                </a:tc>
                <a:tc>
                  <a:txBody>
                    <a:bodyPr/>
                    <a:lstStyle/>
                    <a:p>
                      <a:r>
                        <a:rPr lang="fr-CA" dirty="0" smtClean="0"/>
                        <a:t>2</a:t>
                      </a:r>
                      <a:endParaRPr lang="en-CA" dirty="0"/>
                    </a:p>
                  </a:txBody>
                  <a:tcPr/>
                </a:tc>
                <a:tc>
                  <a:txBody>
                    <a:bodyPr/>
                    <a:lstStyle/>
                    <a:p>
                      <a:r>
                        <a:rPr lang="en-CA" dirty="0" smtClean="0"/>
                        <a:t>Great Store</a:t>
                      </a:r>
                      <a:endParaRPr lang="en-CA" dirty="0"/>
                    </a:p>
                  </a:txBody>
                  <a:tcPr/>
                </a:tc>
              </a:tr>
              <a:tr h="370840">
                <a:tc>
                  <a:txBody>
                    <a:bodyPr/>
                    <a:lstStyle/>
                    <a:p>
                      <a:r>
                        <a:rPr lang="fr-CA" dirty="0" smtClean="0"/>
                        <a:t>1</a:t>
                      </a:r>
                      <a:endParaRPr lang="en-CA" dirty="0"/>
                    </a:p>
                  </a:txBody>
                  <a:tcPr/>
                </a:tc>
                <a:tc>
                  <a:txBody>
                    <a:bodyPr/>
                    <a:lstStyle/>
                    <a:p>
                      <a:r>
                        <a:rPr lang="fr-CA" dirty="0" smtClean="0"/>
                        <a:t>3</a:t>
                      </a:r>
                      <a:endParaRPr lang="en-CA" dirty="0"/>
                    </a:p>
                  </a:txBody>
                  <a:tcPr/>
                </a:tc>
                <a:tc>
                  <a:txBody>
                    <a:bodyPr/>
                    <a:lstStyle/>
                    <a:p>
                      <a:r>
                        <a:rPr lang="en-CA" dirty="0" smtClean="0"/>
                        <a:t>Canada Store</a:t>
                      </a:r>
                      <a:endParaRPr lang="en-CA" dirty="0"/>
                    </a:p>
                  </a:txBody>
                  <a:tcPr/>
                </a:tc>
              </a:tr>
              <a:tr h="370840">
                <a:tc>
                  <a:txBody>
                    <a:bodyPr/>
                    <a:lstStyle/>
                    <a:p>
                      <a:r>
                        <a:rPr lang="fr-CA" dirty="0" smtClean="0"/>
                        <a:t>2</a:t>
                      </a:r>
                      <a:endParaRPr lang="en-CA" dirty="0"/>
                    </a:p>
                  </a:txBody>
                  <a:tcPr/>
                </a:tc>
                <a:tc>
                  <a:txBody>
                    <a:bodyPr/>
                    <a:lstStyle/>
                    <a:p>
                      <a:r>
                        <a:rPr lang="fr-CA" dirty="0" smtClean="0"/>
                        <a:t>1</a:t>
                      </a:r>
                      <a:endParaRPr lang="en-CA" dirty="0"/>
                    </a:p>
                  </a:txBody>
                  <a:tcPr/>
                </a:tc>
                <a:tc>
                  <a:txBody>
                    <a:bodyPr/>
                    <a:lstStyle/>
                    <a:p>
                      <a:r>
                        <a:rPr lang="en-CA" dirty="0" smtClean="0"/>
                        <a:t>Dollar Plus</a:t>
                      </a:r>
                      <a:endParaRPr lang="en-CA" dirty="0"/>
                    </a:p>
                  </a:txBody>
                  <a:tcPr/>
                </a:tc>
              </a:tr>
              <a:tr h="370840">
                <a:tc>
                  <a:txBody>
                    <a:bodyPr/>
                    <a:lstStyle/>
                    <a:p>
                      <a:r>
                        <a:rPr lang="fr-CA" dirty="0" smtClean="0"/>
                        <a:t>2</a:t>
                      </a:r>
                      <a:endParaRPr lang="en-CA" dirty="0"/>
                    </a:p>
                  </a:txBody>
                  <a:tcPr/>
                </a:tc>
                <a:tc>
                  <a:txBody>
                    <a:bodyPr/>
                    <a:lstStyle/>
                    <a:p>
                      <a:r>
                        <a:rPr lang="fr-CA" dirty="0" smtClean="0"/>
                        <a:t>2</a:t>
                      </a:r>
                      <a:endParaRPr lang="en-CA" dirty="0"/>
                    </a:p>
                  </a:txBody>
                  <a:tcPr/>
                </a:tc>
                <a:tc>
                  <a:txBody>
                    <a:bodyPr/>
                    <a:lstStyle/>
                    <a:p>
                      <a:r>
                        <a:rPr lang="fr-CA" baseline="0" dirty="0" err="1" smtClean="0"/>
                        <a:t>PriceCo</a:t>
                      </a:r>
                      <a:endParaRPr lang="fr-CA" baseline="0" dirty="0" smtClean="0"/>
                    </a:p>
                  </a:txBody>
                  <a:tcPr/>
                </a:tc>
              </a:tr>
            </a:tbl>
          </a:graphicData>
        </a:graphic>
      </p:graphicFrame>
      <p:sp>
        <p:nvSpPr>
          <p:cNvPr id="26" name="Curved Up Arrow 25"/>
          <p:cNvSpPr/>
          <p:nvPr/>
        </p:nvSpPr>
        <p:spPr>
          <a:xfrm flipV="1">
            <a:off x="6521593" y="810869"/>
            <a:ext cx="967946" cy="569826"/>
          </a:xfrm>
          <a:prstGeom prst="curvedUpArrow">
            <a:avLst/>
          </a:prstGeom>
          <a:solidFill>
            <a:srgbClr val="C00000"/>
          </a:solidFill>
          <a:ln>
            <a:solidFill>
              <a:srgbClr val="374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1" name="TextBox 30"/>
          <p:cNvSpPr txBox="1"/>
          <p:nvPr/>
        </p:nvSpPr>
        <p:spPr>
          <a:xfrm>
            <a:off x="12778" y="2729440"/>
            <a:ext cx="4076767" cy="2308324"/>
          </a:xfrm>
          <a:prstGeom prst="rect">
            <a:avLst/>
          </a:prstGeom>
          <a:noFill/>
        </p:spPr>
        <p:txBody>
          <a:bodyPr wrap="square" rtlCol="0">
            <a:spAutoFit/>
          </a:bodyPr>
          <a:lstStyle/>
          <a:p>
            <a:endParaRPr lang="en-CA" dirty="0" smtClean="0"/>
          </a:p>
          <a:p>
            <a:pPr marL="285750" indent="-285750">
              <a:buFont typeface="Arial" panose="020B0604020202020204" pitchFamily="34" charset="0"/>
              <a:buChar char="•"/>
            </a:pPr>
            <a:r>
              <a:rPr lang="en-CA" dirty="0" smtClean="0"/>
              <a:t>When combining the SHS 2015-2017, we have a total of over 100,000 captured and coded receipts. </a:t>
            </a:r>
          </a:p>
          <a:p>
            <a:pPr marL="285750" indent="-285750">
              <a:buFont typeface="Arial" panose="020B0604020202020204" pitchFamily="34" charset="0"/>
              <a:buChar char="•"/>
            </a:pPr>
            <a:r>
              <a:rPr lang="en-CA" dirty="0" smtClean="0"/>
              <a:t>After doing some cleaning, and only keeping logos of interest (Top 20 stores + Other category) we were left with: </a:t>
            </a:r>
            <a:endParaRPr lang="en-CA" dirty="0"/>
          </a:p>
        </p:txBody>
      </p:sp>
      <p:sp>
        <p:nvSpPr>
          <p:cNvPr id="32" name="Title 1"/>
          <p:cNvSpPr txBox="1">
            <a:spLocks/>
          </p:cNvSpPr>
          <p:nvPr/>
        </p:nvSpPr>
        <p:spPr>
          <a:xfrm>
            <a:off x="128072" y="839370"/>
            <a:ext cx="7886700" cy="538544"/>
          </a:xfrm>
          <a:prstGeom prst="rect">
            <a:avLst/>
          </a:prstGeom>
        </p:spPr>
        <p:txBody>
          <a:bodyPr anchor="b">
            <a:noAutofit/>
          </a:bodyPr>
          <a:lstStyle>
            <a:lvl1pPr algn="l" defTabSz="685800" rtl="0" eaLnBrk="1" latinLnBrk="0" hangingPunct="1">
              <a:lnSpc>
                <a:spcPct val="90000"/>
              </a:lnSpc>
              <a:spcBef>
                <a:spcPct val="0"/>
              </a:spcBef>
              <a:buNone/>
              <a:defRPr sz="1500" kern="1200">
                <a:solidFill>
                  <a:schemeClr val="tx1"/>
                </a:solidFill>
                <a:latin typeface="Arial MT Std" panose="020B0402020200020204" pitchFamily="34" charset="0"/>
                <a:ea typeface="+mj-ea"/>
                <a:cs typeface="+mj-cs"/>
              </a:defRPr>
            </a:lvl1pPr>
          </a:lstStyle>
          <a:p>
            <a:r>
              <a:rPr lang="fr-CA" sz="2800" dirty="0" err="1" smtClean="0">
                <a:solidFill>
                  <a:srgbClr val="C00000"/>
                </a:solidFill>
                <a:latin typeface="Plantagenet Cherokee" panose="02020602070100000000" pitchFamily="18" charset="0"/>
              </a:rPr>
              <a:t>Automatic</a:t>
            </a:r>
            <a:r>
              <a:rPr lang="fr-CA" sz="2800" dirty="0" smtClean="0">
                <a:solidFill>
                  <a:srgbClr val="C00000"/>
                </a:solidFill>
                <a:latin typeface="Plantagenet Cherokee" panose="02020602070100000000" pitchFamily="18" charset="0"/>
              </a:rPr>
              <a:t> Logo Classification </a:t>
            </a:r>
            <a:r>
              <a:rPr lang="fr-CA" sz="2800" dirty="0" err="1" smtClean="0">
                <a:solidFill>
                  <a:srgbClr val="C00000"/>
                </a:solidFill>
                <a:latin typeface="Plantagenet Cherokee" panose="02020602070100000000" pitchFamily="18" charset="0"/>
              </a:rPr>
              <a:t>Strategy</a:t>
            </a:r>
            <a:endParaRPr lang="en-CA" dirty="0">
              <a:latin typeface="Plantagenet Cherokee" panose="02020602070100000000" pitchFamily="18" charset="0"/>
            </a:endParaRPr>
          </a:p>
        </p:txBody>
      </p:sp>
      <p:sp>
        <p:nvSpPr>
          <p:cNvPr id="2" name="Rectangle 1"/>
          <p:cNvSpPr/>
          <p:nvPr/>
        </p:nvSpPr>
        <p:spPr>
          <a:xfrm>
            <a:off x="6855038" y="1460992"/>
            <a:ext cx="2201779" cy="490295"/>
          </a:xfrm>
          <a:prstGeom prst="rect">
            <a:avLst/>
          </a:prstGeom>
          <a:solidFill>
            <a:srgbClr val="FFFE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p:cNvSpPr/>
          <p:nvPr/>
        </p:nvSpPr>
        <p:spPr>
          <a:xfrm>
            <a:off x="6861755" y="1998241"/>
            <a:ext cx="2201779" cy="477240"/>
          </a:xfrm>
          <a:prstGeom prst="rect">
            <a:avLst/>
          </a:prstGeom>
          <a:solidFill>
            <a:srgbClr val="FFFE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6862586" y="3643127"/>
            <a:ext cx="2201779" cy="588320"/>
          </a:xfrm>
          <a:prstGeom prst="rect">
            <a:avLst/>
          </a:prstGeom>
          <a:solidFill>
            <a:srgbClr val="FFFE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p:cNvSpPr/>
          <p:nvPr/>
        </p:nvSpPr>
        <p:spPr>
          <a:xfrm>
            <a:off x="6862586" y="2506488"/>
            <a:ext cx="2201779" cy="588320"/>
          </a:xfrm>
          <a:prstGeom prst="rect">
            <a:avLst/>
          </a:prstGeom>
          <a:solidFill>
            <a:srgbClr val="FFFE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p:cNvSpPr/>
          <p:nvPr/>
        </p:nvSpPr>
        <p:spPr>
          <a:xfrm>
            <a:off x="6861754" y="3125604"/>
            <a:ext cx="2201779" cy="481170"/>
          </a:xfrm>
          <a:prstGeom prst="rect">
            <a:avLst/>
          </a:prstGeom>
          <a:solidFill>
            <a:srgbClr val="FFFE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5614144" y="1550880"/>
            <a:ext cx="4696997" cy="400110"/>
          </a:xfrm>
          <a:prstGeom prst="rect">
            <a:avLst/>
          </a:prstGeom>
          <a:noFill/>
        </p:spPr>
        <p:txBody>
          <a:bodyPr wrap="square" lIns="91440" tIns="45720" rIns="91440" bIns="45720">
            <a:spAutoFit/>
          </a:bodyPr>
          <a:lstStyle/>
          <a:p>
            <a:pPr algn="ctr"/>
            <a:r>
              <a:rPr lang="en-US" sz="2000" b="1" dirty="0" err="1" smtClean="0">
                <a:ln w="22225">
                  <a:solidFill>
                    <a:schemeClr val="tx1"/>
                  </a:solidFill>
                  <a:prstDash val="solid"/>
                </a:ln>
                <a:solidFill>
                  <a:schemeClr val="tx1">
                    <a:lumMod val="75000"/>
                    <a:lumOff val="25000"/>
                  </a:schemeClr>
                </a:solidFill>
                <a:latin typeface="Bernard MT Condensed" panose="02050806060905020404" pitchFamily="18" charset="0"/>
              </a:rPr>
              <a:t>Wharehouse</a:t>
            </a:r>
            <a:r>
              <a:rPr lang="en-US" sz="2000" b="1" dirty="0" smtClean="0">
                <a:ln w="22225">
                  <a:solidFill>
                    <a:schemeClr val="tx1"/>
                  </a:solidFill>
                  <a:prstDash val="solid"/>
                </a:ln>
                <a:solidFill>
                  <a:schemeClr val="tx1">
                    <a:lumMod val="75000"/>
                    <a:lumOff val="25000"/>
                  </a:schemeClr>
                </a:solidFill>
                <a:latin typeface="Bernard MT Condensed" panose="02050806060905020404" pitchFamily="18" charset="0"/>
              </a:rPr>
              <a:t> +</a:t>
            </a:r>
            <a:endParaRPr lang="en-US" sz="2000" b="1" dirty="0">
              <a:ln w="22225">
                <a:solidFill>
                  <a:schemeClr val="tx1"/>
                </a:solidFill>
                <a:prstDash val="solid"/>
              </a:ln>
              <a:solidFill>
                <a:schemeClr val="tx1">
                  <a:lumMod val="75000"/>
                  <a:lumOff val="25000"/>
                </a:schemeClr>
              </a:solidFill>
              <a:latin typeface="Bernard MT Condensed" panose="02050806060905020404" pitchFamily="18" charset="0"/>
            </a:endParaRPr>
          </a:p>
        </p:txBody>
      </p:sp>
      <p:sp>
        <p:nvSpPr>
          <p:cNvPr id="4" name="Rounded Rectangle 3"/>
          <p:cNvSpPr/>
          <p:nvPr/>
        </p:nvSpPr>
        <p:spPr>
          <a:xfrm>
            <a:off x="7198922" y="2045459"/>
            <a:ext cx="1576137" cy="3690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7410615" y="2052195"/>
            <a:ext cx="1413179" cy="369332"/>
          </a:xfrm>
          <a:prstGeom prst="rect">
            <a:avLst/>
          </a:prstGeom>
          <a:noFill/>
        </p:spPr>
        <p:txBody>
          <a:bodyPr wrap="square" rtlCol="0">
            <a:spAutoFit/>
          </a:bodyPr>
          <a:lstStyle/>
          <a:p>
            <a:r>
              <a:rPr lang="en-CA" b="1" dirty="0" err="1" smtClean="0">
                <a:solidFill>
                  <a:schemeClr val="bg1"/>
                </a:solidFill>
                <a:latin typeface="Harlow Solid Italic" panose="04030604020F02020D02" pitchFamily="82" charset="0"/>
              </a:rPr>
              <a:t>GreatStore</a:t>
            </a:r>
            <a:endParaRPr lang="en-CA" b="1" dirty="0">
              <a:solidFill>
                <a:schemeClr val="bg1"/>
              </a:solidFill>
              <a:latin typeface="Harlow Solid Italic" panose="04030604020F02020D02" pitchFamily="82" charset="0"/>
            </a:endParaRP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61973" y="2536264"/>
            <a:ext cx="1401338" cy="558544"/>
          </a:xfrm>
          <a:prstGeom prst="rect">
            <a:avLst/>
          </a:prstGeom>
        </p:spPr>
      </p:pic>
      <p:sp>
        <p:nvSpPr>
          <p:cNvPr id="8" name="TextBox 7"/>
          <p:cNvSpPr txBox="1"/>
          <p:nvPr/>
        </p:nvSpPr>
        <p:spPr>
          <a:xfrm>
            <a:off x="7681917" y="3073654"/>
            <a:ext cx="920124" cy="584775"/>
          </a:xfrm>
          <a:prstGeom prst="rect">
            <a:avLst/>
          </a:prstGeom>
          <a:noFill/>
        </p:spPr>
        <p:txBody>
          <a:bodyPr wrap="square" rtlCol="0">
            <a:spAutoFit/>
          </a:bodyPr>
          <a:lstStyle/>
          <a:p>
            <a:r>
              <a:rPr lang="en-CA" sz="1600" dirty="0" smtClean="0">
                <a:latin typeface="Bauhaus 93" panose="04030905020B02020C02" pitchFamily="82" charset="0"/>
              </a:rPr>
              <a:t>Dollar</a:t>
            </a:r>
          </a:p>
          <a:p>
            <a:r>
              <a:rPr lang="en-CA" sz="1600" dirty="0" smtClean="0">
                <a:latin typeface="Bauhaus 93" panose="04030905020B02020C02" pitchFamily="82" charset="0"/>
              </a:rPr>
              <a:t>Plus</a:t>
            </a:r>
            <a:endParaRPr lang="en-CA" sz="1600" dirty="0">
              <a:latin typeface="Bauhaus 93" panose="04030905020B02020C02" pitchFamily="82" charset="0"/>
            </a:endParaRPr>
          </a:p>
        </p:txBody>
      </p:sp>
      <p:sp>
        <p:nvSpPr>
          <p:cNvPr id="12" name="Rounded Rectangle 11"/>
          <p:cNvSpPr/>
          <p:nvPr/>
        </p:nvSpPr>
        <p:spPr>
          <a:xfrm>
            <a:off x="7582530" y="3149623"/>
            <a:ext cx="882572" cy="432112"/>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6861754" y="3701774"/>
            <a:ext cx="2418347" cy="369332"/>
          </a:xfrm>
          <a:prstGeom prst="rect">
            <a:avLst/>
          </a:prstGeom>
          <a:noFill/>
        </p:spPr>
        <p:txBody>
          <a:bodyPr wrap="square" rtlCol="0">
            <a:spAutoFit/>
          </a:bodyPr>
          <a:lstStyle/>
          <a:p>
            <a:r>
              <a:rPr lang="en-CA" dirty="0" smtClean="0">
                <a:latin typeface="Wide Latin" panose="020A0A07050505020404" pitchFamily="18" charset="0"/>
              </a:rPr>
              <a:t>PRICECO</a:t>
            </a:r>
            <a:endParaRPr lang="en-CA" dirty="0">
              <a:latin typeface="Wide Latin" panose="020A0A07050505020404" pitchFamily="18" charset="0"/>
            </a:endParaRPr>
          </a:p>
        </p:txBody>
      </p:sp>
      <p:cxnSp>
        <p:nvCxnSpPr>
          <p:cNvPr id="36" name="Straight Connector 35"/>
          <p:cNvCxnSpPr/>
          <p:nvPr/>
        </p:nvCxnSpPr>
        <p:spPr>
          <a:xfrm>
            <a:off x="7005566" y="4025205"/>
            <a:ext cx="1962847"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05566" y="4075558"/>
            <a:ext cx="1962847"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5-Point Star 6"/>
          <p:cNvSpPr/>
          <p:nvPr/>
        </p:nvSpPr>
        <p:spPr>
          <a:xfrm>
            <a:off x="7274865" y="3138153"/>
            <a:ext cx="478392" cy="409308"/>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p:sp>
        <p:nvSpPr>
          <p:cNvPr id="6" name="Right Arrow 5"/>
          <p:cNvSpPr/>
          <p:nvPr/>
        </p:nvSpPr>
        <p:spPr>
          <a:xfrm>
            <a:off x="2194415" y="1846898"/>
            <a:ext cx="456619" cy="305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ight Arrow 37"/>
          <p:cNvSpPr/>
          <p:nvPr/>
        </p:nvSpPr>
        <p:spPr>
          <a:xfrm>
            <a:off x="3710141" y="1845627"/>
            <a:ext cx="456619" cy="305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ounded Rectangle 38"/>
          <p:cNvSpPr/>
          <p:nvPr/>
        </p:nvSpPr>
        <p:spPr>
          <a:xfrm>
            <a:off x="2079655" y="4888714"/>
            <a:ext cx="1887494" cy="924447"/>
          </a:xfrm>
          <a:prstGeom prst="roundRect">
            <a:avLst/>
          </a:prstGeom>
          <a:solidFill>
            <a:srgbClr val="C00000"/>
          </a:solidFill>
          <a:ln>
            <a:solidFill>
              <a:srgbClr val="374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000" dirty="0" smtClean="0"/>
              <a:t>Training Set</a:t>
            </a:r>
          </a:p>
          <a:p>
            <a:pPr algn="ctr"/>
            <a:r>
              <a:rPr lang="fr-CA" sz="1600" dirty="0" smtClean="0"/>
              <a:t>(24,400 </a:t>
            </a:r>
            <a:r>
              <a:rPr lang="fr-CA" sz="1600" dirty="0" err="1" smtClean="0"/>
              <a:t>receipts</a:t>
            </a:r>
            <a:r>
              <a:rPr lang="fr-CA" sz="1600" dirty="0" smtClean="0"/>
              <a:t>)</a:t>
            </a:r>
            <a:endParaRPr lang="en-CA" sz="1600" dirty="0"/>
          </a:p>
        </p:txBody>
      </p:sp>
      <p:sp>
        <p:nvSpPr>
          <p:cNvPr id="41" name="Rounded Rectangle 40"/>
          <p:cNvSpPr/>
          <p:nvPr/>
        </p:nvSpPr>
        <p:spPr>
          <a:xfrm>
            <a:off x="3967149" y="4888714"/>
            <a:ext cx="1804857" cy="939552"/>
          </a:xfrm>
          <a:prstGeom prst="roundRect">
            <a:avLst/>
          </a:prstGeom>
          <a:solidFill>
            <a:srgbClr val="C00000"/>
          </a:solidFill>
          <a:ln>
            <a:solidFill>
              <a:srgbClr val="374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000" dirty="0" smtClean="0"/>
              <a:t>Validation Set</a:t>
            </a:r>
          </a:p>
          <a:p>
            <a:pPr algn="ctr"/>
            <a:r>
              <a:rPr lang="fr-CA" sz="1600" dirty="0" smtClean="0"/>
              <a:t>(8,100 </a:t>
            </a:r>
            <a:r>
              <a:rPr lang="fr-CA" sz="1600" dirty="0" err="1" smtClean="0"/>
              <a:t>receipts</a:t>
            </a:r>
            <a:r>
              <a:rPr lang="fr-CA" sz="1600" dirty="0"/>
              <a:t>)</a:t>
            </a:r>
            <a:endParaRPr lang="en-CA" sz="1600" dirty="0"/>
          </a:p>
        </p:txBody>
      </p:sp>
      <p:sp>
        <p:nvSpPr>
          <p:cNvPr id="42" name="Rounded Rectangle 41"/>
          <p:cNvSpPr/>
          <p:nvPr/>
        </p:nvSpPr>
        <p:spPr>
          <a:xfrm>
            <a:off x="5772006" y="4888714"/>
            <a:ext cx="1810524" cy="939552"/>
          </a:xfrm>
          <a:prstGeom prst="roundRect">
            <a:avLst/>
          </a:prstGeom>
          <a:solidFill>
            <a:srgbClr val="C00000"/>
          </a:solidFill>
          <a:ln>
            <a:solidFill>
              <a:srgbClr val="374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000" dirty="0" smtClean="0"/>
              <a:t>Test Set</a:t>
            </a:r>
          </a:p>
          <a:p>
            <a:pPr algn="ctr"/>
            <a:r>
              <a:rPr lang="fr-CA" sz="1600" dirty="0" smtClean="0"/>
              <a:t>(8,100 </a:t>
            </a:r>
            <a:r>
              <a:rPr lang="fr-CA" sz="1600" dirty="0" err="1" smtClean="0"/>
              <a:t>receipts</a:t>
            </a:r>
            <a:r>
              <a:rPr lang="fr-CA" sz="1600" dirty="0" smtClean="0"/>
              <a:t>)</a:t>
            </a:r>
            <a:endParaRPr lang="en-CA" sz="1600" dirty="0"/>
          </a:p>
        </p:txBody>
      </p:sp>
      <p:sp>
        <p:nvSpPr>
          <p:cNvPr id="28" name="TextBox 27"/>
          <p:cNvSpPr txBox="1"/>
          <p:nvPr/>
        </p:nvSpPr>
        <p:spPr>
          <a:xfrm>
            <a:off x="8663311" y="5920004"/>
            <a:ext cx="400222" cy="253916"/>
          </a:xfrm>
          <a:prstGeom prst="rect">
            <a:avLst/>
          </a:prstGeom>
          <a:noFill/>
        </p:spPr>
        <p:txBody>
          <a:bodyPr wrap="square" rtlCol="0">
            <a:spAutoFit/>
          </a:bodyPr>
          <a:lstStyle/>
          <a:p>
            <a:r>
              <a:rPr lang="fr-CA" sz="1050" dirty="0" smtClean="0"/>
              <a:t>10</a:t>
            </a:r>
            <a:endParaRPr lang="en-CA" sz="1050" dirty="0"/>
          </a:p>
        </p:txBody>
      </p:sp>
    </p:spTree>
    <p:extLst>
      <p:ext uri="{BB962C8B-B14F-4D97-AF65-F5344CB8AC3E}">
        <p14:creationId xmlns:p14="http://schemas.microsoft.com/office/powerpoint/2010/main" val="1856140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8897" y="2279312"/>
            <a:ext cx="8276453" cy="3046988"/>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t>We used </a:t>
            </a:r>
            <a:r>
              <a:rPr lang="en-CA" sz="2400" i="1" dirty="0" smtClean="0"/>
              <a:t>R</a:t>
            </a:r>
            <a:r>
              <a:rPr lang="en-CA" sz="2400" dirty="0" smtClean="0"/>
              <a:t>, </a:t>
            </a:r>
            <a:r>
              <a:rPr lang="en-CA" sz="2400" i="1" dirty="0" err="1" smtClean="0"/>
              <a:t>Rstudio</a:t>
            </a:r>
            <a:r>
              <a:rPr lang="en-CA" sz="2400" dirty="0" smtClean="0"/>
              <a:t>, the </a:t>
            </a:r>
            <a:r>
              <a:rPr lang="en-CA" sz="2400" i="1" dirty="0" err="1" smtClean="0"/>
              <a:t>Keras</a:t>
            </a:r>
            <a:r>
              <a:rPr lang="en-CA" sz="2400" dirty="0" smtClean="0"/>
              <a:t> package and the </a:t>
            </a:r>
            <a:r>
              <a:rPr lang="en-CA" sz="2400" i="1" dirty="0" err="1" smtClean="0"/>
              <a:t>Tensorflow</a:t>
            </a:r>
            <a:r>
              <a:rPr lang="en-CA" sz="2400" i="1" dirty="0" smtClean="0"/>
              <a:t> </a:t>
            </a:r>
            <a:r>
              <a:rPr lang="en-CA" sz="2400" dirty="0" smtClean="0"/>
              <a:t>backend for this project. </a:t>
            </a:r>
          </a:p>
          <a:p>
            <a:endParaRPr lang="en-CA" sz="2400" dirty="0" smtClean="0"/>
          </a:p>
          <a:p>
            <a:pPr marL="285750" indent="-285750">
              <a:buFont typeface="Arial" panose="020B0604020202020204" pitchFamily="34" charset="0"/>
              <a:buChar char="•"/>
            </a:pPr>
            <a:r>
              <a:rPr lang="en-CA" sz="2400" dirty="0" smtClean="0"/>
              <a:t>Strategies involving Neural Network algorithms were tested: </a:t>
            </a:r>
          </a:p>
          <a:p>
            <a:pPr marL="285750" indent="-285750">
              <a:buFont typeface="Arial" panose="020B0604020202020204" pitchFamily="34" charset="0"/>
              <a:buChar char="•"/>
            </a:pPr>
            <a:endParaRPr lang="en-CA" sz="2400" dirty="0" smtClean="0"/>
          </a:p>
          <a:p>
            <a:pPr marL="800100" lvl="1" indent="-342900">
              <a:buFont typeface="+mj-lt"/>
              <a:buAutoNum type="arabicPeriod"/>
            </a:pPr>
            <a:r>
              <a:rPr lang="en-CA" sz="2400" dirty="0" err="1" smtClean="0"/>
              <a:t>Pretrained</a:t>
            </a:r>
            <a:r>
              <a:rPr lang="en-CA" sz="2400" dirty="0" smtClean="0"/>
              <a:t> Neural Network Algorithm (Inception V3)</a:t>
            </a:r>
          </a:p>
          <a:p>
            <a:pPr lvl="1"/>
            <a:r>
              <a:rPr lang="en-CA" sz="2400" dirty="0" smtClean="0"/>
              <a:t> </a:t>
            </a:r>
          </a:p>
          <a:p>
            <a:pPr lvl="1"/>
            <a:r>
              <a:rPr lang="en-CA" sz="2400" dirty="0" smtClean="0"/>
              <a:t>2. « Simpler » Convolutional Neural Network (CNN)</a:t>
            </a:r>
            <a:endParaRPr lang="en-CA" sz="2400" dirty="0"/>
          </a:p>
        </p:txBody>
      </p:sp>
      <p:sp>
        <p:nvSpPr>
          <p:cNvPr id="5" name="Title 1"/>
          <p:cNvSpPr txBox="1">
            <a:spLocks/>
          </p:cNvSpPr>
          <p:nvPr/>
        </p:nvSpPr>
        <p:spPr>
          <a:xfrm>
            <a:off x="238897" y="1062457"/>
            <a:ext cx="7886700" cy="538544"/>
          </a:xfrm>
          <a:prstGeom prst="rect">
            <a:avLst/>
          </a:prstGeom>
        </p:spPr>
        <p:txBody>
          <a:bodyPr anchor="b">
            <a:noAutofit/>
          </a:bodyPr>
          <a:lstStyle>
            <a:lvl1pPr algn="l" defTabSz="685800" rtl="0" eaLnBrk="1" latinLnBrk="0" hangingPunct="1">
              <a:lnSpc>
                <a:spcPct val="90000"/>
              </a:lnSpc>
              <a:spcBef>
                <a:spcPct val="0"/>
              </a:spcBef>
              <a:buNone/>
              <a:defRPr sz="1500" kern="1200">
                <a:solidFill>
                  <a:schemeClr val="tx1"/>
                </a:solidFill>
                <a:latin typeface="Arial MT Std" panose="020B0402020200020204" pitchFamily="34" charset="0"/>
                <a:ea typeface="+mj-ea"/>
                <a:cs typeface="+mj-cs"/>
              </a:defRPr>
            </a:lvl1pPr>
          </a:lstStyle>
          <a:p>
            <a:r>
              <a:rPr lang="fr-CA" sz="2800" dirty="0" err="1" smtClean="0">
                <a:solidFill>
                  <a:srgbClr val="C00000"/>
                </a:solidFill>
                <a:latin typeface="Plantagenet Cherokee" panose="02020602070100000000" pitchFamily="18" charset="0"/>
              </a:rPr>
              <a:t>Automatic</a:t>
            </a:r>
            <a:r>
              <a:rPr lang="fr-CA" sz="2800" dirty="0" smtClean="0">
                <a:solidFill>
                  <a:srgbClr val="C00000"/>
                </a:solidFill>
                <a:latin typeface="Plantagenet Cherokee" panose="02020602070100000000" pitchFamily="18" charset="0"/>
              </a:rPr>
              <a:t> Logo Classification </a:t>
            </a:r>
            <a:r>
              <a:rPr lang="fr-CA" sz="2800" dirty="0" err="1" smtClean="0">
                <a:solidFill>
                  <a:srgbClr val="C00000"/>
                </a:solidFill>
                <a:latin typeface="Plantagenet Cherokee" panose="02020602070100000000" pitchFamily="18" charset="0"/>
              </a:rPr>
              <a:t>Strategy</a:t>
            </a:r>
            <a:endParaRPr lang="en-CA" dirty="0">
              <a:latin typeface="Plantagenet Cherokee" panose="02020602070100000000" pitchFamily="18" charset="0"/>
            </a:endParaRPr>
          </a:p>
        </p:txBody>
      </p:sp>
      <p:sp>
        <p:nvSpPr>
          <p:cNvPr id="6" name="TextBox 5"/>
          <p:cNvSpPr txBox="1"/>
          <p:nvPr/>
        </p:nvSpPr>
        <p:spPr>
          <a:xfrm>
            <a:off x="8663311" y="5920004"/>
            <a:ext cx="400222" cy="253916"/>
          </a:xfrm>
          <a:prstGeom prst="rect">
            <a:avLst/>
          </a:prstGeom>
          <a:noFill/>
        </p:spPr>
        <p:txBody>
          <a:bodyPr wrap="square" rtlCol="0">
            <a:spAutoFit/>
          </a:bodyPr>
          <a:lstStyle/>
          <a:p>
            <a:r>
              <a:rPr lang="fr-CA" sz="1050" dirty="0" smtClean="0"/>
              <a:t>11</a:t>
            </a:r>
            <a:endParaRPr lang="en-CA" sz="1050" dirty="0"/>
          </a:p>
        </p:txBody>
      </p:sp>
    </p:spTree>
    <p:extLst>
      <p:ext uri="{BB962C8B-B14F-4D97-AF65-F5344CB8AC3E}">
        <p14:creationId xmlns:p14="http://schemas.microsoft.com/office/powerpoint/2010/main" val="670181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99817" y="1061528"/>
            <a:ext cx="7886700" cy="538544"/>
          </a:xfrm>
        </p:spPr>
        <p:txBody>
          <a:bodyPr/>
          <a:lstStyle/>
          <a:p>
            <a:r>
              <a:rPr lang="fr-CA" sz="2800" dirty="0" err="1" smtClean="0">
                <a:solidFill>
                  <a:srgbClr val="C00000"/>
                </a:solidFill>
                <a:latin typeface="Plantagenet Cherokee" panose="02020602070100000000" pitchFamily="18" charset="0"/>
              </a:rPr>
              <a:t>Pretrained</a:t>
            </a:r>
            <a:r>
              <a:rPr lang="fr-CA" sz="2800" dirty="0" smtClean="0">
                <a:solidFill>
                  <a:srgbClr val="C00000"/>
                </a:solidFill>
                <a:latin typeface="Plantagenet Cherokee" panose="02020602070100000000" pitchFamily="18" charset="0"/>
              </a:rPr>
              <a:t> Neural Networks</a:t>
            </a:r>
            <a:endParaRPr lang="en-CA" dirty="0">
              <a:latin typeface="Plantagenet Cherokee" panose="02020602070100000000" pitchFamily="18" charset="0"/>
            </a:endParaRPr>
          </a:p>
        </p:txBody>
      </p:sp>
      <p:sp>
        <p:nvSpPr>
          <p:cNvPr id="4" name="TextBox 3"/>
          <p:cNvSpPr txBox="1"/>
          <p:nvPr/>
        </p:nvSpPr>
        <p:spPr>
          <a:xfrm>
            <a:off x="238897" y="1875657"/>
            <a:ext cx="8608541" cy="4154984"/>
          </a:xfrm>
          <a:prstGeom prst="rect">
            <a:avLst/>
          </a:prstGeom>
          <a:noFill/>
        </p:spPr>
        <p:txBody>
          <a:bodyPr wrap="square" rtlCol="0">
            <a:spAutoFit/>
          </a:bodyPr>
          <a:lstStyle/>
          <a:p>
            <a:pPr marL="285750" indent="-285750">
              <a:buFont typeface="Arial" panose="020B0604020202020204" pitchFamily="34" charset="0"/>
              <a:buChar char="•"/>
            </a:pPr>
            <a:r>
              <a:rPr lang="en-CA" sz="2400" dirty="0" err="1" smtClean="0"/>
              <a:t>Pretrained</a:t>
            </a:r>
            <a:r>
              <a:rPr lang="en-CA" sz="2400" dirty="0" smtClean="0"/>
              <a:t> NN are big, fairly complex Neural Networks that are already trained a very large dataset of images to recognize animals, objects, etc. </a:t>
            </a:r>
          </a:p>
          <a:p>
            <a:pPr marL="285750" indent="-285750">
              <a:buFont typeface="Arial" panose="020B0604020202020204" pitchFamily="34" charset="0"/>
              <a:buChar char="•"/>
            </a:pPr>
            <a:r>
              <a:rPr lang="en-CA" sz="2400" dirty="0" smtClean="0"/>
              <a:t>Transfer Learning</a:t>
            </a:r>
          </a:p>
          <a:p>
            <a:pPr marL="285750" indent="-285750">
              <a:buFont typeface="Arial" panose="020B0604020202020204" pitchFamily="34" charset="0"/>
              <a:buChar char="•"/>
            </a:pPr>
            <a:r>
              <a:rPr lang="en-CA" sz="2400" dirty="0" smtClean="0"/>
              <a:t>Algorithm is already trained to recognize patterns, lines, shapes, etc. </a:t>
            </a:r>
          </a:p>
          <a:p>
            <a:pPr marL="285750" indent="-285750">
              <a:buFont typeface="Arial" panose="020B0604020202020204" pitchFamily="34" charset="0"/>
              <a:buChar char="•"/>
            </a:pPr>
            <a:r>
              <a:rPr lang="en-CA" sz="2400" dirty="0" smtClean="0"/>
              <a:t>Make the bottom layers « untrainable » by freezing the weights and re-train only the top layers with your training data and new classes </a:t>
            </a:r>
          </a:p>
          <a:p>
            <a:pPr marL="285750" indent="-285750">
              <a:buFont typeface="Arial" panose="020B0604020202020204" pitchFamily="34" charset="0"/>
              <a:buChar char="•"/>
            </a:pPr>
            <a:r>
              <a:rPr lang="en-CA" sz="2400" dirty="0" smtClean="0"/>
              <a:t>Often, this is good solution for image classification projects with limited training data. </a:t>
            </a:r>
            <a:endParaRPr lang="en-CA" sz="2400" dirty="0"/>
          </a:p>
        </p:txBody>
      </p:sp>
      <p:sp>
        <p:nvSpPr>
          <p:cNvPr id="5" name="TextBox 4"/>
          <p:cNvSpPr txBox="1"/>
          <p:nvPr/>
        </p:nvSpPr>
        <p:spPr>
          <a:xfrm>
            <a:off x="8663311" y="5920004"/>
            <a:ext cx="400222" cy="253916"/>
          </a:xfrm>
          <a:prstGeom prst="rect">
            <a:avLst/>
          </a:prstGeom>
          <a:noFill/>
        </p:spPr>
        <p:txBody>
          <a:bodyPr wrap="square" rtlCol="0">
            <a:spAutoFit/>
          </a:bodyPr>
          <a:lstStyle/>
          <a:p>
            <a:r>
              <a:rPr lang="fr-CA" sz="1050" dirty="0" smtClean="0"/>
              <a:t>12</a:t>
            </a:r>
            <a:endParaRPr lang="en-CA" sz="1050" dirty="0"/>
          </a:p>
        </p:txBody>
      </p:sp>
    </p:spTree>
    <p:extLst>
      <p:ext uri="{BB962C8B-B14F-4D97-AF65-F5344CB8AC3E}">
        <p14:creationId xmlns:p14="http://schemas.microsoft.com/office/powerpoint/2010/main" val="3252216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fr-CA" sz="2800" dirty="0" err="1" smtClean="0">
                <a:solidFill>
                  <a:srgbClr val="C00000"/>
                </a:solidFill>
                <a:latin typeface="Plantagenet Cherokee" panose="02020602070100000000" pitchFamily="18" charset="0"/>
              </a:rPr>
              <a:t>Pretrained</a:t>
            </a:r>
            <a:r>
              <a:rPr lang="fr-CA" sz="2800" dirty="0" smtClean="0">
                <a:solidFill>
                  <a:srgbClr val="C00000"/>
                </a:solidFill>
                <a:latin typeface="Plantagenet Cherokee" panose="02020602070100000000" pitchFamily="18" charset="0"/>
              </a:rPr>
              <a:t> Neural Network</a:t>
            </a:r>
            <a:endParaRPr lang="en-CA" dirty="0">
              <a:latin typeface="Plantagenet Cherokee" panose="02020602070100000000" pitchFamily="18" charset="0"/>
            </a:endParaRPr>
          </a:p>
        </p:txBody>
      </p:sp>
      <p:sp>
        <p:nvSpPr>
          <p:cNvPr id="4" name="TextBox 3"/>
          <p:cNvSpPr txBox="1"/>
          <p:nvPr/>
        </p:nvSpPr>
        <p:spPr>
          <a:xfrm>
            <a:off x="254881" y="2064106"/>
            <a:ext cx="8608541" cy="5324535"/>
          </a:xfrm>
          <a:prstGeom prst="rect">
            <a:avLst/>
          </a:prstGeom>
          <a:noFill/>
        </p:spPr>
        <p:txBody>
          <a:bodyPr wrap="square" rtlCol="0">
            <a:spAutoFit/>
          </a:bodyPr>
          <a:lstStyle/>
          <a:p>
            <a:r>
              <a:rPr lang="fr-CA" sz="2800" i="1" dirty="0" smtClean="0"/>
              <a:t>InceptionV3</a:t>
            </a:r>
            <a:r>
              <a:rPr lang="fr-CA" sz="2800" dirty="0" smtClean="0"/>
              <a:t>:</a:t>
            </a:r>
          </a:p>
          <a:p>
            <a:endParaRPr lang="fr-CA" sz="2400" dirty="0"/>
          </a:p>
          <a:p>
            <a:endParaRPr lang="fr-CA" sz="2400" dirty="0" smtClean="0"/>
          </a:p>
          <a:p>
            <a:endParaRPr lang="fr-CA" sz="2400" dirty="0" smtClean="0"/>
          </a:p>
          <a:p>
            <a:endParaRPr lang="fr-CA" sz="2400" dirty="0" smtClean="0"/>
          </a:p>
          <a:p>
            <a:endParaRPr lang="fr-CA" sz="2400" dirty="0" smtClean="0"/>
          </a:p>
          <a:p>
            <a:pPr marL="285750" indent="-285750">
              <a:buFont typeface="Arial" panose="020B0604020202020204" pitchFamily="34" charset="0"/>
              <a:buChar char="•"/>
            </a:pPr>
            <a:r>
              <a:rPr lang="fr-CA" sz="2400" dirty="0" smtClean="0"/>
              <a:t>Over 24 millions </a:t>
            </a:r>
            <a:r>
              <a:rPr lang="fr-CA" sz="2400" dirty="0" err="1" smtClean="0"/>
              <a:t>different</a:t>
            </a:r>
            <a:r>
              <a:rPr lang="fr-CA" sz="2400" dirty="0" smtClean="0"/>
              <a:t> </a:t>
            </a:r>
            <a:r>
              <a:rPr lang="fr-CA" sz="2400" dirty="0" err="1" smtClean="0"/>
              <a:t>parameters</a:t>
            </a:r>
            <a:r>
              <a:rPr lang="fr-CA" sz="2400" dirty="0" smtClean="0"/>
              <a:t>. </a:t>
            </a:r>
          </a:p>
          <a:p>
            <a:pPr marL="285750" indent="-285750">
              <a:buFont typeface="Arial" panose="020B0604020202020204" pitchFamily="34" charset="0"/>
              <a:buChar char="•"/>
            </a:pPr>
            <a:r>
              <a:rPr lang="fr-CA" sz="2400" dirty="0" err="1" smtClean="0"/>
              <a:t>Trained</a:t>
            </a:r>
            <a:r>
              <a:rPr lang="fr-CA" sz="2400" dirty="0" smtClean="0"/>
              <a:t> on </a:t>
            </a:r>
            <a:r>
              <a:rPr lang="fr-CA" sz="2400" dirty="0" err="1" smtClean="0"/>
              <a:t>ImageNet</a:t>
            </a:r>
            <a:r>
              <a:rPr lang="fr-CA" sz="2400" dirty="0" smtClean="0"/>
              <a:t> (15 millions images </a:t>
            </a:r>
            <a:r>
              <a:rPr lang="fr-CA" sz="2400" dirty="0" err="1" smtClean="0"/>
              <a:t>with</a:t>
            </a:r>
            <a:r>
              <a:rPr lang="fr-CA" sz="2400" dirty="0" smtClean="0"/>
              <a:t> 1000 </a:t>
            </a:r>
            <a:r>
              <a:rPr lang="fr-CA" sz="2400" dirty="0" err="1" smtClean="0"/>
              <a:t>different</a:t>
            </a:r>
            <a:r>
              <a:rPr lang="fr-CA" sz="2400" dirty="0" smtClean="0"/>
              <a:t> classes) </a:t>
            </a:r>
          </a:p>
          <a:p>
            <a:endParaRPr lang="fr-CA" sz="2400" dirty="0"/>
          </a:p>
          <a:p>
            <a:endParaRPr lang="fr-CA" sz="2400" dirty="0" smtClean="0"/>
          </a:p>
          <a:p>
            <a:pPr marL="285750" indent="-285750">
              <a:buFont typeface="Arial" panose="020B0604020202020204" pitchFamily="34" charset="0"/>
              <a:buChar char="•"/>
            </a:pPr>
            <a:endParaRPr lang="fr-CA" sz="2400" dirty="0" smtClean="0"/>
          </a:p>
          <a:p>
            <a:pPr marL="285750" indent="-285750">
              <a:buFont typeface="Arial" panose="020B0604020202020204" pitchFamily="34" charset="0"/>
              <a:buChar char="•"/>
            </a:pPr>
            <a:endParaRPr lang="fr-CA" sz="2400" dirty="0" smtClean="0"/>
          </a:p>
          <a:p>
            <a:pPr marL="285750" indent="-285750">
              <a:buFont typeface="Arial" panose="020B0604020202020204" pitchFamily="34" charset="0"/>
              <a:buChar char="•"/>
            </a:pPr>
            <a:endParaRPr lang="en-CA" sz="24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4832" y="1777656"/>
            <a:ext cx="6561438" cy="2357739"/>
          </a:xfrm>
          <a:prstGeom prst="rect">
            <a:avLst/>
          </a:prstGeom>
          <a:noFill/>
          <a:effectLst>
            <a:glow rad="101600">
              <a:srgbClr val="C00000">
                <a:alpha val="60000"/>
              </a:srgbClr>
            </a:glow>
          </a:effectLst>
        </p:spPr>
      </p:pic>
      <p:sp>
        <p:nvSpPr>
          <p:cNvPr id="5" name="TextBox 4"/>
          <p:cNvSpPr txBox="1"/>
          <p:nvPr/>
        </p:nvSpPr>
        <p:spPr>
          <a:xfrm>
            <a:off x="5404022" y="3883809"/>
            <a:ext cx="3534033" cy="338554"/>
          </a:xfrm>
          <a:prstGeom prst="rect">
            <a:avLst/>
          </a:prstGeom>
          <a:noFill/>
        </p:spPr>
        <p:txBody>
          <a:bodyPr wrap="square" rtlCol="0">
            <a:spAutoFit/>
          </a:bodyPr>
          <a:lstStyle/>
          <a:p>
            <a:r>
              <a:rPr lang="fr-CA" sz="800" dirty="0" smtClean="0"/>
              <a:t>Source: </a:t>
            </a:r>
            <a:r>
              <a:rPr lang="en-CA" sz="800" u="sng" dirty="0">
                <a:hlinkClick r:id="rId4"/>
              </a:rPr>
              <a:t>https://github.com/tensorflow/models/tree/master/research/inception</a:t>
            </a:r>
            <a:endParaRPr lang="en-CA" sz="800" dirty="0"/>
          </a:p>
          <a:p>
            <a:endParaRPr lang="en-CA" sz="800" dirty="0"/>
          </a:p>
        </p:txBody>
      </p:sp>
      <p:sp>
        <p:nvSpPr>
          <p:cNvPr id="6" name="TextBox 5"/>
          <p:cNvSpPr txBox="1"/>
          <p:nvPr/>
        </p:nvSpPr>
        <p:spPr>
          <a:xfrm>
            <a:off x="8663311" y="5920004"/>
            <a:ext cx="400222" cy="253916"/>
          </a:xfrm>
          <a:prstGeom prst="rect">
            <a:avLst/>
          </a:prstGeom>
          <a:noFill/>
        </p:spPr>
        <p:txBody>
          <a:bodyPr wrap="square" rtlCol="0">
            <a:spAutoFit/>
          </a:bodyPr>
          <a:lstStyle/>
          <a:p>
            <a:r>
              <a:rPr lang="fr-CA" sz="1050" dirty="0" smtClean="0"/>
              <a:t>13</a:t>
            </a:r>
            <a:endParaRPr lang="en-CA" sz="1050" dirty="0"/>
          </a:p>
        </p:txBody>
      </p:sp>
    </p:spTree>
    <p:extLst>
      <p:ext uri="{BB962C8B-B14F-4D97-AF65-F5344CB8AC3E}">
        <p14:creationId xmlns:p14="http://schemas.microsoft.com/office/powerpoint/2010/main" val="1495453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126"/>
          <p:cNvGrpSpPr/>
          <p:nvPr/>
        </p:nvGrpSpPr>
        <p:grpSpPr>
          <a:xfrm>
            <a:off x="2014322" y="1955318"/>
            <a:ext cx="6530718" cy="3857009"/>
            <a:chOff x="2014322" y="1955318"/>
            <a:chExt cx="6530718" cy="3857009"/>
          </a:xfrm>
        </p:grpSpPr>
        <p:pic>
          <p:nvPicPr>
            <p:cNvPr id="5" name="Picture 4"/>
            <p:cNvPicPr/>
            <p:nvPr/>
          </p:nvPicPr>
          <p:blipFill>
            <a:blip r:embed="rId3"/>
            <a:stretch>
              <a:fillRect/>
            </a:stretch>
          </p:blipFill>
          <p:spPr>
            <a:xfrm>
              <a:off x="2014322" y="1955318"/>
              <a:ext cx="5919231" cy="3857009"/>
            </a:xfrm>
            <a:prstGeom prst="rect">
              <a:avLst/>
            </a:prstGeom>
          </p:spPr>
        </p:pic>
        <p:sp>
          <p:nvSpPr>
            <p:cNvPr id="12" name="TextBox 11"/>
            <p:cNvSpPr txBox="1"/>
            <p:nvPr/>
          </p:nvSpPr>
          <p:spPr>
            <a:xfrm>
              <a:off x="7718503" y="5050216"/>
              <a:ext cx="659027" cy="369332"/>
            </a:xfrm>
            <a:prstGeom prst="rect">
              <a:avLst/>
            </a:prstGeom>
            <a:noFill/>
          </p:spPr>
          <p:txBody>
            <a:bodyPr wrap="square" rtlCol="0">
              <a:spAutoFit/>
            </a:bodyPr>
            <a:lstStyle/>
            <a:p>
              <a:r>
                <a:rPr lang="fr-CA" dirty="0" smtClean="0">
                  <a:solidFill>
                    <a:schemeClr val="accent6">
                      <a:lumMod val="50000"/>
                    </a:schemeClr>
                  </a:solidFill>
                </a:rPr>
                <a:t>24 %</a:t>
              </a:r>
              <a:endParaRPr lang="en-CA" dirty="0">
                <a:solidFill>
                  <a:schemeClr val="accent6">
                    <a:lumMod val="50000"/>
                  </a:schemeClr>
                </a:solidFill>
              </a:endParaRPr>
            </a:p>
          </p:txBody>
        </p:sp>
        <p:sp>
          <p:nvSpPr>
            <p:cNvPr id="13" name="TextBox 12"/>
            <p:cNvSpPr txBox="1"/>
            <p:nvPr/>
          </p:nvSpPr>
          <p:spPr>
            <a:xfrm>
              <a:off x="7688304" y="3744885"/>
              <a:ext cx="856736" cy="369332"/>
            </a:xfrm>
            <a:prstGeom prst="rect">
              <a:avLst/>
            </a:prstGeom>
            <a:noFill/>
          </p:spPr>
          <p:txBody>
            <a:bodyPr wrap="square" rtlCol="0">
              <a:spAutoFit/>
            </a:bodyPr>
            <a:lstStyle/>
            <a:p>
              <a:r>
                <a:rPr lang="fr-CA" dirty="0" smtClean="0">
                  <a:solidFill>
                    <a:schemeClr val="accent5">
                      <a:lumMod val="75000"/>
                    </a:schemeClr>
                  </a:solidFill>
                </a:rPr>
                <a:t>99.7 %</a:t>
              </a:r>
              <a:endParaRPr lang="en-CA" dirty="0">
                <a:solidFill>
                  <a:schemeClr val="accent5">
                    <a:lumMod val="75000"/>
                  </a:schemeClr>
                </a:solidFill>
              </a:endParaRPr>
            </a:p>
          </p:txBody>
        </p:sp>
        <p:sp>
          <p:nvSpPr>
            <p:cNvPr id="9" name="Oval 8"/>
            <p:cNvSpPr/>
            <p:nvPr/>
          </p:nvSpPr>
          <p:spPr>
            <a:xfrm>
              <a:off x="2948247" y="2704407"/>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2365161" y="2820785"/>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3531714" y="2554536"/>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4104239" y="2382548"/>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4704281" y="2407244"/>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5288943" y="2645977"/>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5883361" y="2310504"/>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6461957" y="2293878"/>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p:cNvSpPr/>
            <p:nvPr/>
          </p:nvSpPr>
          <p:spPr>
            <a:xfrm>
              <a:off x="7037061" y="2229471"/>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7617462" y="2134859"/>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9" name="Straight Connector 28"/>
            <p:cNvCxnSpPr/>
            <p:nvPr/>
          </p:nvCxnSpPr>
          <p:spPr>
            <a:xfrm flipV="1">
              <a:off x="2437205" y="2731859"/>
              <a:ext cx="539921" cy="107433"/>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19" idx="6"/>
            </p:cNvCxnSpPr>
            <p:nvPr/>
          </p:nvCxnSpPr>
          <p:spPr>
            <a:xfrm flipV="1">
              <a:off x="3011200" y="2590558"/>
              <a:ext cx="592558" cy="14598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564161" y="2424112"/>
              <a:ext cx="540078" cy="16710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21" idx="2"/>
            </p:cNvCxnSpPr>
            <p:nvPr/>
          </p:nvCxnSpPr>
          <p:spPr>
            <a:xfrm>
              <a:off x="4154391" y="2418570"/>
              <a:ext cx="549890" cy="2469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754433" y="2449050"/>
              <a:ext cx="534510" cy="227407"/>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endCxn id="23" idx="7"/>
            </p:cNvCxnSpPr>
            <p:nvPr/>
          </p:nvCxnSpPr>
          <p:spPr>
            <a:xfrm flipV="1">
              <a:off x="5324965" y="2321055"/>
              <a:ext cx="619889" cy="366486"/>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4" idx="6"/>
            </p:cNvCxnSpPr>
            <p:nvPr/>
          </p:nvCxnSpPr>
          <p:spPr>
            <a:xfrm flipV="1">
              <a:off x="5883361" y="2329900"/>
              <a:ext cx="650640" cy="12888"/>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25" idx="2"/>
            </p:cNvCxnSpPr>
            <p:nvPr/>
          </p:nvCxnSpPr>
          <p:spPr>
            <a:xfrm flipV="1">
              <a:off x="6513801" y="2265493"/>
              <a:ext cx="523260" cy="64407"/>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26" idx="2"/>
            </p:cNvCxnSpPr>
            <p:nvPr/>
          </p:nvCxnSpPr>
          <p:spPr>
            <a:xfrm flipV="1">
              <a:off x="7073083" y="2170881"/>
              <a:ext cx="544379" cy="90794"/>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442747" y="5200820"/>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Oval 49"/>
            <p:cNvSpPr/>
            <p:nvPr/>
          </p:nvSpPr>
          <p:spPr>
            <a:xfrm>
              <a:off x="3011200" y="5164798"/>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Oval 50"/>
            <p:cNvSpPr/>
            <p:nvPr/>
          </p:nvSpPr>
          <p:spPr>
            <a:xfrm>
              <a:off x="3591896" y="5206185"/>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4154391" y="5252800"/>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3" name="Oval 52"/>
            <p:cNvSpPr/>
            <p:nvPr/>
          </p:nvSpPr>
          <p:spPr>
            <a:xfrm>
              <a:off x="4743872" y="5206185"/>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Oval 53"/>
            <p:cNvSpPr/>
            <p:nvPr/>
          </p:nvSpPr>
          <p:spPr>
            <a:xfrm>
              <a:off x="5324965" y="5092754"/>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p:cNvSpPr/>
            <p:nvPr/>
          </p:nvSpPr>
          <p:spPr>
            <a:xfrm>
              <a:off x="5895793" y="5180756"/>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Oval 55"/>
            <p:cNvSpPr/>
            <p:nvPr/>
          </p:nvSpPr>
          <p:spPr>
            <a:xfrm>
              <a:off x="6482525" y="5211060"/>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Oval 56"/>
            <p:cNvSpPr/>
            <p:nvPr/>
          </p:nvSpPr>
          <p:spPr>
            <a:xfrm>
              <a:off x="7054625" y="5193001"/>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Oval 57"/>
            <p:cNvSpPr/>
            <p:nvPr/>
          </p:nvSpPr>
          <p:spPr>
            <a:xfrm>
              <a:off x="7626725" y="5234882"/>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9" name="Straight Connector 58"/>
            <p:cNvCxnSpPr>
              <a:endCxn id="50" idx="2"/>
            </p:cNvCxnSpPr>
            <p:nvPr/>
          </p:nvCxnSpPr>
          <p:spPr>
            <a:xfrm flipV="1">
              <a:off x="2480046" y="5200820"/>
              <a:ext cx="531154" cy="3539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1" idx="6"/>
            </p:cNvCxnSpPr>
            <p:nvPr/>
          </p:nvCxnSpPr>
          <p:spPr>
            <a:xfrm>
              <a:off x="3048659" y="5206185"/>
              <a:ext cx="615281" cy="36022"/>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endCxn id="52" idx="6"/>
            </p:cNvCxnSpPr>
            <p:nvPr/>
          </p:nvCxnSpPr>
          <p:spPr>
            <a:xfrm>
              <a:off x="3646901" y="5247082"/>
              <a:ext cx="579534" cy="4174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53" idx="6"/>
            </p:cNvCxnSpPr>
            <p:nvPr/>
          </p:nvCxnSpPr>
          <p:spPr>
            <a:xfrm flipV="1">
              <a:off x="4186696" y="5242207"/>
              <a:ext cx="629220" cy="40897"/>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54" idx="2"/>
            </p:cNvCxnSpPr>
            <p:nvPr/>
          </p:nvCxnSpPr>
          <p:spPr>
            <a:xfrm flipV="1">
              <a:off x="4748973" y="5128776"/>
              <a:ext cx="575992" cy="124025"/>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55" idx="2"/>
            </p:cNvCxnSpPr>
            <p:nvPr/>
          </p:nvCxnSpPr>
          <p:spPr>
            <a:xfrm>
              <a:off x="5373190" y="5128287"/>
              <a:ext cx="522603" cy="8849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56" idx="2"/>
            </p:cNvCxnSpPr>
            <p:nvPr/>
          </p:nvCxnSpPr>
          <p:spPr>
            <a:xfrm>
              <a:off x="5952146" y="5224915"/>
              <a:ext cx="530379" cy="22167"/>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57" idx="6"/>
            </p:cNvCxnSpPr>
            <p:nvPr/>
          </p:nvCxnSpPr>
          <p:spPr>
            <a:xfrm flipV="1">
              <a:off x="6526392" y="5229023"/>
              <a:ext cx="600277" cy="9570"/>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58" idx="6"/>
            </p:cNvCxnSpPr>
            <p:nvPr/>
          </p:nvCxnSpPr>
          <p:spPr>
            <a:xfrm>
              <a:off x="7109105" y="5219443"/>
              <a:ext cx="589664" cy="5146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2370703" y="3345073"/>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p:cNvSpPr/>
            <p:nvPr/>
          </p:nvSpPr>
          <p:spPr>
            <a:xfrm>
              <a:off x="2944940" y="3364401"/>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Oval 78"/>
            <p:cNvSpPr/>
            <p:nvPr/>
          </p:nvSpPr>
          <p:spPr>
            <a:xfrm>
              <a:off x="3528139" y="3368185"/>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Oval 79"/>
            <p:cNvSpPr/>
            <p:nvPr/>
          </p:nvSpPr>
          <p:spPr>
            <a:xfrm>
              <a:off x="4111338" y="3372991"/>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Oval 80"/>
            <p:cNvSpPr/>
            <p:nvPr/>
          </p:nvSpPr>
          <p:spPr>
            <a:xfrm>
              <a:off x="4718411" y="3386169"/>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Oval 81"/>
            <p:cNvSpPr/>
            <p:nvPr/>
          </p:nvSpPr>
          <p:spPr>
            <a:xfrm>
              <a:off x="5288943" y="3388884"/>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Oval 82"/>
            <p:cNvSpPr/>
            <p:nvPr/>
          </p:nvSpPr>
          <p:spPr>
            <a:xfrm>
              <a:off x="5867492" y="3388884"/>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4" name="Oval 83"/>
            <p:cNvSpPr/>
            <p:nvPr/>
          </p:nvSpPr>
          <p:spPr>
            <a:xfrm>
              <a:off x="6467842" y="3386169"/>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5" name="Oval 84"/>
            <p:cNvSpPr/>
            <p:nvPr/>
          </p:nvSpPr>
          <p:spPr>
            <a:xfrm>
              <a:off x="7040795" y="3384193"/>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p:cNvSpPr/>
            <p:nvPr/>
          </p:nvSpPr>
          <p:spPr>
            <a:xfrm>
              <a:off x="7626339" y="3381095"/>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7" name="Straight Connector 86"/>
            <p:cNvCxnSpPr>
              <a:endCxn id="78" idx="2"/>
            </p:cNvCxnSpPr>
            <p:nvPr/>
          </p:nvCxnSpPr>
          <p:spPr>
            <a:xfrm>
              <a:off x="2407758" y="3384850"/>
              <a:ext cx="537182" cy="1557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endCxn id="79" idx="6"/>
            </p:cNvCxnSpPr>
            <p:nvPr/>
          </p:nvCxnSpPr>
          <p:spPr>
            <a:xfrm flipV="1">
              <a:off x="2981967" y="3404207"/>
              <a:ext cx="618216" cy="75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3566543" y="3401131"/>
              <a:ext cx="618216" cy="75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V="1">
              <a:off x="4151229" y="3416359"/>
              <a:ext cx="618216" cy="75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endCxn id="82" idx="6"/>
            </p:cNvCxnSpPr>
            <p:nvPr/>
          </p:nvCxnSpPr>
          <p:spPr>
            <a:xfrm>
              <a:off x="4757803" y="3417993"/>
              <a:ext cx="603184" cy="691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336352" y="3425620"/>
              <a:ext cx="603184" cy="6913"/>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84" idx="6"/>
            </p:cNvCxnSpPr>
            <p:nvPr/>
          </p:nvCxnSpPr>
          <p:spPr>
            <a:xfrm flipV="1">
              <a:off x="5915363" y="3422191"/>
              <a:ext cx="624523" cy="62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85" idx="2"/>
            </p:cNvCxnSpPr>
            <p:nvPr/>
          </p:nvCxnSpPr>
          <p:spPr>
            <a:xfrm flipV="1">
              <a:off x="6505921" y="3420215"/>
              <a:ext cx="534874" cy="5405"/>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7060204" y="3413927"/>
              <a:ext cx="624523" cy="62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103" idx="2"/>
            </p:cNvCxnSpPr>
            <p:nvPr/>
          </p:nvCxnSpPr>
          <p:spPr>
            <a:xfrm flipV="1">
              <a:off x="2510040" y="3985363"/>
              <a:ext cx="506944" cy="7493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2444024" y="4024252"/>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3" name="Oval 102"/>
            <p:cNvSpPr/>
            <p:nvPr/>
          </p:nvSpPr>
          <p:spPr>
            <a:xfrm>
              <a:off x="3016984" y="3949341"/>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4" name="Oval 103"/>
            <p:cNvSpPr/>
            <p:nvPr/>
          </p:nvSpPr>
          <p:spPr>
            <a:xfrm>
              <a:off x="3589944" y="3922414"/>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5" name="Oval 104"/>
            <p:cNvSpPr/>
            <p:nvPr/>
          </p:nvSpPr>
          <p:spPr>
            <a:xfrm>
              <a:off x="4154391" y="3914751"/>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6" name="Oval 105"/>
            <p:cNvSpPr/>
            <p:nvPr/>
          </p:nvSpPr>
          <p:spPr>
            <a:xfrm>
              <a:off x="4737884" y="3912031"/>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7" name="Oval 106"/>
            <p:cNvSpPr/>
            <p:nvPr/>
          </p:nvSpPr>
          <p:spPr>
            <a:xfrm>
              <a:off x="5321377" y="3914751"/>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8" name="Oval 107"/>
            <p:cNvSpPr/>
            <p:nvPr/>
          </p:nvSpPr>
          <p:spPr>
            <a:xfrm>
              <a:off x="5895360" y="3894310"/>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9" name="Oval 108"/>
            <p:cNvSpPr/>
            <p:nvPr/>
          </p:nvSpPr>
          <p:spPr>
            <a:xfrm>
              <a:off x="6478853" y="3902616"/>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0" name="Oval 109"/>
            <p:cNvSpPr/>
            <p:nvPr/>
          </p:nvSpPr>
          <p:spPr>
            <a:xfrm>
              <a:off x="7051813" y="3892273"/>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1" name="Oval 110"/>
            <p:cNvSpPr/>
            <p:nvPr/>
          </p:nvSpPr>
          <p:spPr>
            <a:xfrm>
              <a:off x="7631440" y="3894310"/>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3" name="Straight Connector 112"/>
            <p:cNvCxnSpPr>
              <a:endCxn id="104" idx="2"/>
            </p:cNvCxnSpPr>
            <p:nvPr/>
          </p:nvCxnSpPr>
          <p:spPr>
            <a:xfrm flipV="1">
              <a:off x="3091126" y="3958436"/>
              <a:ext cx="498818" cy="2179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105" idx="2"/>
            </p:cNvCxnSpPr>
            <p:nvPr/>
          </p:nvCxnSpPr>
          <p:spPr>
            <a:xfrm>
              <a:off x="3637394" y="3950093"/>
              <a:ext cx="516997" cy="68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216590" y="3947373"/>
              <a:ext cx="516997" cy="68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795786" y="3938638"/>
              <a:ext cx="516997" cy="68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375238" y="3942044"/>
              <a:ext cx="516997" cy="68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959728" y="3928871"/>
              <a:ext cx="516997" cy="68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6543895" y="3929551"/>
              <a:ext cx="516997" cy="68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7123857" y="3921734"/>
              <a:ext cx="516997" cy="68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Title 1"/>
          <p:cNvSpPr>
            <a:spLocks noGrp="1"/>
          </p:cNvSpPr>
          <p:nvPr>
            <p:ph type="title"/>
          </p:nvPr>
        </p:nvSpPr>
        <p:spPr/>
        <p:txBody>
          <a:bodyPr/>
          <a:lstStyle/>
          <a:p>
            <a:r>
              <a:rPr lang="fr-CA" sz="2800" dirty="0" err="1" smtClean="0">
                <a:solidFill>
                  <a:srgbClr val="C00000"/>
                </a:solidFill>
                <a:latin typeface="Plantagenet Cherokee" panose="02020602070100000000" pitchFamily="18" charset="0"/>
              </a:rPr>
              <a:t>Pretrained</a:t>
            </a:r>
            <a:r>
              <a:rPr lang="fr-CA" sz="2800" dirty="0" smtClean="0">
                <a:solidFill>
                  <a:srgbClr val="C00000"/>
                </a:solidFill>
                <a:latin typeface="Plantagenet Cherokee" panose="02020602070100000000" pitchFamily="18" charset="0"/>
              </a:rPr>
              <a:t> Neural Network</a:t>
            </a:r>
            <a:endParaRPr lang="en-CA" dirty="0">
              <a:latin typeface="Plantagenet Cherokee" panose="02020602070100000000" pitchFamily="18" charset="0"/>
            </a:endParaRPr>
          </a:p>
        </p:txBody>
      </p:sp>
      <p:sp>
        <p:nvSpPr>
          <p:cNvPr id="4" name="TextBox 3"/>
          <p:cNvSpPr txBox="1"/>
          <p:nvPr/>
        </p:nvSpPr>
        <p:spPr>
          <a:xfrm>
            <a:off x="125065" y="1660789"/>
            <a:ext cx="8608541" cy="1938992"/>
          </a:xfrm>
          <a:prstGeom prst="rect">
            <a:avLst/>
          </a:prstGeom>
          <a:noFill/>
        </p:spPr>
        <p:txBody>
          <a:bodyPr wrap="square" rtlCol="0">
            <a:spAutoFit/>
          </a:bodyPr>
          <a:lstStyle/>
          <a:p>
            <a:pPr marL="342900" indent="-342900">
              <a:buFont typeface="Arial" panose="020B0604020202020204" pitchFamily="34" charset="0"/>
              <a:buChar char="•"/>
            </a:pPr>
            <a:r>
              <a:rPr lang="fr-CA" sz="2400" dirty="0" err="1" smtClean="0"/>
              <a:t>Results</a:t>
            </a:r>
            <a:r>
              <a:rPr lang="fr-CA" sz="2400" dirty="0" smtClean="0"/>
              <a:t>: </a:t>
            </a:r>
            <a:endParaRPr lang="fr-CA" sz="2400" dirty="0"/>
          </a:p>
          <a:p>
            <a:endParaRPr lang="fr-CA" sz="2400" dirty="0" smtClean="0"/>
          </a:p>
          <a:p>
            <a:pPr marL="285750" indent="-285750">
              <a:buFont typeface="Arial" panose="020B0604020202020204" pitchFamily="34" charset="0"/>
              <a:buChar char="•"/>
            </a:pPr>
            <a:endParaRPr lang="fr-CA" sz="2400" dirty="0" smtClean="0"/>
          </a:p>
          <a:p>
            <a:pPr marL="285750" indent="-285750">
              <a:buFont typeface="Arial" panose="020B0604020202020204" pitchFamily="34" charset="0"/>
              <a:buChar char="•"/>
            </a:pPr>
            <a:endParaRPr lang="fr-CA" sz="2400" dirty="0" smtClean="0"/>
          </a:p>
          <a:p>
            <a:pPr marL="285750" indent="-285750">
              <a:buFont typeface="Arial" panose="020B0604020202020204" pitchFamily="34" charset="0"/>
              <a:buChar char="•"/>
            </a:pPr>
            <a:endParaRPr lang="en-CA" sz="2400" dirty="0"/>
          </a:p>
        </p:txBody>
      </p:sp>
      <p:sp>
        <p:nvSpPr>
          <p:cNvPr id="6" name="TextBox 5"/>
          <p:cNvSpPr txBox="1"/>
          <p:nvPr/>
        </p:nvSpPr>
        <p:spPr>
          <a:xfrm rot="16200000">
            <a:off x="1571368" y="2430162"/>
            <a:ext cx="930875" cy="369332"/>
          </a:xfrm>
          <a:prstGeom prst="rect">
            <a:avLst/>
          </a:prstGeom>
          <a:noFill/>
        </p:spPr>
        <p:txBody>
          <a:bodyPr wrap="square" rtlCol="0">
            <a:spAutoFit/>
          </a:bodyPr>
          <a:lstStyle/>
          <a:p>
            <a:r>
              <a:rPr lang="fr-CA" dirty="0" err="1" smtClean="0"/>
              <a:t>Loss</a:t>
            </a:r>
            <a:endParaRPr lang="en-CA" dirty="0"/>
          </a:p>
        </p:txBody>
      </p:sp>
      <p:sp>
        <p:nvSpPr>
          <p:cNvPr id="7" name="TextBox 6"/>
          <p:cNvSpPr txBox="1"/>
          <p:nvPr/>
        </p:nvSpPr>
        <p:spPr>
          <a:xfrm rot="16200000">
            <a:off x="1498268" y="4442252"/>
            <a:ext cx="1077072" cy="369332"/>
          </a:xfrm>
          <a:prstGeom prst="rect">
            <a:avLst/>
          </a:prstGeom>
          <a:noFill/>
        </p:spPr>
        <p:txBody>
          <a:bodyPr wrap="square" rtlCol="0">
            <a:spAutoFit/>
          </a:bodyPr>
          <a:lstStyle/>
          <a:p>
            <a:r>
              <a:rPr lang="fr-CA" dirty="0" err="1" smtClean="0"/>
              <a:t>Accuracy</a:t>
            </a:r>
            <a:endParaRPr lang="en-CA" dirty="0"/>
          </a:p>
        </p:txBody>
      </p:sp>
      <p:sp>
        <p:nvSpPr>
          <p:cNvPr id="11" name="TextBox 10"/>
          <p:cNvSpPr txBox="1"/>
          <p:nvPr/>
        </p:nvSpPr>
        <p:spPr>
          <a:xfrm>
            <a:off x="71392" y="2645977"/>
            <a:ext cx="1977081" cy="2585323"/>
          </a:xfrm>
          <a:prstGeom prst="rect">
            <a:avLst/>
          </a:prstGeom>
          <a:noFill/>
        </p:spPr>
        <p:txBody>
          <a:bodyPr wrap="square" rtlCol="0">
            <a:spAutoFit/>
          </a:bodyPr>
          <a:lstStyle/>
          <a:p>
            <a:pPr marL="285750" indent="-285750">
              <a:buFont typeface="Arial" panose="020B0604020202020204" pitchFamily="34" charset="0"/>
              <a:buChar char="•"/>
            </a:pPr>
            <a:r>
              <a:rPr lang="fr-CA" dirty="0">
                <a:solidFill>
                  <a:schemeClr val="accent5">
                    <a:lumMod val="75000"/>
                  </a:schemeClr>
                </a:solidFill>
              </a:rPr>
              <a:t>Training </a:t>
            </a:r>
            <a:r>
              <a:rPr lang="fr-CA" dirty="0" err="1">
                <a:solidFill>
                  <a:schemeClr val="accent5">
                    <a:lumMod val="75000"/>
                  </a:schemeClr>
                </a:solidFill>
              </a:rPr>
              <a:t>loss</a:t>
            </a:r>
            <a:r>
              <a:rPr lang="fr-CA" dirty="0">
                <a:solidFill>
                  <a:schemeClr val="accent5">
                    <a:lumMod val="75000"/>
                  </a:schemeClr>
                </a:solidFill>
              </a:rPr>
              <a:t> </a:t>
            </a:r>
            <a:r>
              <a:rPr lang="fr-CA" dirty="0" err="1">
                <a:solidFill>
                  <a:schemeClr val="accent5">
                    <a:lumMod val="75000"/>
                  </a:schemeClr>
                </a:solidFill>
              </a:rPr>
              <a:t>decreasing</a:t>
            </a:r>
            <a:r>
              <a:rPr lang="fr-CA" dirty="0">
                <a:solidFill>
                  <a:schemeClr val="accent5">
                    <a:lumMod val="75000"/>
                  </a:schemeClr>
                </a:solidFill>
              </a:rPr>
              <a:t>; </a:t>
            </a:r>
            <a:r>
              <a:rPr lang="fr-CA" dirty="0" err="1">
                <a:solidFill>
                  <a:schemeClr val="accent5">
                    <a:lumMod val="75000"/>
                  </a:schemeClr>
                </a:solidFill>
              </a:rPr>
              <a:t>accuracy</a:t>
            </a:r>
            <a:r>
              <a:rPr lang="fr-CA" dirty="0">
                <a:solidFill>
                  <a:schemeClr val="accent5">
                    <a:lumMod val="75000"/>
                  </a:schemeClr>
                </a:solidFill>
              </a:rPr>
              <a:t> </a:t>
            </a:r>
            <a:r>
              <a:rPr lang="fr-CA" dirty="0" err="1" smtClean="0">
                <a:solidFill>
                  <a:schemeClr val="accent5">
                    <a:lumMod val="75000"/>
                  </a:schemeClr>
                </a:solidFill>
              </a:rPr>
              <a:t>increasing</a:t>
            </a:r>
            <a:endParaRPr lang="fr-CA" dirty="0" smtClean="0">
              <a:solidFill>
                <a:schemeClr val="accent5">
                  <a:lumMod val="75000"/>
                </a:schemeClr>
              </a:solidFill>
            </a:endParaRPr>
          </a:p>
          <a:p>
            <a:endParaRPr lang="en-CA" dirty="0">
              <a:solidFill>
                <a:srgbClr val="00B0F0"/>
              </a:solidFill>
            </a:endParaRPr>
          </a:p>
          <a:p>
            <a:pPr marL="285750" indent="-285750">
              <a:buFont typeface="Arial" panose="020B0604020202020204" pitchFamily="34" charset="0"/>
              <a:buChar char="•"/>
            </a:pPr>
            <a:r>
              <a:rPr lang="fr-CA" dirty="0" smtClean="0">
                <a:solidFill>
                  <a:schemeClr val="accent6">
                    <a:lumMod val="75000"/>
                  </a:schemeClr>
                </a:solidFill>
              </a:rPr>
              <a:t>Validation </a:t>
            </a:r>
            <a:r>
              <a:rPr lang="fr-CA" dirty="0" err="1" smtClean="0">
                <a:solidFill>
                  <a:schemeClr val="accent6">
                    <a:lumMod val="75000"/>
                  </a:schemeClr>
                </a:solidFill>
              </a:rPr>
              <a:t>loss</a:t>
            </a:r>
            <a:r>
              <a:rPr lang="fr-CA" dirty="0" smtClean="0">
                <a:solidFill>
                  <a:schemeClr val="accent6">
                    <a:lumMod val="75000"/>
                  </a:schemeClr>
                </a:solidFill>
              </a:rPr>
              <a:t> </a:t>
            </a:r>
            <a:r>
              <a:rPr lang="fr-CA" dirty="0" err="1" smtClean="0">
                <a:solidFill>
                  <a:schemeClr val="accent6">
                    <a:lumMod val="75000"/>
                  </a:schemeClr>
                </a:solidFill>
              </a:rPr>
              <a:t>is</a:t>
            </a:r>
            <a:r>
              <a:rPr lang="fr-CA" dirty="0" smtClean="0">
                <a:solidFill>
                  <a:schemeClr val="accent6">
                    <a:lumMod val="75000"/>
                  </a:schemeClr>
                </a:solidFill>
              </a:rPr>
              <a:t> </a:t>
            </a:r>
            <a:r>
              <a:rPr lang="fr-CA" dirty="0" err="1" smtClean="0">
                <a:solidFill>
                  <a:schemeClr val="accent6">
                    <a:lumMod val="75000"/>
                  </a:schemeClr>
                </a:solidFill>
              </a:rPr>
              <a:t>increasing</a:t>
            </a:r>
            <a:r>
              <a:rPr lang="fr-CA" dirty="0" smtClean="0">
                <a:solidFill>
                  <a:schemeClr val="accent6">
                    <a:lumMod val="75000"/>
                  </a:schemeClr>
                </a:solidFill>
              </a:rPr>
              <a:t>; </a:t>
            </a:r>
            <a:r>
              <a:rPr lang="fr-CA" dirty="0" err="1" smtClean="0">
                <a:solidFill>
                  <a:schemeClr val="accent6">
                    <a:lumMod val="75000"/>
                  </a:schemeClr>
                </a:solidFill>
              </a:rPr>
              <a:t>accuracy</a:t>
            </a:r>
            <a:r>
              <a:rPr lang="fr-CA" dirty="0" smtClean="0">
                <a:solidFill>
                  <a:schemeClr val="accent6">
                    <a:lumMod val="75000"/>
                  </a:schemeClr>
                </a:solidFill>
              </a:rPr>
              <a:t> </a:t>
            </a:r>
            <a:r>
              <a:rPr lang="fr-CA" dirty="0" err="1" smtClean="0">
                <a:solidFill>
                  <a:schemeClr val="accent6">
                    <a:lumMod val="75000"/>
                  </a:schemeClr>
                </a:solidFill>
              </a:rPr>
              <a:t>is</a:t>
            </a:r>
            <a:r>
              <a:rPr lang="fr-CA" dirty="0" smtClean="0">
                <a:solidFill>
                  <a:schemeClr val="accent6">
                    <a:lumMod val="75000"/>
                  </a:schemeClr>
                </a:solidFill>
              </a:rPr>
              <a:t> </a:t>
            </a:r>
            <a:r>
              <a:rPr lang="fr-CA" dirty="0" err="1" smtClean="0">
                <a:solidFill>
                  <a:schemeClr val="accent6">
                    <a:lumMod val="75000"/>
                  </a:schemeClr>
                </a:solidFill>
              </a:rPr>
              <a:t>decreasing</a:t>
            </a:r>
            <a:endParaRPr lang="fr-CA" dirty="0" smtClean="0">
              <a:solidFill>
                <a:schemeClr val="accent6">
                  <a:lumMod val="75000"/>
                </a:schemeClr>
              </a:solidFill>
            </a:endParaRPr>
          </a:p>
        </p:txBody>
      </p:sp>
      <p:sp>
        <p:nvSpPr>
          <p:cNvPr id="14" name="TextBox 13"/>
          <p:cNvSpPr txBox="1"/>
          <p:nvPr/>
        </p:nvSpPr>
        <p:spPr>
          <a:xfrm>
            <a:off x="6802394" y="4216943"/>
            <a:ext cx="2356022" cy="584775"/>
          </a:xfrm>
          <a:prstGeom prst="rect">
            <a:avLst/>
          </a:prstGeom>
          <a:noFill/>
        </p:spPr>
        <p:txBody>
          <a:bodyPr wrap="square" rtlCol="0">
            <a:spAutoFit/>
          </a:bodyPr>
          <a:lstStyle/>
          <a:p>
            <a:r>
              <a:rPr lang="fr-CA" sz="3200" dirty="0" err="1" smtClean="0">
                <a:solidFill>
                  <a:srgbClr val="C00000"/>
                </a:solidFill>
              </a:rPr>
              <a:t>Overfitting</a:t>
            </a:r>
            <a:r>
              <a:rPr lang="fr-CA" sz="3200" dirty="0" smtClean="0">
                <a:solidFill>
                  <a:srgbClr val="C00000"/>
                </a:solidFill>
              </a:rPr>
              <a:t>! </a:t>
            </a:r>
            <a:endParaRPr lang="en-CA" sz="3200" dirty="0">
              <a:solidFill>
                <a:srgbClr val="C00000"/>
              </a:solidFill>
            </a:endParaRPr>
          </a:p>
        </p:txBody>
      </p:sp>
      <p:sp>
        <p:nvSpPr>
          <p:cNvPr id="16" name="TextBox 15"/>
          <p:cNvSpPr txBox="1"/>
          <p:nvPr/>
        </p:nvSpPr>
        <p:spPr>
          <a:xfrm>
            <a:off x="7680402" y="3354364"/>
            <a:ext cx="1394255" cy="369332"/>
          </a:xfrm>
          <a:prstGeom prst="rect">
            <a:avLst/>
          </a:prstGeom>
          <a:noFill/>
        </p:spPr>
        <p:txBody>
          <a:bodyPr wrap="square" rtlCol="0">
            <a:spAutoFit/>
          </a:bodyPr>
          <a:lstStyle/>
          <a:p>
            <a:r>
              <a:rPr lang="fr-CA" dirty="0" err="1" smtClean="0"/>
              <a:t>Epoch</a:t>
            </a:r>
            <a:endParaRPr lang="en-CA" dirty="0"/>
          </a:p>
        </p:txBody>
      </p:sp>
      <p:sp>
        <p:nvSpPr>
          <p:cNvPr id="17" name="TextBox 16"/>
          <p:cNvSpPr txBox="1"/>
          <p:nvPr/>
        </p:nvSpPr>
        <p:spPr>
          <a:xfrm>
            <a:off x="7689506" y="5304379"/>
            <a:ext cx="1394255" cy="369332"/>
          </a:xfrm>
          <a:prstGeom prst="rect">
            <a:avLst/>
          </a:prstGeom>
          <a:noFill/>
        </p:spPr>
        <p:txBody>
          <a:bodyPr wrap="square" rtlCol="0">
            <a:spAutoFit/>
          </a:bodyPr>
          <a:lstStyle/>
          <a:p>
            <a:r>
              <a:rPr lang="fr-CA" dirty="0" err="1" smtClean="0"/>
              <a:t>Epoch</a:t>
            </a:r>
            <a:endParaRPr lang="en-CA" dirty="0"/>
          </a:p>
        </p:txBody>
      </p:sp>
      <p:sp>
        <p:nvSpPr>
          <p:cNvPr id="15" name="TextBox 14"/>
          <p:cNvSpPr txBox="1"/>
          <p:nvPr/>
        </p:nvSpPr>
        <p:spPr>
          <a:xfrm>
            <a:off x="8663311" y="5920004"/>
            <a:ext cx="400222" cy="253916"/>
          </a:xfrm>
          <a:prstGeom prst="rect">
            <a:avLst/>
          </a:prstGeom>
          <a:noFill/>
        </p:spPr>
        <p:txBody>
          <a:bodyPr wrap="square" rtlCol="0">
            <a:spAutoFit/>
          </a:bodyPr>
          <a:lstStyle/>
          <a:p>
            <a:r>
              <a:rPr lang="fr-CA" sz="1050" dirty="0" smtClean="0"/>
              <a:t>14</a:t>
            </a:r>
            <a:endParaRPr lang="en-CA" sz="1050" dirty="0"/>
          </a:p>
        </p:txBody>
      </p:sp>
    </p:spTree>
    <p:extLst>
      <p:ext uri="{BB962C8B-B14F-4D97-AF65-F5344CB8AC3E}">
        <p14:creationId xmlns:p14="http://schemas.microsoft.com/office/powerpoint/2010/main" val="40701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4"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fr-CA" sz="2800" dirty="0" err="1" smtClean="0">
                <a:solidFill>
                  <a:srgbClr val="C00000"/>
                </a:solidFill>
                <a:latin typeface="Plantagenet Cherokee" panose="02020602070100000000" pitchFamily="18" charset="0"/>
              </a:rPr>
              <a:t>Thoughts</a:t>
            </a:r>
            <a:r>
              <a:rPr lang="fr-CA" sz="2800" dirty="0" smtClean="0">
                <a:solidFill>
                  <a:srgbClr val="C00000"/>
                </a:solidFill>
                <a:latin typeface="Plantagenet Cherokee" panose="02020602070100000000" pitchFamily="18" charset="0"/>
              </a:rPr>
              <a:t> on </a:t>
            </a:r>
            <a:r>
              <a:rPr lang="fr-CA" sz="2800" dirty="0" err="1" smtClean="0">
                <a:solidFill>
                  <a:srgbClr val="C00000"/>
                </a:solidFill>
                <a:latin typeface="Plantagenet Cherokee" panose="02020602070100000000" pitchFamily="18" charset="0"/>
              </a:rPr>
              <a:t>Pretrained</a:t>
            </a:r>
            <a:r>
              <a:rPr lang="fr-CA" sz="2800" dirty="0" smtClean="0">
                <a:solidFill>
                  <a:srgbClr val="C00000"/>
                </a:solidFill>
                <a:latin typeface="Plantagenet Cherokee" panose="02020602070100000000" pitchFamily="18" charset="0"/>
              </a:rPr>
              <a:t> Neural Network</a:t>
            </a:r>
            <a:endParaRPr lang="en-CA" dirty="0">
              <a:latin typeface="Plantagenet Cherokee" panose="02020602070100000000" pitchFamily="18" charset="0"/>
            </a:endParaRPr>
          </a:p>
        </p:txBody>
      </p:sp>
      <p:sp>
        <p:nvSpPr>
          <p:cNvPr id="2" name="TextBox 1"/>
          <p:cNvSpPr txBox="1"/>
          <p:nvPr/>
        </p:nvSpPr>
        <p:spPr>
          <a:xfrm>
            <a:off x="32951" y="1783234"/>
            <a:ext cx="9078097" cy="4401205"/>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t>Perhaps the structure of </a:t>
            </a:r>
            <a:r>
              <a:rPr lang="en-CA" sz="2400" i="1" dirty="0" smtClean="0"/>
              <a:t>InceptionV3</a:t>
            </a:r>
            <a:r>
              <a:rPr lang="en-CA" sz="2400" dirty="0" smtClean="0"/>
              <a:t> was too complicated for our problem. </a:t>
            </a:r>
          </a:p>
          <a:p>
            <a:pPr marL="742950" lvl="1" indent="-285750">
              <a:buFont typeface="Arial" panose="020B0604020202020204" pitchFamily="34" charset="0"/>
              <a:buChar char="•"/>
            </a:pPr>
            <a:r>
              <a:rPr lang="en-CA" sz="2000" dirty="0" smtClean="0"/>
              <a:t>Recognizing black and white store logos is much simpler than what the algorithm was originally trained to do. </a:t>
            </a:r>
          </a:p>
          <a:p>
            <a:pPr marL="742950" lvl="1" indent="-285750">
              <a:buFont typeface="Arial" panose="020B0604020202020204" pitchFamily="34" charset="0"/>
              <a:buChar char="•"/>
            </a:pPr>
            <a:r>
              <a:rPr lang="en-CA" sz="2000" dirty="0" smtClean="0"/>
              <a:t>Too many parameters for our problem. We tried techniques to reduce overfitting (regularization and dropouts) but obtained similar results.</a:t>
            </a:r>
          </a:p>
          <a:p>
            <a:pPr marL="800100" lvl="1" indent="-342900">
              <a:buFont typeface="Arial" panose="020B0604020202020204" pitchFamily="34" charset="0"/>
              <a:buChar char="•"/>
            </a:pPr>
            <a:r>
              <a:rPr lang="en-CA" sz="2000" dirty="0" smtClean="0"/>
              <a:t>Since logos are quite different than then what is found on ImageNet, we could have tried freezing less layers, but the time it takes to train the algorithm would have increased. </a:t>
            </a:r>
          </a:p>
          <a:p>
            <a:pPr marL="742950" lvl="1" indent="-285750">
              <a:buFont typeface="Arial" panose="020B0604020202020204" pitchFamily="34" charset="0"/>
              <a:buChar char="•"/>
            </a:pPr>
            <a:r>
              <a:rPr lang="en-CA" sz="2000" dirty="0" smtClean="0"/>
              <a:t>Set this idea aside for the time being. </a:t>
            </a:r>
          </a:p>
          <a:p>
            <a:pPr lvl="1"/>
            <a:endParaRPr lang="en-CA" sz="2400" dirty="0" smtClean="0"/>
          </a:p>
          <a:p>
            <a:pPr marL="285750" indent="-285750">
              <a:buFont typeface="Arial" panose="020B0604020202020204" pitchFamily="34" charset="0"/>
              <a:buChar char="•"/>
            </a:pPr>
            <a:r>
              <a:rPr lang="en-CA" sz="2400" dirty="0" smtClean="0"/>
              <a:t>Instead, we decided to build our own simpler CNN based only on our training data (no transfer learning). </a:t>
            </a:r>
            <a:endParaRPr lang="en-CA" sz="2400" dirty="0"/>
          </a:p>
        </p:txBody>
      </p:sp>
      <p:sp>
        <p:nvSpPr>
          <p:cNvPr id="4" name="TextBox 3"/>
          <p:cNvSpPr txBox="1"/>
          <p:nvPr/>
        </p:nvSpPr>
        <p:spPr>
          <a:xfrm>
            <a:off x="8663311" y="5920004"/>
            <a:ext cx="400222" cy="253916"/>
          </a:xfrm>
          <a:prstGeom prst="rect">
            <a:avLst/>
          </a:prstGeom>
          <a:noFill/>
        </p:spPr>
        <p:txBody>
          <a:bodyPr wrap="square" rtlCol="0">
            <a:spAutoFit/>
          </a:bodyPr>
          <a:lstStyle/>
          <a:p>
            <a:r>
              <a:rPr lang="fr-CA" sz="1050" dirty="0" smtClean="0"/>
              <a:t>15</a:t>
            </a:r>
            <a:endParaRPr lang="en-CA" sz="1050" dirty="0"/>
          </a:p>
        </p:txBody>
      </p:sp>
    </p:spTree>
    <p:extLst>
      <p:ext uri="{BB962C8B-B14F-4D97-AF65-F5344CB8AC3E}">
        <p14:creationId xmlns:p14="http://schemas.microsoft.com/office/powerpoint/2010/main" val="3245911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fr-CA" sz="2800" dirty="0" smtClean="0">
                <a:solidFill>
                  <a:srgbClr val="C00000"/>
                </a:solidFill>
                <a:latin typeface="Plantagenet Cherokee" panose="02020602070100000000" pitchFamily="18" charset="0"/>
              </a:rPr>
              <a:t>CNN - Model</a:t>
            </a:r>
            <a:endParaRPr lang="en-CA" dirty="0">
              <a:latin typeface="Plantagenet Cherokee" panose="02020602070100000000" pitchFamily="18" charset="0"/>
            </a:endParaRPr>
          </a:p>
        </p:txBody>
      </p:sp>
      <p:sp>
        <p:nvSpPr>
          <p:cNvPr id="2" name="TextBox 1"/>
          <p:cNvSpPr txBox="1"/>
          <p:nvPr/>
        </p:nvSpPr>
        <p:spPr>
          <a:xfrm>
            <a:off x="197708" y="1783234"/>
            <a:ext cx="9078097" cy="5139869"/>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t>MODEL : </a:t>
            </a:r>
          </a:p>
          <a:p>
            <a:pPr marL="800100" lvl="1" indent="-342900">
              <a:buFont typeface="Arial" panose="020B0604020202020204" pitchFamily="34" charset="0"/>
              <a:buChar char="•"/>
            </a:pPr>
            <a:r>
              <a:rPr lang="en-CA" sz="2400" dirty="0" smtClean="0"/>
              <a:t>Input shape = (250, 80, 1)</a:t>
            </a:r>
          </a:p>
          <a:p>
            <a:pPr marL="800100" lvl="1" indent="-342900">
              <a:buFont typeface="Arial" panose="020B0604020202020204" pitchFamily="34" charset="0"/>
              <a:buChar char="•"/>
            </a:pPr>
            <a:r>
              <a:rPr lang="en-CA" sz="2400" dirty="0" smtClean="0"/>
              <a:t>Output = 21 classes (20 stores + 1 « Other » category)</a:t>
            </a:r>
          </a:p>
          <a:p>
            <a:pPr marL="800100" lvl="1" indent="-342900">
              <a:buFont typeface="Arial" panose="020B0604020202020204" pitchFamily="34" charset="0"/>
              <a:buChar char="•"/>
            </a:pPr>
            <a:r>
              <a:rPr lang="en-CA" sz="2400" dirty="0" smtClean="0"/>
              <a:t>Alternates between 3 convolutional layers with RELU activation function and Max Pooling Layers  </a:t>
            </a:r>
          </a:p>
          <a:p>
            <a:pPr marL="800100" lvl="1" indent="-342900">
              <a:buFont typeface="Arial" panose="020B0604020202020204" pitchFamily="34" charset="0"/>
              <a:buChar char="•"/>
            </a:pPr>
            <a:r>
              <a:rPr lang="en-CA" sz="2400" dirty="0" smtClean="0"/>
              <a:t>A flatten layer and dense layers with </a:t>
            </a:r>
            <a:r>
              <a:rPr lang="en-CA" sz="2400" dirty="0" err="1" smtClean="0"/>
              <a:t>Softmax</a:t>
            </a:r>
            <a:r>
              <a:rPr lang="en-CA" sz="2400" dirty="0" smtClean="0"/>
              <a:t> activation function at the end of the CNN. </a:t>
            </a:r>
          </a:p>
          <a:p>
            <a:pPr marL="800100" lvl="1" indent="-342900">
              <a:buFont typeface="Arial" panose="020B0604020202020204" pitchFamily="34" charset="0"/>
              <a:buChar char="•"/>
            </a:pPr>
            <a:r>
              <a:rPr lang="en-CA" sz="2400" dirty="0" smtClean="0"/>
              <a:t>Optimizer: </a:t>
            </a:r>
            <a:r>
              <a:rPr lang="en-CA" sz="2400" dirty="0" err="1" smtClean="0"/>
              <a:t>rmsprop</a:t>
            </a:r>
            <a:endParaRPr lang="en-CA" sz="2400" dirty="0" smtClean="0"/>
          </a:p>
          <a:p>
            <a:pPr marL="800100" lvl="1" indent="-342900">
              <a:buFont typeface="Arial" panose="020B0604020202020204" pitchFamily="34" charset="0"/>
              <a:buChar char="•"/>
            </a:pPr>
            <a:r>
              <a:rPr lang="en-CA" sz="2400" dirty="0" smtClean="0"/>
              <a:t>Loss function: Categorical </a:t>
            </a:r>
            <a:r>
              <a:rPr lang="en-CA" sz="2400" dirty="0" err="1" smtClean="0"/>
              <a:t>Crossentropy</a:t>
            </a:r>
            <a:endParaRPr lang="en-CA" sz="2400" dirty="0" smtClean="0"/>
          </a:p>
          <a:p>
            <a:pPr marL="800100" lvl="1" indent="-342900">
              <a:buFont typeface="Arial" panose="020B0604020202020204" pitchFamily="34" charset="0"/>
              <a:buChar char="•"/>
            </a:pPr>
            <a:r>
              <a:rPr lang="en-CA" sz="2400" dirty="0" smtClean="0"/>
              <a:t>Total number of trainable parameters: 3,923,797</a:t>
            </a:r>
          </a:p>
          <a:p>
            <a:pPr marL="800100" lvl="1" indent="-342900">
              <a:buFont typeface="Arial" panose="020B0604020202020204" pitchFamily="34" charset="0"/>
              <a:buChar char="•"/>
            </a:pPr>
            <a:endParaRPr lang="en-CA" sz="2800" dirty="0" smtClean="0"/>
          </a:p>
          <a:p>
            <a:pPr marL="342900" indent="-342900">
              <a:buFont typeface="Arial" panose="020B0604020202020204" pitchFamily="34" charset="0"/>
              <a:buChar char="•"/>
            </a:pPr>
            <a:endParaRPr lang="en-CA" sz="2800" dirty="0" smtClean="0"/>
          </a:p>
          <a:p>
            <a:pPr marL="742950" lvl="1" indent="-285750">
              <a:buFont typeface="Arial" panose="020B0604020202020204" pitchFamily="34" charset="0"/>
              <a:buChar char="•"/>
            </a:pPr>
            <a:endParaRPr lang="en-CA" sz="2800" dirty="0"/>
          </a:p>
        </p:txBody>
      </p:sp>
      <p:sp>
        <p:nvSpPr>
          <p:cNvPr id="4" name="TextBox 3"/>
          <p:cNvSpPr txBox="1"/>
          <p:nvPr/>
        </p:nvSpPr>
        <p:spPr>
          <a:xfrm>
            <a:off x="8663311" y="5920004"/>
            <a:ext cx="400222" cy="253916"/>
          </a:xfrm>
          <a:prstGeom prst="rect">
            <a:avLst/>
          </a:prstGeom>
          <a:noFill/>
        </p:spPr>
        <p:txBody>
          <a:bodyPr wrap="square" rtlCol="0">
            <a:spAutoFit/>
          </a:bodyPr>
          <a:lstStyle/>
          <a:p>
            <a:r>
              <a:rPr lang="fr-CA" sz="1050" dirty="0" smtClean="0"/>
              <a:t>16</a:t>
            </a:r>
            <a:endParaRPr lang="en-CA" sz="1050" dirty="0"/>
          </a:p>
        </p:txBody>
      </p:sp>
    </p:spTree>
    <p:extLst>
      <p:ext uri="{BB962C8B-B14F-4D97-AF65-F5344CB8AC3E}">
        <p14:creationId xmlns:p14="http://schemas.microsoft.com/office/powerpoint/2010/main" val="1068751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28650" y="1024273"/>
            <a:ext cx="7886700" cy="538544"/>
          </a:xfrm>
        </p:spPr>
        <p:txBody>
          <a:bodyPr/>
          <a:lstStyle/>
          <a:p>
            <a:r>
              <a:rPr lang="fr-CA" sz="2800" dirty="0" smtClean="0">
                <a:solidFill>
                  <a:srgbClr val="C00000"/>
                </a:solidFill>
                <a:latin typeface="Plantagenet Cherokee" panose="02020602070100000000" pitchFamily="18" charset="0"/>
              </a:rPr>
              <a:t>CNN – Training </a:t>
            </a:r>
            <a:r>
              <a:rPr lang="fr-CA" sz="2800" dirty="0" err="1" smtClean="0">
                <a:solidFill>
                  <a:srgbClr val="C00000"/>
                </a:solidFill>
                <a:latin typeface="Plantagenet Cherokee" panose="02020602070100000000" pitchFamily="18" charset="0"/>
              </a:rPr>
              <a:t>Results</a:t>
            </a:r>
            <a:endParaRPr lang="en-CA" dirty="0">
              <a:latin typeface="Plantagenet Cherokee" panose="02020602070100000000" pitchFamily="18" charset="0"/>
            </a:endParaRPr>
          </a:p>
        </p:txBody>
      </p:sp>
      <p:sp>
        <p:nvSpPr>
          <p:cNvPr id="2" name="TextBox 1"/>
          <p:cNvSpPr txBox="1"/>
          <p:nvPr/>
        </p:nvSpPr>
        <p:spPr>
          <a:xfrm>
            <a:off x="-490151" y="1544394"/>
            <a:ext cx="8328454" cy="400110"/>
          </a:xfrm>
          <a:prstGeom prst="rect">
            <a:avLst/>
          </a:prstGeom>
          <a:noFill/>
        </p:spPr>
        <p:txBody>
          <a:bodyPr wrap="square" rtlCol="0">
            <a:spAutoFit/>
          </a:bodyPr>
          <a:lstStyle/>
          <a:p>
            <a:pPr lvl="1"/>
            <a:r>
              <a:rPr lang="fr-CA" sz="2000" dirty="0" smtClean="0"/>
              <a:t>RESULTS (</a:t>
            </a:r>
            <a:r>
              <a:rPr lang="fr-CA" sz="2000" dirty="0" err="1" smtClean="0"/>
              <a:t>after</a:t>
            </a:r>
            <a:r>
              <a:rPr lang="fr-CA" sz="2000" dirty="0" smtClean="0"/>
              <a:t> 3 </a:t>
            </a:r>
            <a:r>
              <a:rPr lang="fr-CA" sz="2000" dirty="0" err="1" smtClean="0"/>
              <a:t>Epochs</a:t>
            </a:r>
            <a:r>
              <a:rPr lang="fr-CA" sz="2000" dirty="0" smtClean="0"/>
              <a:t>): </a:t>
            </a:r>
            <a:endParaRPr lang="en-CA" sz="2000" dirty="0"/>
          </a:p>
        </p:txBody>
      </p:sp>
      <p:pic>
        <p:nvPicPr>
          <p:cNvPr id="4" name="Picture 3"/>
          <p:cNvPicPr/>
          <p:nvPr/>
        </p:nvPicPr>
        <p:blipFill>
          <a:blip r:embed="rId3"/>
          <a:stretch>
            <a:fillRect/>
          </a:stretch>
        </p:blipFill>
        <p:spPr>
          <a:xfrm>
            <a:off x="881449" y="1918057"/>
            <a:ext cx="6956854" cy="4233545"/>
          </a:xfrm>
          <a:prstGeom prst="rect">
            <a:avLst/>
          </a:prstGeom>
        </p:spPr>
      </p:pic>
      <p:sp>
        <p:nvSpPr>
          <p:cNvPr id="5" name="TextBox 4"/>
          <p:cNvSpPr txBox="1"/>
          <p:nvPr/>
        </p:nvSpPr>
        <p:spPr>
          <a:xfrm>
            <a:off x="7477896" y="4526889"/>
            <a:ext cx="1037454" cy="461665"/>
          </a:xfrm>
          <a:prstGeom prst="rect">
            <a:avLst/>
          </a:prstGeom>
          <a:noFill/>
        </p:spPr>
        <p:txBody>
          <a:bodyPr wrap="square" rtlCol="0">
            <a:spAutoFit/>
          </a:bodyPr>
          <a:lstStyle/>
          <a:p>
            <a:r>
              <a:rPr lang="fr-CA" sz="2400" dirty="0" smtClean="0">
                <a:solidFill>
                  <a:schemeClr val="accent6">
                    <a:lumMod val="75000"/>
                  </a:schemeClr>
                </a:solidFill>
              </a:rPr>
              <a:t>95.1 %</a:t>
            </a:r>
            <a:endParaRPr lang="en-CA" sz="2400" dirty="0">
              <a:solidFill>
                <a:schemeClr val="accent6">
                  <a:lumMod val="75000"/>
                </a:schemeClr>
              </a:solidFill>
            </a:endParaRPr>
          </a:p>
        </p:txBody>
      </p:sp>
      <p:sp>
        <p:nvSpPr>
          <p:cNvPr id="7" name="TextBox 6"/>
          <p:cNvSpPr txBox="1"/>
          <p:nvPr/>
        </p:nvSpPr>
        <p:spPr>
          <a:xfrm>
            <a:off x="7477896" y="4149193"/>
            <a:ext cx="1037454" cy="461665"/>
          </a:xfrm>
          <a:prstGeom prst="rect">
            <a:avLst/>
          </a:prstGeom>
          <a:noFill/>
        </p:spPr>
        <p:txBody>
          <a:bodyPr wrap="square" rtlCol="0">
            <a:spAutoFit/>
          </a:bodyPr>
          <a:lstStyle/>
          <a:p>
            <a:r>
              <a:rPr lang="fr-CA" sz="2400" dirty="0" smtClean="0">
                <a:solidFill>
                  <a:schemeClr val="accent5">
                    <a:lumMod val="75000"/>
                  </a:schemeClr>
                </a:solidFill>
              </a:rPr>
              <a:t>96.9 %</a:t>
            </a:r>
            <a:endParaRPr lang="en-CA" sz="2400" dirty="0">
              <a:solidFill>
                <a:schemeClr val="accent5">
                  <a:lumMod val="75000"/>
                </a:schemeClr>
              </a:solidFill>
            </a:endParaRPr>
          </a:p>
        </p:txBody>
      </p:sp>
      <p:sp>
        <p:nvSpPr>
          <p:cNvPr id="8" name="TextBox 7"/>
          <p:cNvSpPr txBox="1"/>
          <p:nvPr/>
        </p:nvSpPr>
        <p:spPr>
          <a:xfrm rot="16200000">
            <a:off x="416012" y="2449678"/>
            <a:ext cx="930875" cy="369332"/>
          </a:xfrm>
          <a:prstGeom prst="rect">
            <a:avLst/>
          </a:prstGeom>
          <a:noFill/>
        </p:spPr>
        <p:txBody>
          <a:bodyPr wrap="square" rtlCol="0">
            <a:spAutoFit/>
          </a:bodyPr>
          <a:lstStyle/>
          <a:p>
            <a:r>
              <a:rPr lang="fr-CA" dirty="0" err="1" smtClean="0"/>
              <a:t>Loss</a:t>
            </a:r>
            <a:endParaRPr lang="en-CA" dirty="0"/>
          </a:p>
        </p:txBody>
      </p:sp>
      <p:sp>
        <p:nvSpPr>
          <p:cNvPr id="9" name="TextBox 8"/>
          <p:cNvSpPr txBox="1"/>
          <p:nvPr/>
        </p:nvSpPr>
        <p:spPr>
          <a:xfrm rot="16200000">
            <a:off x="342914" y="4803888"/>
            <a:ext cx="1077072" cy="369332"/>
          </a:xfrm>
          <a:prstGeom prst="rect">
            <a:avLst/>
          </a:prstGeom>
          <a:noFill/>
        </p:spPr>
        <p:txBody>
          <a:bodyPr wrap="square" rtlCol="0">
            <a:spAutoFit/>
          </a:bodyPr>
          <a:lstStyle/>
          <a:p>
            <a:r>
              <a:rPr lang="fr-CA" dirty="0" err="1" smtClean="0"/>
              <a:t>Accuracy</a:t>
            </a:r>
            <a:endParaRPr lang="en-CA" dirty="0"/>
          </a:p>
        </p:txBody>
      </p:sp>
      <p:sp>
        <p:nvSpPr>
          <p:cNvPr id="11" name="TextBox 10"/>
          <p:cNvSpPr txBox="1"/>
          <p:nvPr/>
        </p:nvSpPr>
        <p:spPr>
          <a:xfrm>
            <a:off x="7477896" y="3516871"/>
            <a:ext cx="1394255" cy="369332"/>
          </a:xfrm>
          <a:prstGeom prst="rect">
            <a:avLst/>
          </a:prstGeom>
          <a:noFill/>
        </p:spPr>
        <p:txBody>
          <a:bodyPr wrap="square" rtlCol="0">
            <a:spAutoFit/>
          </a:bodyPr>
          <a:lstStyle/>
          <a:p>
            <a:r>
              <a:rPr lang="fr-CA" dirty="0" err="1" smtClean="0"/>
              <a:t>Epoch</a:t>
            </a:r>
            <a:endParaRPr lang="en-CA" dirty="0"/>
          </a:p>
        </p:txBody>
      </p:sp>
      <p:sp>
        <p:nvSpPr>
          <p:cNvPr id="12" name="TextBox 11"/>
          <p:cNvSpPr txBox="1"/>
          <p:nvPr/>
        </p:nvSpPr>
        <p:spPr>
          <a:xfrm>
            <a:off x="7477896" y="5584821"/>
            <a:ext cx="1394255" cy="369332"/>
          </a:xfrm>
          <a:prstGeom prst="rect">
            <a:avLst/>
          </a:prstGeom>
          <a:noFill/>
        </p:spPr>
        <p:txBody>
          <a:bodyPr wrap="square" rtlCol="0">
            <a:spAutoFit/>
          </a:bodyPr>
          <a:lstStyle/>
          <a:p>
            <a:r>
              <a:rPr lang="fr-CA" dirty="0" err="1" smtClean="0"/>
              <a:t>Epoch</a:t>
            </a:r>
            <a:endParaRPr lang="en-CA" dirty="0"/>
          </a:p>
        </p:txBody>
      </p:sp>
      <p:sp>
        <p:nvSpPr>
          <p:cNvPr id="13" name="TextBox 12"/>
          <p:cNvSpPr txBox="1"/>
          <p:nvPr/>
        </p:nvSpPr>
        <p:spPr>
          <a:xfrm>
            <a:off x="8663311" y="5920004"/>
            <a:ext cx="400222" cy="253916"/>
          </a:xfrm>
          <a:prstGeom prst="rect">
            <a:avLst/>
          </a:prstGeom>
          <a:noFill/>
        </p:spPr>
        <p:txBody>
          <a:bodyPr wrap="square" rtlCol="0">
            <a:spAutoFit/>
          </a:bodyPr>
          <a:lstStyle/>
          <a:p>
            <a:r>
              <a:rPr lang="fr-CA" sz="1050" dirty="0" smtClean="0"/>
              <a:t>17</a:t>
            </a:r>
            <a:endParaRPr lang="en-CA" sz="1050" dirty="0"/>
          </a:p>
        </p:txBody>
      </p:sp>
      <p:cxnSp>
        <p:nvCxnSpPr>
          <p:cNvPr id="14" name="Straight Connector 13"/>
          <p:cNvCxnSpPr>
            <a:endCxn id="16" idx="2"/>
          </p:cNvCxnSpPr>
          <p:nvPr/>
        </p:nvCxnSpPr>
        <p:spPr>
          <a:xfrm>
            <a:off x="1523955" y="2146952"/>
            <a:ext cx="2936353" cy="111655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467940" y="2110930"/>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4460308" y="3227486"/>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7448266" y="3521397"/>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8" name="Straight Connector 17"/>
          <p:cNvCxnSpPr>
            <a:stCxn id="16" idx="2"/>
            <a:endCxn id="17" idx="2"/>
          </p:cNvCxnSpPr>
          <p:nvPr/>
        </p:nvCxnSpPr>
        <p:spPr>
          <a:xfrm>
            <a:off x="4460308" y="3263508"/>
            <a:ext cx="2987958" cy="293911"/>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03962" y="2146952"/>
            <a:ext cx="2956346" cy="111655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503962" y="4684542"/>
            <a:ext cx="2956346" cy="915816"/>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1467940" y="5562814"/>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4456682" y="4641369"/>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7459916" y="4425657"/>
            <a:ext cx="72044" cy="72044"/>
          </a:xfrm>
          <a:prstGeom prst="ellipse">
            <a:avLst/>
          </a:prstGeom>
          <a:solidFill>
            <a:srgbClr val="0070C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1" name="Straight Connector 30"/>
          <p:cNvCxnSpPr>
            <a:endCxn id="30" idx="2"/>
          </p:cNvCxnSpPr>
          <p:nvPr/>
        </p:nvCxnSpPr>
        <p:spPr>
          <a:xfrm flipV="1">
            <a:off x="4500945" y="4461679"/>
            <a:ext cx="2958971" cy="215712"/>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6" idx="2"/>
          </p:cNvCxnSpPr>
          <p:nvPr/>
        </p:nvCxnSpPr>
        <p:spPr>
          <a:xfrm flipV="1">
            <a:off x="1510979" y="4763950"/>
            <a:ext cx="2949329" cy="84589"/>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463462" y="4800920"/>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4460308" y="4727928"/>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7455517" y="4668049"/>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1" name="Straight Connector 40"/>
          <p:cNvCxnSpPr>
            <a:endCxn id="37" idx="2"/>
          </p:cNvCxnSpPr>
          <p:nvPr/>
        </p:nvCxnSpPr>
        <p:spPr>
          <a:xfrm flipV="1">
            <a:off x="4526834" y="4704071"/>
            <a:ext cx="2928683" cy="65061"/>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7" idx="6"/>
            <a:endCxn id="45" idx="2"/>
          </p:cNvCxnSpPr>
          <p:nvPr/>
        </p:nvCxnSpPr>
        <p:spPr>
          <a:xfrm>
            <a:off x="1535506" y="2998950"/>
            <a:ext cx="2921176" cy="165834"/>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6" idx="2"/>
          </p:cNvCxnSpPr>
          <p:nvPr/>
        </p:nvCxnSpPr>
        <p:spPr>
          <a:xfrm flipV="1">
            <a:off x="4491592" y="3141006"/>
            <a:ext cx="2952955" cy="23457"/>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4456682" y="3128762"/>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7444547" y="3104984"/>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1463462" y="2962928"/>
            <a:ext cx="72044" cy="72044"/>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3578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fr-CA" sz="2800" dirty="0" smtClean="0">
                <a:solidFill>
                  <a:srgbClr val="C00000"/>
                </a:solidFill>
                <a:latin typeface="Plantagenet Cherokee" panose="02020602070100000000" pitchFamily="18" charset="0"/>
              </a:rPr>
              <a:t>CNN – Test Set </a:t>
            </a:r>
            <a:r>
              <a:rPr lang="fr-CA" sz="2800" dirty="0" err="1" smtClean="0">
                <a:solidFill>
                  <a:srgbClr val="C00000"/>
                </a:solidFill>
                <a:latin typeface="Plantagenet Cherokee" panose="02020602070100000000" pitchFamily="18" charset="0"/>
              </a:rPr>
              <a:t>Results</a:t>
            </a:r>
            <a:endParaRPr lang="en-CA" dirty="0">
              <a:latin typeface="Plantagenet Cherokee" panose="02020602070100000000" pitchFamily="18" charset="0"/>
            </a:endParaRPr>
          </a:p>
        </p:txBody>
      </p:sp>
      <p:sp>
        <p:nvSpPr>
          <p:cNvPr id="2" name="TextBox 1"/>
          <p:cNvSpPr txBox="1"/>
          <p:nvPr/>
        </p:nvSpPr>
        <p:spPr>
          <a:xfrm>
            <a:off x="252799" y="1762896"/>
            <a:ext cx="8328454" cy="4462760"/>
          </a:xfrm>
          <a:prstGeom prst="rect">
            <a:avLst/>
          </a:prstGeom>
          <a:noFill/>
        </p:spPr>
        <p:txBody>
          <a:bodyPr wrap="square" rtlCol="0">
            <a:spAutoFit/>
          </a:bodyPr>
          <a:lstStyle/>
          <a:p>
            <a:r>
              <a:rPr lang="en-CA" sz="2400" dirty="0" smtClean="0"/>
              <a:t>RESULTS : Test Set (8,144 logos) </a:t>
            </a:r>
          </a:p>
          <a:p>
            <a:endParaRPr lang="en-CA" sz="2400" dirty="0" smtClean="0"/>
          </a:p>
          <a:p>
            <a:pPr algn="ctr"/>
            <a:r>
              <a:rPr lang="en-CA" sz="2400" dirty="0" smtClean="0"/>
              <a:t>The algorithm correctly classified 7,767 logos.</a:t>
            </a:r>
          </a:p>
          <a:p>
            <a:pPr algn="ctr"/>
            <a:r>
              <a:rPr lang="en-CA" sz="4800" b="1" dirty="0" smtClean="0">
                <a:solidFill>
                  <a:srgbClr val="C00000"/>
                </a:solidFill>
              </a:rPr>
              <a:t>95.4</a:t>
            </a:r>
            <a:r>
              <a:rPr lang="en-CA" sz="4800" dirty="0" smtClean="0">
                <a:solidFill>
                  <a:srgbClr val="C00000"/>
                </a:solidFill>
              </a:rPr>
              <a:t>%</a:t>
            </a:r>
            <a:r>
              <a:rPr lang="en-CA" sz="4000" dirty="0" smtClean="0">
                <a:solidFill>
                  <a:srgbClr val="374068"/>
                </a:solidFill>
              </a:rPr>
              <a:t> </a:t>
            </a:r>
          </a:p>
          <a:p>
            <a:r>
              <a:rPr lang="en-CA" sz="2000" dirty="0" smtClean="0"/>
              <a:t>So there were 377 classification errors in total in the test set… </a:t>
            </a:r>
          </a:p>
          <a:p>
            <a:pPr marL="342900" indent="-342900">
              <a:buFont typeface="Arial" panose="020B0604020202020204" pitchFamily="34" charset="0"/>
              <a:buChar char="•"/>
            </a:pPr>
            <a:r>
              <a:rPr lang="en-CA" sz="2000" dirty="0" smtClean="0"/>
              <a:t>272 were misclassified to the « Others » category </a:t>
            </a:r>
          </a:p>
          <a:p>
            <a:pPr marL="342900" indent="-342900">
              <a:buFont typeface="Arial" panose="020B0604020202020204" pitchFamily="34" charset="0"/>
              <a:buChar char="•"/>
            </a:pPr>
            <a:r>
              <a:rPr lang="en-CA" sz="2000" dirty="0" smtClean="0"/>
              <a:t>These cases would be sent to the next phase (OCR) or to manual capture so we do not consider them as « classification errors ». </a:t>
            </a:r>
          </a:p>
          <a:p>
            <a:endParaRPr lang="en-CA" sz="2000" dirty="0" smtClean="0"/>
          </a:p>
          <a:p>
            <a:r>
              <a:rPr lang="en-CA" sz="2000" dirty="0" smtClean="0">
                <a:solidFill>
                  <a:srgbClr val="C00000"/>
                </a:solidFill>
              </a:rPr>
              <a:t>How many logos were actually misclassified to the wrong store?   </a:t>
            </a:r>
          </a:p>
          <a:p>
            <a:r>
              <a:rPr lang="en-CA" sz="2000" dirty="0" smtClean="0">
                <a:solidFill>
                  <a:srgbClr val="C00000"/>
                </a:solidFill>
              </a:rPr>
              <a:t>	 </a:t>
            </a:r>
            <a:r>
              <a:rPr lang="en-CA" sz="2000" dirty="0" smtClean="0"/>
              <a:t>---  &gt; 105 logos =&gt; 1.3% of test set</a:t>
            </a:r>
            <a:endParaRPr lang="en-CA" sz="2400" dirty="0" smtClean="0"/>
          </a:p>
          <a:p>
            <a:pPr marL="800100" lvl="1" indent="-342900">
              <a:buFont typeface="Arial" panose="020B0604020202020204" pitchFamily="34" charset="0"/>
              <a:buChar char="•"/>
            </a:pPr>
            <a:endParaRPr lang="en-CA" sz="2400" dirty="0"/>
          </a:p>
        </p:txBody>
      </p:sp>
      <p:sp>
        <p:nvSpPr>
          <p:cNvPr id="4" name="TextBox 3"/>
          <p:cNvSpPr txBox="1"/>
          <p:nvPr/>
        </p:nvSpPr>
        <p:spPr>
          <a:xfrm>
            <a:off x="8663311" y="5920004"/>
            <a:ext cx="400222" cy="253916"/>
          </a:xfrm>
          <a:prstGeom prst="rect">
            <a:avLst/>
          </a:prstGeom>
          <a:noFill/>
        </p:spPr>
        <p:txBody>
          <a:bodyPr wrap="square" rtlCol="0">
            <a:spAutoFit/>
          </a:bodyPr>
          <a:lstStyle/>
          <a:p>
            <a:r>
              <a:rPr lang="fr-CA" sz="1050" dirty="0" smtClean="0"/>
              <a:t>18</a:t>
            </a:r>
            <a:endParaRPr lang="en-CA" sz="1050" dirty="0"/>
          </a:p>
        </p:txBody>
      </p:sp>
    </p:spTree>
    <p:extLst>
      <p:ext uri="{BB962C8B-B14F-4D97-AF65-F5344CB8AC3E}">
        <p14:creationId xmlns:p14="http://schemas.microsoft.com/office/powerpoint/2010/main" val="2992658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4515"/>
            <a:ext cx="7886700" cy="538544"/>
          </a:xfrm>
        </p:spPr>
        <p:txBody>
          <a:bodyPr/>
          <a:lstStyle/>
          <a:p>
            <a:r>
              <a:rPr lang="fr-CA" sz="2800" dirty="0" smtClean="0">
                <a:solidFill>
                  <a:srgbClr val="C00000"/>
                </a:solidFill>
                <a:latin typeface="Plantagenet Cherokee" panose="02020602070100000000" pitchFamily="18" charset="0"/>
              </a:rPr>
              <a:t>Overview </a:t>
            </a:r>
            <a:endParaRPr lang="en-CA" sz="2800" dirty="0">
              <a:solidFill>
                <a:srgbClr val="C00000"/>
              </a:solidFill>
              <a:latin typeface="Plantagenet Cherokee" panose="02020602070100000000" pitchFamily="18" charset="0"/>
            </a:endParaRPr>
          </a:p>
        </p:txBody>
      </p:sp>
      <p:sp>
        <p:nvSpPr>
          <p:cNvPr id="3" name="TextBox 2"/>
          <p:cNvSpPr txBox="1"/>
          <p:nvPr/>
        </p:nvSpPr>
        <p:spPr>
          <a:xfrm>
            <a:off x="141668" y="1689999"/>
            <a:ext cx="9158851" cy="4401205"/>
          </a:xfrm>
          <a:prstGeom prst="rect">
            <a:avLst/>
          </a:prstGeom>
          <a:noFill/>
        </p:spPr>
        <p:txBody>
          <a:bodyPr wrap="square" rtlCol="0">
            <a:spAutoFit/>
          </a:bodyPr>
          <a:lstStyle/>
          <a:p>
            <a:pPr marL="400050" indent="-400050">
              <a:buFont typeface="+mj-lt"/>
              <a:buAutoNum type="romanUcPeriod"/>
            </a:pPr>
            <a:r>
              <a:rPr lang="en-CA" sz="2800" dirty="0" smtClean="0">
                <a:cs typeface="Arial" panose="020B0604020202020204" pitchFamily="34" charset="0"/>
              </a:rPr>
              <a:t>What is the Survey of Household Spending (SHS) ? </a:t>
            </a:r>
          </a:p>
          <a:p>
            <a:pPr marL="400050" indent="-400050">
              <a:buFont typeface="+mj-lt"/>
              <a:buAutoNum type="romanUcPeriod"/>
            </a:pPr>
            <a:r>
              <a:rPr lang="en-CA" sz="2800" dirty="0" smtClean="0">
                <a:cs typeface="Arial" panose="020B0604020202020204" pitchFamily="34" charset="0"/>
              </a:rPr>
              <a:t>Idea</a:t>
            </a:r>
          </a:p>
          <a:p>
            <a:pPr marL="400050" indent="-400050">
              <a:buFont typeface="+mj-lt"/>
              <a:buAutoNum type="romanUcPeriod"/>
            </a:pPr>
            <a:r>
              <a:rPr lang="en-CA" sz="2800" dirty="0" smtClean="0">
                <a:cs typeface="Arial" panose="020B0604020202020204" pitchFamily="34" charset="0"/>
              </a:rPr>
              <a:t>Neural Networks (NN) &amp; Convolutional Neural Networks (CNN)</a:t>
            </a:r>
          </a:p>
          <a:p>
            <a:pPr marL="400050" indent="-400050">
              <a:buFont typeface="+mj-lt"/>
              <a:buAutoNum type="romanUcPeriod"/>
            </a:pPr>
            <a:r>
              <a:rPr lang="en-CA" sz="2800" dirty="0" smtClean="0">
                <a:cs typeface="Arial" panose="020B0604020202020204" pitchFamily="34" charset="0"/>
              </a:rPr>
              <a:t> Automatic Logo Classification Strategy</a:t>
            </a:r>
          </a:p>
          <a:p>
            <a:pPr marL="1428750" lvl="2" indent="-514350">
              <a:buFont typeface="+mj-lt"/>
              <a:buAutoNum type="alphaLcPeriod"/>
            </a:pPr>
            <a:r>
              <a:rPr lang="en-CA" sz="2800" dirty="0" smtClean="0">
                <a:cs typeface="Arial" panose="020B0604020202020204" pitchFamily="34" charset="0"/>
              </a:rPr>
              <a:t>Pre-trained NN</a:t>
            </a:r>
          </a:p>
          <a:p>
            <a:pPr marL="1428750" lvl="2" indent="-514350">
              <a:buFont typeface="+mj-lt"/>
              <a:buAutoNum type="alphaLcPeriod"/>
            </a:pPr>
            <a:r>
              <a:rPr lang="en-CA" sz="2800" dirty="0" smtClean="0">
                <a:cs typeface="Arial" panose="020B0604020202020204" pitchFamily="34" charset="0"/>
              </a:rPr>
              <a:t>“Simpler” </a:t>
            </a:r>
            <a:r>
              <a:rPr lang="en-CA" sz="2800" dirty="0">
                <a:cs typeface="Arial" panose="020B0604020202020204" pitchFamily="34" charset="0"/>
              </a:rPr>
              <a:t>C</a:t>
            </a:r>
            <a:r>
              <a:rPr lang="en-CA" sz="2800" dirty="0" smtClean="0">
                <a:cs typeface="Arial" panose="020B0604020202020204" pitchFamily="34" charset="0"/>
              </a:rPr>
              <a:t>NN</a:t>
            </a:r>
          </a:p>
          <a:p>
            <a:pPr marL="400050" indent="-400050">
              <a:buFont typeface="+mj-lt"/>
              <a:buAutoNum type="romanUcPeriod"/>
            </a:pPr>
            <a:r>
              <a:rPr lang="en-CA" sz="2800" dirty="0" smtClean="0">
                <a:cs typeface="Arial" panose="020B0604020202020204" pitchFamily="34" charset="0"/>
              </a:rPr>
              <a:t>Things to Consider</a:t>
            </a:r>
          </a:p>
          <a:p>
            <a:pPr marL="400050" indent="-400050">
              <a:buFont typeface="+mj-lt"/>
              <a:buAutoNum type="romanUcPeriod"/>
            </a:pPr>
            <a:r>
              <a:rPr lang="en-CA" sz="2800" dirty="0" smtClean="0">
                <a:cs typeface="Arial" panose="020B0604020202020204" pitchFamily="34" charset="0"/>
              </a:rPr>
              <a:t> Next Steps ? </a:t>
            </a:r>
          </a:p>
          <a:p>
            <a:pPr marL="400050" indent="-400050">
              <a:buFont typeface="+mj-lt"/>
              <a:buAutoNum type="romanUcPeriod"/>
            </a:pPr>
            <a:endParaRPr lang="en-CA" sz="2800" dirty="0">
              <a:latin typeface="Arial MT Std" panose="020B0402020200020204"/>
              <a:cs typeface="Arial" panose="020B0604020202020204" pitchFamily="34" charset="0"/>
            </a:endParaRPr>
          </a:p>
        </p:txBody>
      </p:sp>
      <p:sp>
        <p:nvSpPr>
          <p:cNvPr id="4" name="TextBox 3"/>
          <p:cNvSpPr txBox="1"/>
          <p:nvPr/>
        </p:nvSpPr>
        <p:spPr>
          <a:xfrm>
            <a:off x="8690919" y="5789199"/>
            <a:ext cx="167331" cy="261610"/>
          </a:xfrm>
          <a:prstGeom prst="rect">
            <a:avLst/>
          </a:prstGeom>
          <a:noFill/>
        </p:spPr>
        <p:txBody>
          <a:bodyPr wrap="square" rtlCol="0">
            <a:spAutoFit/>
          </a:bodyPr>
          <a:lstStyle/>
          <a:p>
            <a:r>
              <a:rPr lang="fr-CA" sz="1050" dirty="0" smtClean="0"/>
              <a:t>1</a:t>
            </a:r>
            <a:endParaRPr lang="en-CA" sz="1050" dirty="0"/>
          </a:p>
        </p:txBody>
      </p:sp>
    </p:spTree>
    <p:extLst>
      <p:ext uri="{BB962C8B-B14F-4D97-AF65-F5344CB8AC3E}">
        <p14:creationId xmlns:p14="http://schemas.microsoft.com/office/powerpoint/2010/main" val="1584478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771442" y="1037181"/>
            <a:ext cx="7886700" cy="538544"/>
          </a:xfrm>
        </p:spPr>
        <p:txBody>
          <a:bodyPr/>
          <a:lstStyle/>
          <a:p>
            <a:r>
              <a:rPr lang="fr-CA" sz="2800" dirty="0" smtClean="0">
                <a:solidFill>
                  <a:srgbClr val="C00000"/>
                </a:solidFill>
                <a:latin typeface="Plantagenet Cherokee" panose="02020602070100000000" pitchFamily="18" charset="0"/>
              </a:rPr>
              <a:t>CNN – Performance </a:t>
            </a:r>
            <a:r>
              <a:rPr lang="fr-CA" sz="2800" dirty="0" err="1" smtClean="0">
                <a:solidFill>
                  <a:srgbClr val="C00000"/>
                </a:solidFill>
                <a:latin typeface="Plantagenet Cherokee" panose="02020602070100000000" pitchFamily="18" charset="0"/>
              </a:rPr>
              <a:t>Indicators</a:t>
            </a:r>
            <a:r>
              <a:rPr lang="fr-CA" sz="2800" dirty="0" smtClean="0">
                <a:solidFill>
                  <a:srgbClr val="C00000"/>
                </a:solidFill>
                <a:latin typeface="Plantagenet Cherokee" panose="02020602070100000000" pitchFamily="18" charset="0"/>
              </a:rPr>
              <a:t> by Store </a:t>
            </a:r>
            <a:endParaRPr lang="en-CA" dirty="0">
              <a:latin typeface="Plantagenet Cherokee" panose="02020602070100000000"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4676571"/>
              </p:ext>
            </p:extLst>
          </p:nvPr>
        </p:nvGraphicFramePr>
        <p:xfrm>
          <a:off x="971550" y="1786787"/>
          <a:ext cx="7292341" cy="3205480"/>
        </p:xfrm>
        <a:graphic>
          <a:graphicData uri="http://schemas.openxmlformats.org/drawingml/2006/table">
            <a:tbl>
              <a:tblPr firstRow="1" bandRow="1">
                <a:tableStyleId>{5940675A-B579-460E-94D1-54222C63F5DA}</a:tableStyleId>
              </a:tblPr>
              <a:tblGrid>
                <a:gridCol w="1291720"/>
                <a:gridCol w="1150804"/>
                <a:gridCol w="1150804"/>
                <a:gridCol w="1150804"/>
                <a:gridCol w="467948"/>
                <a:gridCol w="2080261"/>
              </a:tblGrid>
              <a:tr h="370840">
                <a:tc>
                  <a:txBody>
                    <a:bodyPr/>
                    <a:lstStyle/>
                    <a:p>
                      <a:endParaRPr lang="en-CA" dirty="0"/>
                    </a:p>
                  </a:txBody>
                  <a:tcPr>
                    <a:lnL w="12700" cmpd="sng">
                      <a:noFill/>
                    </a:lnL>
                    <a:lnT w="12700" cmpd="sng">
                      <a:noFill/>
                    </a:lnT>
                    <a:solidFill>
                      <a:schemeClr val="bg1"/>
                    </a:solidFill>
                  </a:tcPr>
                </a:tc>
                <a:tc>
                  <a:txBody>
                    <a:bodyPr/>
                    <a:lstStyle/>
                    <a:p>
                      <a:pPr algn="ctr"/>
                      <a:r>
                        <a:rPr lang="fr-CA" b="1" dirty="0" smtClean="0"/>
                        <a:t>Store #1 </a:t>
                      </a:r>
                      <a:endParaRPr lang="en-CA" b="1" dirty="0"/>
                    </a:p>
                  </a:txBody>
                  <a:tcPr>
                    <a:solidFill>
                      <a:schemeClr val="bg1">
                        <a:lumMod val="95000"/>
                      </a:schemeClr>
                    </a:solidFill>
                  </a:tcPr>
                </a:tc>
                <a:tc>
                  <a:txBody>
                    <a:bodyPr/>
                    <a:lstStyle/>
                    <a:p>
                      <a:pPr algn="ctr"/>
                      <a:r>
                        <a:rPr lang="fr-CA" b="1" dirty="0" smtClean="0"/>
                        <a:t>Store #2</a:t>
                      </a:r>
                      <a:endParaRPr lang="en-CA" b="1" dirty="0"/>
                    </a:p>
                  </a:txBody>
                  <a:tcPr>
                    <a:solidFill>
                      <a:schemeClr val="bg1">
                        <a:lumMod val="95000"/>
                      </a:schemeClr>
                    </a:solidFill>
                  </a:tcPr>
                </a:tc>
                <a:tc>
                  <a:txBody>
                    <a:bodyPr/>
                    <a:lstStyle/>
                    <a:p>
                      <a:pPr algn="ctr"/>
                      <a:r>
                        <a:rPr lang="fr-CA" b="1" dirty="0" smtClean="0"/>
                        <a:t>Store #3</a:t>
                      </a:r>
                      <a:endParaRPr lang="en-CA" b="1" dirty="0"/>
                    </a:p>
                  </a:txBody>
                  <a:tcPr>
                    <a:solidFill>
                      <a:schemeClr val="bg1">
                        <a:lumMod val="95000"/>
                      </a:schemeClr>
                    </a:solidFill>
                  </a:tcPr>
                </a:tc>
                <a:tc>
                  <a:txBody>
                    <a:bodyPr/>
                    <a:lstStyle/>
                    <a:p>
                      <a:pPr algn="ctr"/>
                      <a:r>
                        <a:rPr lang="fr-CA" b="1" dirty="0" smtClean="0"/>
                        <a:t>…</a:t>
                      </a:r>
                      <a:endParaRPr lang="en-CA" b="1" dirty="0"/>
                    </a:p>
                  </a:txBody>
                  <a:tcPr>
                    <a:solidFill>
                      <a:schemeClr val="bg1">
                        <a:lumMod val="95000"/>
                      </a:schemeClr>
                    </a:solidFill>
                  </a:tcPr>
                </a:tc>
                <a:tc>
                  <a:txBody>
                    <a:bodyPr/>
                    <a:lstStyle/>
                    <a:p>
                      <a:pPr algn="ctr"/>
                      <a:r>
                        <a:rPr lang="fr-CA" b="1" dirty="0" err="1" smtClean="0"/>
                        <a:t>Others</a:t>
                      </a:r>
                      <a:endParaRPr lang="en-CA" b="1" dirty="0"/>
                    </a:p>
                  </a:txBody>
                  <a:tcPr>
                    <a:solidFill>
                      <a:schemeClr val="bg1">
                        <a:lumMod val="95000"/>
                      </a:schemeClr>
                    </a:solidFill>
                  </a:tcPr>
                </a:tc>
              </a:tr>
              <a:tr h="370840">
                <a:tc>
                  <a:txBody>
                    <a:bodyPr/>
                    <a:lstStyle/>
                    <a:p>
                      <a:r>
                        <a:rPr lang="fr-CA" b="1" dirty="0" err="1" smtClean="0"/>
                        <a:t>Sensitivity</a:t>
                      </a:r>
                      <a:r>
                        <a:rPr lang="fr-CA" dirty="0" smtClean="0"/>
                        <a:t> (</a:t>
                      </a:r>
                      <a:r>
                        <a:rPr lang="fr-CA" dirty="0" err="1" smtClean="0"/>
                        <a:t>True</a:t>
                      </a:r>
                      <a:r>
                        <a:rPr lang="fr-CA" dirty="0" smtClean="0"/>
                        <a:t> Positive Rate)</a:t>
                      </a:r>
                      <a:r>
                        <a:rPr lang="fr-CA" baseline="0" dirty="0" smtClean="0"/>
                        <a:t> </a:t>
                      </a:r>
                      <a:endParaRPr lang="en-CA" dirty="0"/>
                    </a:p>
                  </a:txBody>
                  <a:tcPr>
                    <a:solidFill>
                      <a:schemeClr val="bg1">
                        <a:lumMod val="95000"/>
                      </a:schemeClr>
                    </a:solidFill>
                  </a:tcPr>
                </a:tc>
                <a:tc>
                  <a:txBody>
                    <a:bodyPr/>
                    <a:lstStyle/>
                    <a:p>
                      <a:r>
                        <a:rPr lang="fr-CA" sz="2000" b="1" dirty="0" smtClean="0"/>
                        <a:t>0.9749</a:t>
                      </a:r>
                      <a:endParaRPr lang="en-CA" sz="2000" b="1" dirty="0"/>
                    </a:p>
                  </a:txBody>
                  <a:tcPr>
                    <a:solidFill>
                      <a:schemeClr val="bg1"/>
                    </a:solidFill>
                  </a:tcPr>
                </a:tc>
                <a:tc>
                  <a:txBody>
                    <a:bodyPr/>
                    <a:lstStyle/>
                    <a:p>
                      <a:r>
                        <a:rPr lang="fr-CA" sz="2000" b="1" dirty="0" smtClean="0"/>
                        <a:t>0.9813</a:t>
                      </a:r>
                      <a:endParaRPr lang="en-CA" sz="2000" b="1" dirty="0"/>
                    </a:p>
                  </a:txBody>
                  <a:tcPr>
                    <a:solidFill>
                      <a:schemeClr val="bg1"/>
                    </a:solidFill>
                  </a:tcPr>
                </a:tc>
                <a:tc>
                  <a:txBody>
                    <a:bodyPr/>
                    <a:lstStyle/>
                    <a:p>
                      <a:r>
                        <a:rPr lang="fr-CA" sz="2000" b="1" dirty="0" smtClean="0"/>
                        <a:t>0.5975</a:t>
                      </a:r>
                      <a:endParaRPr lang="en-CA" sz="2000" b="1" dirty="0"/>
                    </a:p>
                  </a:txBody>
                  <a:tcPr>
                    <a:solidFill>
                      <a:schemeClr val="bg1"/>
                    </a:solidFill>
                  </a:tcPr>
                </a:tc>
                <a:tc>
                  <a:txBody>
                    <a:bodyPr/>
                    <a:lstStyle/>
                    <a:p>
                      <a:r>
                        <a:rPr lang="fr-CA" sz="2000" b="1" dirty="0" smtClean="0"/>
                        <a:t>…</a:t>
                      </a:r>
                      <a:endParaRPr lang="en-CA" sz="2000" b="1" dirty="0"/>
                    </a:p>
                  </a:txBody>
                  <a:tcPr>
                    <a:solidFill>
                      <a:schemeClr val="bg1"/>
                    </a:solidFill>
                  </a:tcPr>
                </a:tc>
                <a:tc>
                  <a:txBody>
                    <a:bodyPr/>
                    <a:lstStyle/>
                    <a:p>
                      <a:r>
                        <a:rPr lang="fr-CA" sz="2000" b="1" dirty="0" smtClean="0"/>
                        <a:t>0.9687</a:t>
                      </a:r>
                      <a:endParaRPr lang="en-CA" sz="2000" b="1" dirty="0"/>
                    </a:p>
                  </a:txBody>
                  <a:tcPr>
                    <a:solidFill>
                      <a:schemeClr val="bg1"/>
                    </a:solidFill>
                  </a:tcPr>
                </a:tc>
              </a:tr>
              <a:tr h="677013">
                <a:tc>
                  <a:txBody>
                    <a:bodyPr/>
                    <a:lstStyle/>
                    <a:p>
                      <a:r>
                        <a:rPr lang="fr-CA" b="1" dirty="0" err="1" smtClean="0"/>
                        <a:t>Specificity</a:t>
                      </a:r>
                      <a:endParaRPr lang="fr-CA" b="1" dirty="0" smtClean="0"/>
                    </a:p>
                    <a:p>
                      <a:r>
                        <a:rPr lang="fr-CA" dirty="0" smtClean="0"/>
                        <a:t>(</a:t>
                      </a:r>
                      <a:r>
                        <a:rPr lang="fr-CA" dirty="0" err="1" smtClean="0"/>
                        <a:t>True</a:t>
                      </a:r>
                      <a:r>
                        <a:rPr lang="fr-CA" dirty="0" smtClean="0"/>
                        <a:t> </a:t>
                      </a:r>
                      <a:r>
                        <a:rPr lang="fr-CA" dirty="0" err="1" smtClean="0"/>
                        <a:t>Negative</a:t>
                      </a:r>
                      <a:r>
                        <a:rPr lang="fr-CA" dirty="0" smtClean="0"/>
                        <a:t> Rate)</a:t>
                      </a:r>
                    </a:p>
                  </a:txBody>
                  <a:tcPr>
                    <a:solidFill>
                      <a:schemeClr val="bg1">
                        <a:lumMod val="95000"/>
                      </a:schemeClr>
                    </a:solidFill>
                  </a:tcPr>
                </a:tc>
                <a:tc>
                  <a:txBody>
                    <a:bodyPr/>
                    <a:lstStyle/>
                    <a:p>
                      <a:r>
                        <a:rPr lang="fr-CA" sz="2000" b="1" dirty="0" smtClean="0"/>
                        <a:t>0.9968</a:t>
                      </a:r>
                      <a:endParaRPr lang="en-CA" sz="2000" b="1" dirty="0"/>
                    </a:p>
                  </a:txBody>
                  <a:tcPr>
                    <a:solidFill>
                      <a:schemeClr val="bg1"/>
                    </a:solidFill>
                  </a:tcPr>
                </a:tc>
                <a:tc>
                  <a:txBody>
                    <a:bodyPr/>
                    <a:lstStyle/>
                    <a:p>
                      <a:r>
                        <a:rPr lang="fr-CA" sz="2000" b="1" dirty="0" smtClean="0"/>
                        <a:t>0.9989</a:t>
                      </a:r>
                      <a:endParaRPr lang="en-CA" sz="2000" b="1" dirty="0"/>
                    </a:p>
                  </a:txBody>
                  <a:tcPr>
                    <a:solidFill>
                      <a:schemeClr val="bg1"/>
                    </a:solidFill>
                  </a:tcPr>
                </a:tc>
                <a:tc>
                  <a:txBody>
                    <a:bodyPr/>
                    <a:lstStyle/>
                    <a:p>
                      <a:r>
                        <a:rPr lang="fr-CA" sz="2000" b="1" dirty="0" smtClean="0"/>
                        <a:t>0.9998</a:t>
                      </a:r>
                      <a:endParaRPr lang="en-CA" sz="2000" b="1" dirty="0"/>
                    </a:p>
                  </a:txBody>
                  <a:tcPr>
                    <a:solidFill>
                      <a:schemeClr val="bg1"/>
                    </a:solidFill>
                  </a:tcPr>
                </a:tc>
                <a:tc>
                  <a:txBody>
                    <a:bodyPr/>
                    <a:lstStyle/>
                    <a:p>
                      <a:r>
                        <a:rPr lang="fr-CA" sz="2000" b="1" dirty="0" smtClean="0"/>
                        <a:t>…</a:t>
                      </a:r>
                      <a:endParaRPr lang="en-CA" sz="2000" b="1" dirty="0"/>
                    </a:p>
                  </a:txBody>
                  <a:tcPr>
                    <a:solidFill>
                      <a:schemeClr val="bg1"/>
                    </a:solidFill>
                  </a:tcPr>
                </a:tc>
                <a:tc>
                  <a:txBody>
                    <a:bodyPr/>
                    <a:lstStyle/>
                    <a:p>
                      <a:r>
                        <a:rPr lang="fr-CA" sz="2000" b="1" dirty="0" smtClean="0"/>
                        <a:t>0.9586</a:t>
                      </a:r>
                      <a:endParaRPr lang="en-CA" sz="2000" b="1" dirty="0"/>
                    </a:p>
                  </a:txBody>
                  <a:tcPr>
                    <a:solidFill>
                      <a:schemeClr val="bg1"/>
                    </a:solidFill>
                  </a:tcPr>
                </a:tc>
              </a:tr>
              <a:tr h="370840">
                <a:tc>
                  <a:txBody>
                    <a:bodyPr/>
                    <a:lstStyle/>
                    <a:p>
                      <a:r>
                        <a:rPr lang="fr-CA" b="1" dirty="0" err="1" smtClean="0"/>
                        <a:t>Precision</a:t>
                      </a:r>
                      <a:endParaRPr lang="fr-CA" b="1" dirty="0" smtClean="0"/>
                    </a:p>
                    <a:p>
                      <a:r>
                        <a:rPr lang="fr-CA" dirty="0" smtClean="0"/>
                        <a:t>(Positive </a:t>
                      </a:r>
                      <a:r>
                        <a:rPr lang="fr-CA" dirty="0" err="1" smtClean="0"/>
                        <a:t>Predicted</a:t>
                      </a:r>
                      <a:r>
                        <a:rPr lang="fr-CA" dirty="0" smtClean="0"/>
                        <a:t> Value)</a:t>
                      </a:r>
                      <a:endParaRPr lang="en-CA" dirty="0"/>
                    </a:p>
                  </a:txBody>
                  <a:tcPr>
                    <a:solidFill>
                      <a:schemeClr val="bg1">
                        <a:lumMod val="95000"/>
                      </a:schemeClr>
                    </a:solidFill>
                  </a:tcPr>
                </a:tc>
                <a:tc>
                  <a:txBody>
                    <a:bodyPr/>
                    <a:lstStyle/>
                    <a:p>
                      <a:r>
                        <a:rPr lang="fr-CA" sz="2000" b="1" dirty="0" smtClean="0"/>
                        <a:t>0.9738</a:t>
                      </a:r>
                      <a:endParaRPr lang="en-CA" sz="2000" b="1" dirty="0"/>
                    </a:p>
                  </a:txBody>
                  <a:tcPr>
                    <a:solidFill>
                      <a:schemeClr val="bg1"/>
                    </a:solidFill>
                  </a:tcPr>
                </a:tc>
                <a:tc>
                  <a:txBody>
                    <a:bodyPr/>
                    <a:lstStyle/>
                    <a:p>
                      <a:r>
                        <a:rPr lang="fr-CA" sz="2000" b="1" dirty="0" smtClean="0"/>
                        <a:t>0.9884</a:t>
                      </a:r>
                      <a:endParaRPr lang="en-CA" sz="2000" b="1" dirty="0"/>
                    </a:p>
                  </a:txBody>
                  <a:tcPr>
                    <a:solidFill>
                      <a:schemeClr val="bg1"/>
                    </a:solidFill>
                  </a:tcPr>
                </a:tc>
                <a:tc>
                  <a:txBody>
                    <a:bodyPr/>
                    <a:lstStyle/>
                    <a:p>
                      <a:r>
                        <a:rPr lang="fr-CA" sz="2000" b="1" dirty="0" smtClean="0"/>
                        <a:t>0.9556</a:t>
                      </a:r>
                      <a:endParaRPr lang="en-CA" sz="2000" b="1" dirty="0"/>
                    </a:p>
                  </a:txBody>
                  <a:tcPr>
                    <a:solidFill>
                      <a:schemeClr val="bg1"/>
                    </a:solidFill>
                  </a:tcPr>
                </a:tc>
                <a:tc>
                  <a:txBody>
                    <a:bodyPr/>
                    <a:lstStyle/>
                    <a:p>
                      <a:r>
                        <a:rPr lang="fr-CA" sz="2000" b="1" dirty="0" smtClean="0"/>
                        <a:t>…</a:t>
                      </a:r>
                      <a:endParaRPr lang="en-CA" sz="2000" b="1" dirty="0"/>
                    </a:p>
                  </a:txBody>
                  <a:tcPr>
                    <a:solidFill>
                      <a:schemeClr val="bg1"/>
                    </a:solidFill>
                  </a:tcPr>
                </a:tc>
                <a:tc>
                  <a:txBody>
                    <a:bodyPr/>
                    <a:lstStyle/>
                    <a:p>
                      <a:r>
                        <a:rPr lang="fr-CA" sz="2000" b="1" dirty="0" smtClean="0"/>
                        <a:t>0.8480</a:t>
                      </a:r>
                      <a:endParaRPr lang="en-CA" sz="2000" b="1" dirty="0"/>
                    </a:p>
                  </a:txBody>
                  <a:tcPr>
                    <a:solidFill>
                      <a:schemeClr val="bg1"/>
                    </a:solidFill>
                  </a:tcPr>
                </a:tc>
              </a:tr>
              <a:tr h="370840">
                <a:tc>
                  <a:txBody>
                    <a:bodyPr/>
                    <a:lstStyle/>
                    <a:p>
                      <a:r>
                        <a:rPr lang="fr-CA" b="1" dirty="0" err="1" smtClean="0"/>
                        <a:t>Balanced</a:t>
                      </a:r>
                      <a:r>
                        <a:rPr lang="fr-CA" b="1" dirty="0" smtClean="0"/>
                        <a:t> </a:t>
                      </a:r>
                      <a:r>
                        <a:rPr lang="fr-CA" b="1" dirty="0" err="1" smtClean="0"/>
                        <a:t>Accuracy</a:t>
                      </a:r>
                      <a:endParaRPr lang="en-CA" b="1" dirty="0"/>
                    </a:p>
                  </a:txBody>
                  <a:tcPr>
                    <a:solidFill>
                      <a:schemeClr val="bg1">
                        <a:lumMod val="95000"/>
                      </a:schemeClr>
                    </a:solidFill>
                  </a:tcPr>
                </a:tc>
                <a:tc>
                  <a:txBody>
                    <a:bodyPr/>
                    <a:lstStyle/>
                    <a:p>
                      <a:r>
                        <a:rPr lang="fr-CA" sz="2000" b="1" dirty="0" smtClean="0"/>
                        <a:t>0.9859</a:t>
                      </a:r>
                      <a:endParaRPr lang="en-CA" sz="2000" b="1" dirty="0"/>
                    </a:p>
                  </a:txBody>
                  <a:tcPr>
                    <a:solidFill>
                      <a:schemeClr val="bg1"/>
                    </a:solidFill>
                  </a:tcPr>
                </a:tc>
                <a:tc>
                  <a:txBody>
                    <a:bodyPr/>
                    <a:lstStyle/>
                    <a:p>
                      <a:r>
                        <a:rPr lang="fr-CA" sz="2000" b="1" dirty="0" smtClean="0"/>
                        <a:t>0.9901</a:t>
                      </a:r>
                      <a:endParaRPr lang="en-CA" sz="2000" b="1" dirty="0"/>
                    </a:p>
                  </a:txBody>
                  <a:tcPr>
                    <a:solidFill>
                      <a:schemeClr val="bg1"/>
                    </a:solidFill>
                  </a:tcPr>
                </a:tc>
                <a:tc>
                  <a:txBody>
                    <a:bodyPr/>
                    <a:lstStyle/>
                    <a:p>
                      <a:r>
                        <a:rPr lang="fr-CA" sz="2000" b="1" dirty="0" smtClean="0"/>
                        <a:t>0.7985</a:t>
                      </a:r>
                      <a:endParaRPr lang="en-CA" sz="2000" b="1" dirty="0"/>
                    </a:p>
                  </a:txBody>
                  <a:tcPr>
                    <a:solidFill>
                      <a:schemeClr val="bg1"/>
                    </a:solidFill>
                  </a:tcPr>
                </a:tc>
                <a:tc>
                  <a:txBody>
                    <a:bodyPr/>
                    <a:lstStyle/>
                    <a:p>
                      <a:r>
                        <a:rPr lang="fr-CA" sz="2000" b="1" dirty="0" smtClean="0"/>
                        <a:t>…</a:t>
                      </a:r>
                      <a:endParaRPr lang="en-CA" sz="2000" b="1" dirty="0"/>
                    </a:p>
                  </a:txBody>
                  <a:tcPr>
                    <a:solidFill>
                      <a:schemeClr val="bg1"/>
                    </a:solidFill>
                  </a:tcPr>
                </a:tc>
                <a:tc>
                  <a:txBody>
                    <a:bodyPr/>
                    <a:lstStyle/>
                    <a:p>
                      <a:r>
                        <a:rPr lang="fr-CA" sz="2000" b="1" dirty="0" smtClean="0"/>
                        <a:t>0.9637</a:t>
                      </a:r>
                      <a:endParaRPr lang="en-CA" sz="2000" b="1" dirty="0"/>
                    </a:p>
                  </a:txBody>
                  <a:tcPr>
                    <a:solidFill>
                      <a:schemeClr val="bg1"/>
                    </a:solidFill>
                  </a:tcPr>
                </a:tc>
              </a:tr>
            </a:tbl>
          </a:graphicData>
        </a:graphic>
      </p:graphicFrame>
      <p:sp>
        <p:nvSpPr>
          <p:cNvPr id="8" name="Oval 7"/>
          <p:cNvSpPr/>
          <p:nvPr/>
        </p:nvSpPr>
        <p:spPr>
          <a:xfrm>
            <a:off x="6074371" y="2599997"/>
            <a:ext cx="1142999" cy="174579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b="1" dirty="0"/>
          </a:p>
        </p:txBody>
      </p:sp>
      <mc:AlternateContent xmlns:mc="http://schemas.openxmlformats.org/markup-compatibility/2006" xmlns:a14="http://schemas.microsoft.com/office/drawing/2010/main">
        <mc:Choice Requires="a14">
          <p:sp>
            <p:nvSpPr>
              <p:cNvPr id="9" name="TextBox 8"/>
              <p:cNvSpPr txBox="1"/>
              <p:nvPr/>
            </p:nvSpPr>
            <p:spPr>
              <a:xfrm>
                <a:off x="845820" y="5370068"/>
                <a:ext cx="4682132" cy="493790"/>
              </a:xfrm>
              <a:prstGeom prst="rect">
                <a:avLst/>
              </a:prstGeom>
              <a:noFill/>
            </p:spPr>
            <p:txBody>
              <a:bodyPr wrap="square" rtlCol="0">
                <a:spAutoFit/>
              </a:bodyPr>
              <a:lstStyle/>
              <a:p>
                <a:r>
                  <a:rPr lang="fr-CA" b="1" dirty="0" smtClean="0"/>
                  <a:t>= </a:t>
                </a:r>
                <a14:m>
                  <m:oMath xmlns:m="http://schemas.openxmlformats.org/officeDocument/2006/math">
                    <m:f>
                      <m:fPr>
                        <m:ctrlPr>
                          <a:rPr lang="fr-CA" b="1" i="1" dirty="0" smtClean="0">
                            <a:latin typeface="Cambria Math" panose="02040503050406030204" pitchFamily="18" charset="0"/>
                          </a:rPr>
                        </m:ctrlPr>
                      </m:fPr>
                      <m:num>
                        <m:r>
                          <a:rPr lang="fr-CA" b="1" i="1" dirty="0">
                            <a:latin typeface="Cambria Math" panose="02040503050406030204" pitchFamily="18" charset="0"/>
                          </a:rPr>
                          <m:t>𝑺𝒆𝒏𝒔𝒊𝒕𝒊𝒗𝒊𝒕𝒚</m:t>
                        </m:r>
                        <m:r>
                          <a:rPr lang="fr-CA" b="1" i="1" dirty="0">
                            <a:latin typeface="Cambria Math" panose="02040503050406030204" pitchFamily="18" charset="0"/>
                          </a:rPr>
                          <m:t> + </m:t>
                        </m:r>
                        <m:r>
                          <a:rPr lang="fr-CA" b="1" i="1" dirty="0" err="1">
                            <a:latin typeface="Cambria Math" panose="02040503050406030204" pitchFamily="18" charset="0"/>
                          </a:rPr>
                          <m:t>𝑺𝒑𝒆𝒄𝒊𝒇𝒊𝒄𝒊𝒕𝒚</m:t>
                        </m:r>
                        <m:r>
                          <m:rPr>
                            <m:nor/>
                          </m:rPr>
                          <a:rPr lang="en-CA" b="1" dirty="0"/>
                          <m:t> </m:t>
                        </m:r>
                      </m:num>
                      <m:den>
                        <m:r>
                          <a:rPr lang="fr-CA" b="1" i="1" dirty="0" smtClean="0">
                            <a:latin typeface="Cambria Math" panose="02040503050406030204" pitchFamily="18" charset="0"/>
                          </a:rPr>
                          <m:t>𝟐</m:t>
                        </m:r>
                      </m:den>
                    </m:f>
                  </m:oMath>
                </a14:m>
                <a:endParaRPr lang="en-CA" b="1" dirty="0"/>
              </a:p>
            </p:txBody>
          </p:sp>
        </mc:Choice>
        <mc:Fallback xmlns="">
          <p:sp>
            <p:nvSpPr>
              <p:cNvPr id="9" name="TextBox 8"/>
              <p:cNvSpPr txBox="1">
                <a:spLocks noRot="1" noChangeAspect="1" noMove="1" noResize="1" noEditPoints="1" noAdjustHandles="1" noChangeArrowheads="1" noChangeShapeType="1" noTextEdit="1"/>
              </p:cNvSpPr>
              <p:nvPr/>
            </p:nvSpPr>
            <p:spPr>
              <a:xfrm>
                <a:off x="845820" y="5370068"/>
                <a:ext cx="4682132" cy="493790"/>
              </a:xfrm>
              <a:prstGeom prst="rect">
                <a:avLst/>
              </a:prstGeom>
              <a:blipFill rotWithShape="0">
                <a:blip r:embed="rId3"/>
                <a:stretch>
                  <a:fillRect l="-1172" b="-8642"/>
                </a:stretch>
              </a:blipFill>
            </p:spPr>
            <p:txBody>
              <a:bodyPr/>
              <a:lstStyle/>
              <a:p>
                <a:r>
                  <a:rPr lang="en-CA">
                    <a:noFill/>
                  </a:rPr>
                  <a:t> </a:t>
                </a:r>
              </a:p>
            </p:txBody>
          </p:sp>
        </mc:Fallback>
      </mc:AlternateContent>
      <p:cxnSp>
        <p:nvCxnSpPr>
          <p:cNvPr id="11" name="Elbow Connector 10"/>
          <p:cNvCxnSpPr/>
          <p:nvPr/>
        </p:nvCxnSpPr>
        <p:spPr>
          <a:xfrm rot="16200000" flipH="1">
            <a:off x="1441023" y="5130200"/>
            <a:ext cx="234129" cy="22242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25266" y="6423559"/>
            <a:ext cx="779020" cy="253916"/>
          </a:xfrm>
          <a:prstGeom prst="rect">
            <a:avLst/>
          </a:prstGeom>
          <a:noFill/>
        </p:spPr>
        <p:txBody>
          <a:bodyPr wrap="square" rtlCol="0">
            <a:spAutoFit/>
          </a:bodyPr>
          <a:lstStyle/>
          <a:p>
            <a:r>
              <a:rPr lang="fr-CA" sz="1050" dirty="0" smtClean="0"/>
              <a:t>19</a:t>
            </a:r>
            <a:endParaRPr lang="en-CA" sz="1050" dirty="0"/>
          </a:p>
        </p:txBody>
      </p:sp>
    </p:spTree>
    <p:extLst>
      <p:ext uri="{BB962C8B-B14F-4D97-AF65-F5344CB8AC3E}">
        <p14:creationId xmlns:p14="http://schemas.microsoft.com/office/powerpoint/2010/main" val="262366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60000" y="1079330"/>
            <a:ext cx="7886700" cy="538544"/>
          </a:xfrm>
        </p:spPr>
        <p:txBody>
          <a:bodyPr/>
          <a:lstStyle/>
          <a:p>
            <a:r>
              <a:rPr lang="fr-CA" sz="2800" dirty="0" smtClean="0">
                <a:solidFill>
                  <a:srgbClr val="C00000"/>
                </a:solidFill>
                <a:latin typeface="Plantagenet Cherokee" panose="02020602070100000000" pitchFamily="18" charset="0"/>
              </a:rPr>
              <a:t>CNN – </a:t>
            </a:r>
            <a:r>
              <a:rPr lang="fr-CA" sz="2800" dirty="0" err="1" smtClean="0">
                <a:solidFill>
                  <a:srgbClr val="C00000"/>
                </a:solidFill>
                <a:latin typeface="Plantagenet Cherokee" panose="02020602070100000000" pitchFamily="18" charset="0"/>
              </a:rPr>
              <a:t>Error</a:t>
            </a:r>
            <a:r>
              <a:rPr lang="fr-CA" sz="2800" dirty="0" smtClean="0">
                <a:solidFill>
                  <a:srgbClr val="C00000"/>
                </a:solidFill>
                <a:latin typeface="Plantagenet Cherokee" panose="02020602070100000000" pitchFamily="18" charset="0"/>
              </a:rPr>
              <a:t> </a:t>
            </a:r>
            <a:r>
              <a:rPr lang="fr-CA" sz="2800" dirty="0" err="1" smtClean="0">
                <a:solidFill>
                  <a:srgbClr val="C00000"/>
                </a:solidFill>
                <a:latin typeface="Plantagenet Cherokee" panose="02020602070100000000" pitchFamily="18" charset="0"/>
              </a:rPr>
              <a:t>Analysis</a:t>
            </a:r>
            <a:r>
              <a:rPr lang="fr-CA" sz="2800" dirty="0" smtClean="0">
                <a:solidFill>
                  <a:srgbClr val="C00000"/>
                </a:solidFill>
                <a:latin typeface="Plantagenet Cherokee" panose="02020602070100000000" pitchFamily="18" charset="0"/>
              </a:rPr>
              <a:t> </a:t>
            </a:r>
            <a:endParaRPr lang="en-CA" dirty="0">
              <a:latin typeface="Plantagenet Cherokee" panose="02020602070100000000" pitchFamily="18" charset="0"/>
            </a:endParaRPr>
          </a:p>
        </p:txBody>
      </p:sp>
      <p:sp>
        <p:nvSpPr>
          <p:cNvPr id="2" name="TextBox 1"/>
          <p:cNvSpPr txBox="1"/>
          <p:nvPr/>
        </p:nvSpPr>
        <p:spPr>
          <a:xfrm>
            <a:off x="247511" y="1806774"/>
            <a:ext cx="8530729" cy="3970318"/>
          </a:xfrm>
          <a:prstGeom prst="rect">
            <a:avLst/>
          </a:prstGeom>
          <a:noFill/>
        </p:spPr>
        <p:txBody>
          <a:bodyPr wrap="square" rtlCol="0">
            <a:spAutoFit/>
          </a:bodyPr>
          <a:lstStyle/>
          <a:p>
            <a:r>
              <a:rPr lang="en-CA" sz="2800" dirty="0" smtClean="0"/>
              <a:t>Reasons for misclassification: </a:t>
            </a:r>
            <a:endParaRPr lang="en-CA" sz="2800" dirty="0"/>
          </a:p>
          <a:p>
            <a:pPr marL="285750" indent="-285750">
              <a:buFont typeface="Courier New" panose="02070309020205020404" pitchFamily="49" charset="0"/>
              <a:buChar char="o"/>
            </a:pPr>
            <a:r>
              <a:rPr lang="en-CA" sz="2800" dirty="0" smtClean="0"/>
              <a:t>No logo on </a:t>
            </a:r>
            <a:r>
              <a:rPr lang="en-CA" sz="2800" dirty="0" smtClean="0"/>
              <a:t>the </a:t>
            </a:r>
            <a:r>
              <a:rPr lang="en-CA" sz="2800" dirty="0" smtClean="0"/>
              <a:t>receipt</a:t>
            </a:r>
            <a:endParaRPr lang="en-CA" sz="2800" dirty="0" smtClean="0"/>
          </a:p>
          <a:p>
            <a:pPr marL="742950" lvl="1" indent="-285750">
              <a:buFont typeface="Courier New" panose="02070309020205020404" pitchFamily="49" charset="0"/>
              <a:buChar char="o"/>
            </a:pPr>
            <a:r>
              <a:rPr lang="en-CA" sz="2800" dirty="0" smtClean="0"/>
              <a:t>The logo crop algorithm crops text on the receipt and it gets characterize as “Others”. </a:t>
            </a:r>
          </a:p>
          <a:p>
            <a:pPr marL="285750" indent="-285750">
              <a:buFont typeface="Courier New" panose="02070309020205020404" pitchFamily="49" charset="0"/>
              <a:buChar char="o"/>
            </a:pPr>
            <a:r>
              <a:rPr lang="en-CA" sz="2800" dirty="0" smtClean="0"/>
              <a:t>Bad cropping</a:t>
            </a:r>
          </a:p>
          <a:p>
            <a:pPr marL="742950" lvl="1" indent="-285750">
              <a:buFont typeface="Courier New" panose="02070309020205020404" pitchFamily="49" charset="0"/>
              <a:buChar char="o"/>
            </a:pPr>
            <a:r>
              <a:rPr lang="en-CA" sz="2800" dirty="0" smtClean="0"/>
              <a:t>Logo gets cut during cropping. </a:t>
            </a:r>
          </a:p>
          <a:p>
            <a:pPr marL="285750" indent="-285750">
              <a:buFont typeface="Courier New" panose="02070309020205020404" pitchFamily="49" charset="0"/>
              <a:buChar char="o"/>
            </a:pPr>
            <a:r>
              <a:rPr lang="en-CA" sz="2800" dirty="0" smtClean="0"/>
              <a:t>Logo were miscoded during manual </a:t>
            </a:r>
            <a:r>
              <a:rPr lang="en-CA" sz="2800" dirty="0" smtClean="0"/>
              <a:t>coding</a:t>
            </a:r>
            <a:endParaRPr lang="en-CA" sz="2800" dirty="0" smtClean="0"/>
          </a:p>
          <a:p>
            <a:pPr marL="742950" lvl="1" indent="-285750">
              <a:buFont typeface="Courier New" panose="02070309020205020404" pitchFamily="49" charset="0"/>
              <a:buChar char="o"/>
            </a:pPr>
            <a:r>
              <a:rPr lang="en-CA" sz="2800" dirty="0" smtClean="0"/>
              <a:t>These shouldn’t be counted as errors. </a:t>
            </a:r>
          </a:p>
          <a:p>
            <a:pPr marL="285750" indent="-285750">
              <a:buFont typeface="Arial" panose="020B0604020202020204" pitchFamily="34" charset="0"/>
              <a:buChar char="•"/>
            </a:pPr>
            <a:endParaRPr lang="en-CA" sz="2800" dirty="0"/>
          </a:p>
        </p:txBody>
      </p:sp>
      <p:sp>
        <p:nvSpPr>
          <p:cNvPr id="4" name="TextBox 3"/>
          <p:cNvSpPr txBox="1"/>
          <p:nvPr/>
        </p:nvSpPr>
        <p:spPr>
          <a:xfrm>
            <a:off x="8663311" y="5920004"/>
            <a:ext cx="400222" cy="253916"/>
          </a:xfrm>
          <a:prstGeom prst="rect">
            <a:avLst/>
          </a:prstGeom>
          <a:noFill/>
        </p:spPr>
        <p:txBody>
          <a:bodyPr wrap="square" rtlCol="0">
            <a:spAutoFit/>
          </a:bodyPr>
          <a:lstStyle/>
          <a:p>
            <a:r>
              <a:rPr lang="fr-CA" sz="1050" dirty="0" smtClean="0"/>
              <a:t>20</a:t>
            </a:r>
            <a:endParaRPr lang="en-CA" sz="1050" dirty="0"/>
          </a:p>
        </p:txBody>
      </p:sp>
    </p:spTree>
    <p:extLst>
      <p:ext uri="{BB962C8B-B14F-4D97-AF65-F5344CB8AC3E}">
        <p14:creationId xmlns:p14="http://schemas.microsoft.com/office/powerpoint/2010/main" val="3810083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28650" y="1150991"/>
            <a:ext cx="7886700" cy="538544"/>
          </a:xfrm>
        </p:spPr>
        <p:txBody>
          <a:bodyPr/>
          <a:lstStyle/>
          <a:p>
            <a:r>
              <a:rPr lang="fr-CA" sz="2800" dirty="0" err="1" smtClean="0">
                <a:solidFill>
                  <a:srgbClr val="C00000"/>
                </a:solidFill>
                <a:latin typeface="Plantagenet Cherokee" panose="02020602070100000000" pitchFamily="18" charset="0"/>
              </a:rPr>
              <a:t>Things</a:t>
            </a:r>
            <a:r>
              <a:rPr lang="fr-CA" sz="2800" dirty="0" smtClean="0">
                <a:solidFill>
                  <a:srgbClr val="C00000"/>
                </a:solidFill>
                <a:latin typeface="Plantagenet Cherokee" panose="02020602070100000000" pitchFamily="18" charset="0"/>
              </a:rPr>
              <a:t> to </a:t>
            </a:r>
            <a:r>
              <a:rPr lang="fr-CA" sz="2800" dirty="0" err="1" smtClean="0">
                <a:solidFill>
                  <a:srgbClr val="C00000"/>
                </a:solidFill>
                <a:latin typeface="Plantagenet Cherokee" panose="02020602070100000000" pitchFamily="18" charset="0"/>
              </a:rPr>
              <a:t>Consider</a:t>
            </a:r>
            <a:endParaRPr lang="en-CA" dirty="0">
              <a:latin typeface="Plantagenet Cherokee" panose="02020602070100000000" pitchFamily="18" charset="0"/>
            </a:endParaRPr>
          </a:p>
        </p:txBody>
      </p:sp>
      <p:sp>
        <p:nvSpPr>
          <p:cNvPr id="4" name="TextBox 3"/>
          <p:cNvSpPr txBox="1"/>
          <p:nvPr/>
        </p:nvSpPr>
        <p:spPr>
          <a:xfrm>
            <a:off x="78259" y="1777357"/>
            <a:ext cx="8991599"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smtClean="0"/>
              <a:t>This project was the results of a small-scale research project.</a:t>
            </a:r>
          </a:p>
          <a:p>
            <a:endParaRPr lang="en-CA" sz="2200" dirty="0" smtClean="0"/>
          </a:p>
          <a:p>
            <a:pPr marL="285750" indent="-285750">
              <a:buFont typeface="Arial" panose="020B0604020202020204" pitchFamily="34" charset="0"/>
              <a:buChar char="•"/>
            </a:pPr>
            <a:r>
              <a:rPr lang="en-CA" sz="2200" dirty="0" smtClean="0"/>
              <a:t>The Top 20 stores receipts represent about 40% of all SHS receipts, therefore, with this strategy we estimate being able to correctly and automatically classify by store name a very high portion of these SHS receipts. </a:t>
            </a:r>
          </a:p>
          <a:p>
            <a:pPr marL="285750" indent="-285750">
              <a:buFont typeface="Arial" panose="020B0604020202020204" pitchFamily="34" charset="0"/>
              <a:buChar char="•"/>
            </a:pPr>
            <a:r>
              <a:rPr lang="en-CA" sz="2200" dirty="0" smtClean="0"/>
              <a:t>To boost this percentage: </a:t>
            </a:r>
          </a:p>
          <a:p>
            <a:r>
              <a:rPr lang="en-CA" sz="2200" dirty="0" smtClean="0"/>
              <a:t> 	1. Add more classes to our CNN algorithm (Top 30 stores?)</a:t>
            </a:r>
          </a:p>
          <a:p>
            <a:pPr marL="1657350" lvl="3" indent="-285750">
              <a:buFont typeface="Arial" panose="020B0604020202020204" pitchFamily="34" charset="0"/>
              <a:buChar char="•"/>
            </a:pPr>
            <a:r>
              <a:rPr lang="en-CA" sz="2200" dirty="0" smtClean="0"/>
              <a:t>If logos have not changed, obtain training data from years prior to SHS 2015 </a:t>
            </a:r>
          </a:p>
          <a:p>
            <a:pPr marL="1657350" lvl="3" indent="-285750">
              <a:buFont typeface="Arial" panose="020B0604020202020204" pitchFamily="34" charset="0"/>
              <a:buChar char="•"/>
            </a:pPr>
            <a:r>
              <a:rPr lang="en-CA" sz="2200" dirty="0" smtClean="0"/>
              <a:t>If logos have changed, utilize data augmentation techniques? </a:t>
            </a:r>
          </a:p>
          <a:p>
            <a:r>
              <a:rPr lang="en-CA" sz="2200" dirty="0" smtClean="0"/>
              <a:t>	2.</a:t>
            </a:r>
            <a:r>
              <a:rPr lang="en-CA" sz="2000" dirty="0" smtClean="0"/>
              <a:t> </a:t>
            </a:r>
            <a:r>
              <a:rPr lang="en-CA" sz="2200" dirty="0" smtClean="0"/>
              <a:t>If considered worth it, tweak hyper parameters to try to improve 	    the prediction accuracy of the CNN</a:t>
            </a:r>
          </a:p>
          <a:p>
            <a:endParaRPr lang="en-CA" sz="2200" dirty="0" smtClean="0"/>
          </a:p>
        </p:txBody>
      </p:sp>
      <p:sp>
        <p:nvSpPr>
          <p:cNvPr id="5" name="TextBox 4"/>
          <p:cNvSpPr txBox="1"/>
          <p:nvPr/>
        </p:nvSpPr>
        <p:spPr>
          <a:xfrm>
            <a:off x="8663311" y="5920004"/>
            <a:ext cx="400222" cy="253916"/>
          </a:xfrm>
          <a:prstGeom prst="rect">
            <a:avLst/>
          </a:prstGeom>
          <a:noFill/>
        </p:spPr>
        <p:txBody>
          <a:bodyPr wrap="square" rtlCol="0">
            <a:spAutoFit/>
          </a:bodyPr>
          <a:lstStyle/>
          <a:p>
            <a:r>
              <a:rPr lang="fr-CA" sz="1050" dirty="0" smtClean="0"/>
              <a:t>21</a:t>
            </a:r>
            <a:endParaRPr lang="en-CA" sz="1050" dirty="0"/>
          </a:p>
        </p:txBody>
      </p:sp>
    </p:spTree>
    <p:extLst>
      <p:ext uri="{BB962C8B-B14F-4D97-AF65-F5344CB8AC3E}">
        <p14:creationId xmlns:p14="http://schemas.microsoft.com/office/powerpoint/2010/main" val="3317289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fr-CA" sz="2800" dirty="0" err="1" smtClean="0">
                <a:solidFill>
                  <a:srgbClr val="C00000"/>
                </a:solidFill>
                <a:latin typeface="Plantagenet Cherokee" panose="02020602070100000000" pitchFamily="18" charset="0"/>
              </a:rPr>
              <a:t>What</a:t>
            </a:r>
            <a:r>
              <a:rPr lang="fr-CA" sz="2800" dirty="0" smtClean="0">
                <a:solidFill>
                  <a:srgbClr val="C00000"/>
                </a:solidFill>
                <a:latin typeface="Plantagenet Cherokee" panose="02020602070100000000" pitchFamily="18" charset="0"/>
              </a:rPr>
              <a:t> </a:t>
            </a:r>
            <a:r>
              <a:rPr lang="fr-CA" sz="2800" dirty="0" err="1" smtClean="0">
                <a:solidFill>
                  <a:srgbClr val="C00000"/>
                </a:solidFill>
                <a:latin typeface="Plantagenet Cherokee" panose="02020602070100000000" pitchFamily="18" charset="0"/>
              </a:rPr>
              <a:t>could</a:t>
            </a:r>
            <a:r>
              <a:rPr lang="fr-CA" sz="2800" dirty="0" smtClean="0">
                <a:solidFill>
                  <a:srgbClr val="C00000"/>
                </a:solidFill>
                <a:latin typeface="Plantagenet Cherokee" panose="02020602070100000000" pitchFamily="18" charset="0"/>
              </a:rPr>
              <a:t> </a:t>
            </a:r>
            <a:r>
              <a:rPr lang="fr-CA" sz="2800" dirty="0" err="1" smtClean="0">
                <a:solidFill>
                  <a:srgbClr val="C00000"/>
                </a:solidFill>
                <a:latin typeface="Plantagenet Cherokee" panose="02020602070100000000" pitchFamily="18" charset="0"/>
              </a:rPr>
              <a:t>be</a:t>
            </a:r>
            <a:r>
              <a:rPr lang="fr-CA" sz="2800" dirty="0" smtClean="0">
                <a:solidFill>
                  <a:srgbClr val="C00000"/>
                </a:solidFill>
                <a:latin typeface="Plantagenet Cherokee" panose="02020602070100000000" pitchFamily="18" charset="0"/>
              </a:rPr>
              <a:t> the </a:t>
            </a:r>
            <a:r>
              <a:rPr lang="fr-CA" sz="2800" dirty="0" err="1" smtClean="0">
                <a:solidFill>
                  <a:srgbClr val="C00000"/>
                </a:solidFill>
                <a:latin typeface="Plantagenet Cherokee" panose="02020602070100000000" pitchFamily="18" charset="0"/>
              </a:rPr>
              <a:t>next</a:t>
            </a:r>
            <a:r>
              <a:rPr lang="fr-CA" sz="2800" dirty="0" smtClean="0">
                <a:solidFill>
                  <a:srgbClr val="C00000"/>
                </a:solidFill>
                <a:latin typeface="Plantagenet Cherokee" panose="02020602070100000000" pitchFamily="18" charset="0"/>
              </a:rPr>
              <a:t> </a:t>
            </a:r>
            <a:r>
              <a:rPr lang="fr-CA" sz="2800" dirty="0" err="1">
                <a:solidFill>
                  <a:srgbClr val="C00000"/>
                </a:solidFill>
                <a:latin typeface="Plantagenet Cherokee" panose="02020602070100000000" pitchFamily="18" charset="0"/>
              </a:rPr>
              <a:t>s</a:t>
            </a:r>
            <a:r>
              <a:rPr lang="fr-CA" sz="2800" dirty="0" err="1" smtClean="0">
                <a:solidFill>
                  <a:srgbClr val="C00000"/>
                </a:solidFill>
                <a:latin typeface="Plantagenet Cherokee" panose="02020602070100000000" pitchFamily="18" charset="0"/>
              </a:rPr>
              <a:t>teps</a:t>
            </a:r>
            <a:r>
              <a:rPr lang="fr-CA" sz="2800" dirty="0" smtClean="0">
                <a:solidFill>
                  <a:srgbClr val="C00000"/>
                </a:solidFill>
                <a:latin typeface="Plantagenet Cherokee" panose="02020602070100000000" pitchFamily="18" charset="0"/>
              </a:rPr>
              <a:t>? </a:t>
            </a:r>
            <a:endParaRPr lang="en-CA" dirty="0">
              <a:latin typeface="Plantagenet Cherokee" panose="02020602070100000000" pitchFamily="18" charset="0"/>
            </a:endParaRPr>
          </a:p>
        </p:txBody>
      </p:sp>
      <p:sp>
        <p:nvSpPr>
          <p:cNvPr id="4" name="TextBox 3"/>
          <p:cNvSpPr txBox="1"/>
          <p:nvPr/>
        </p:nvSpPr>
        <p:spPr>
          <a:xfrm>
            <a:off x="152400" y="1311747"/>
            <a:ext cx="8554994" cy="5755422"/>
          </a:xfrm>
          <a:prstGeom prst="rect">
            <a:avLst/>
          </a:prstGeom>
          <a:noFill/>
        </p:spPr>
        <p:txBody>
          <a:bodyPr wrap="square" rtlCol="0">
            <a:spAutoFit/>
          </a:bodyPr>
          <a:lstStyle/>
          <a:p>
            <a:endParaRPr lang="en-CA" sz="2800" dirty="0" smtClean="0"/>
          </a:p>
          <a:p>
            <a:endParaRPr lang="en-CA" sz="1600" dirty="0" smtClean="0"/>
          </a:p>
          <a:p>
            <a:pPr marL="285750" indent="-285750">
              <a:buFont typeface="Arial" panose="020B0604020202020204" pitchFamily="34" charset="0"/>
              <a:buChar char="•"/>
            </a:pPr>
            <a:r>
              <a:rPr lang="en-CA" sz="2800" dirty="0" smtClean="0"/>
              <a:t>Optical Character Recognition (OCR) strategy for recognizing store names </a:t>
            </a:r>
          </a:p>
          <a:p>
            <a:pPr marL="285750" indent="-285750">
              <a:buFont typeface="Arial" panose="020B0604020202020204" pitchFamily="34" charset="0"/>
              <a:buChar char="•"/>
            </a:pPr>
            <a:endParaRPr lang="en-CA" sz="1600" dirty="0" smtClean="0"/>
          </a:p>
          <a:p>
            <a:pPr marL="285750" indent="-285750">
              <a:buFont typeface="Arial" panose="020B0604020202020204" pitchFamily="34" charset="0"/>
              <a:buChar char="•"/>
            </a:pPr>
            <a:r>
              <a:rPr lang="en-CA" sz="2800" dirty="0" smtClean="0"/>
              <a:t>Develop an OCR strategy to automate the capture of other relevant information on the receipts (e.g. Date, Total, Method of Payment)</a:t>
            </a:r>
          </a:p>
          <a:p>
            <a:pPr marL="285750" indent="-285750">
              <a:buFont typeface="Arial" panose="020B0604020202020204" pitchFamily="34" charset="0"/>
              <a:buChar char="•"/>
            </a:pPr>
            <a:endParaRPr lang="en-CA" sz="2800" dirty="0" smtClean="0"/>
          </a:p>
          <a:p>
            <a:endParaRPr lang="en-CA" sz="2800" dirty="0" smtClean="0"/>
          </a:p>
          <a:p>
            <a:endParaRPr lang="en-CA" sz="2800" dirty="0" smtClean="0"/>
          </a:p>
          <a:p>
            <a:pPr marL="285750" indent="-285750">
              <a:buFont typeface="Arial" panose="020B0604020202020204" pitchFamily="34" charset="0"/>
              <a:buChar char="•"/>
            </a:pPr>
            <a:endParaRPr lang="en-CA" sz="2800" dirty="0" smtClean="0"/>
          </a:p>
          <a:p>
            <a:endParaRPr lang="en-CA" sz="2800" dirty="0" smtClean="0"/>
          </a:p>
          <a:p>
            <a:pPr marL="285750" indent="-285750">
              <a:buFont typeface="Arial" panose="020B0604020202020204" pitchFamily="34" charset="0"/>
              <a:buChar char="•"/>
            </a:pPr>
            <a:endParaRPr lang="en-CA" sz="2800" dirty="0"/>
          </a:p>
        </p:txBody>
      </p:sp>
      <p:sp>
        <p:nvSpPr>
          <p:cNvPr id="5" name="TextBox 4"/>
          <p:cNvSpPr txBox="1"/>
          <p:nvPr/>
        </p:nvSpPr>
        <p:spPr>
          <a:xfrm>
            <a:off x="8663311" y="5920004"/>
            <a:ext cx="400222" cy="253916"/>
          </a:xfrm>
          <a:prstGeom prst="rect">
            <a:avLst/>
          </a:prstGeom>
          <a:noFill/>
        </p:spPr>
        <p:txBody>
          <a:bodyPr wrap="square" rtlCol="0">
            <a:spAutoFit/>
          </a:bodyPr>
          <a:lstStyle/>
          <a:p>
            <a:r>
              <a:rPr lang="fr-CA" sz="1050" dirty="0" smtClean="0"/>
              <a:t>22</a:t>
            </a:r>
            <a:endParaRPr lang="en-CA" sz="1050" dirty="0"/>
          </a:p>
        </p:txBody>
      </p:sp>
    </p:spTree>
    <p:extLst>
      <p:ext uri="{BB962C8B-B14F-4D97-AF65-F5344CB8AC3E}">
        <p14:creationId xmlns:p14="http://schemas.microsoft.com/office/powerpoint/2010/main" val="195833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0789" y="3048000"/>
            <a:ext cx="7975839" cy="1940901"/>
          </a:xfrm>
        </p:spPr>
        <p:txBody>
          <a:bodyPr>
            <a:normAutofit fontScale="62500" lnSpcReduction="20000"/>
          </a:bodyPr>
          <a:lstStyle/>
          <a:p>
            <a:r>
              <a:rPr lang="fr-CA" sz="2500" dirty="0" smtClean="0"/>
              <a:t>For more information or suggestions, </a:t>
            </a:r>
            <a:r>
              <a:rPr lang="fr-CA" sz="2500" dirty="0" err="1" smtClean="0"/>
              <a:t>please</a:t>
            </a:r>
            <a:r>
              <a:rPr lang="fr-CA" sz="2500" dirty="0" smtClean="0"/>
              <a:t> contact: </a:t>
            </a:r>
          </a:p>
          <a:p>
            <a:pPr algn="l"/>
            <a:endParaRPr lang="fr-CA" sz="2500" dirty="0" smtClean="0"/>
          </a:p>
          <a:p>
            <a:r>
              <a:rPr lang="fr-CA" sz="2500" dirty="0" smtClean="0"/>
              <a:t>Émilie Mayer</a:t>
            </a:r>
          </a:p>
          <a:p>
            <a:r>
              <a:rPr lang="fr-CA" sz="2500" b="0" dirty="0" smtClean="0"/>
              <a:t>Social </a:t>
            </a:r>
            <a:r>
              <a:rPr lang="fr-CA" sz="2500" b="0" dirty="0" err="1" smtClean="0"/>
              <a:t>Statistics</a:t>
            </a:r>
            <a:r>
              <a:rPr lang="fr-CA" sz="2500" b="0" dirty="0" smtClean="0"/>
              <a:t> </a:t>
            </a:r>
            <a:r>
              <a:rPr lang="fr-CA" sz="2500" b="0" dirty="0" err="1" smtClean="0"/>
              <a:t>Methods</a:t>
            </a:r>
            <a:r>
              <a:rPr lang="fr-CA" sz="2500" b="0" dirty="0" smtClean="0"/>
              <a:t> Division</a:t>
            </a:r>
          </a:p>
          <a:p>
            <a:r>
              <a:rPr lang="fr-CA" sz="2500" b="0" dirty="0" err="1" smtClean="0"/>
              <a:t>Statistics</a:t>
            </a:r>
            <a:r>
              <a:rPr lang="fr-CA" sz="2500" b="0" dirty="0" smtClean="0"/>
              <a:t> Canada </a:t>
            </a:r>
          </a:p>
          <a:p>
            <a:r>
              <a:rPr lang="fr-CA" sz="2500" b="0" dirty="0">
                <a:hlinkClick r:id="rId3"/>
              </a:rPr>
              <a:t>e</a:t>
            </a:r>
            <a:r>
              <a:rPr lang="fr-CA" sz="2500" b="0" dirty="0" smtClean="0">
                <a:hlinkClick r:id="rId3"/>
              </a:rPr>
              <a:t>milie.mayer@canada.ca</a:t>
            </a:r>
            <a:endParaRPr lang="fr-CA" sz="2500" b="0" dirty="0" smtClean="0"/>
          </a:p>
          <a:p>
            <a:r>
              <a:rPr lang="fr-CA" dirty="0" smtClean="0"/>
              <a:t> </a:t>
            </a:r>
          </a:p>
          <a:p>
            <a:endParaRPr lang="fr-CA" dirty="0"/>
          </a:p>
        </p:txBody>
      </p:sp>
      <p:sp>
        <p:nvSpPr>
          <p:cNvPr id="4" name="Title 1"/>
          <p:cNvSpPr txBox="1">
            <a:spLocks/>
          </p:cNvSpPr>
          <p:nvPr/>
        </p:nvSpPr>
        <p:spPr>
          <a:xfrm rot="1140567">
            <a:off x="3504048" y="106245"/>
            <a:ext cx="6858000" cy="1138238"/>
          </a:xfrm>
          <a:prstGeom prst="rect">
            <a:avLst/>
          </a:prstGeom>
        </p:spPr>
        <p:txBody>
          <a:bodyPr anchor="b">
            <a:noAutofit/>
          </a:bodyPr>
          <a:lstStyle>
            <a:lvl1pPr algn="ctr" defTabSz="685800" rtl="0" eaLnBrk="1" latinLnBrk="0" hangingPunct="1">
              <a:lnSpc>
                <a:spcPct val="90000"/>
              </a:lnSpc>
              <a:spcBef>
                <a:spcPct val="0"/>
              </a:spcBef>
              <a:buNone/>
              <a:defRPr sz="4275" b="1" kern="1200" spc="75" baseline="0">
                <a:solidFill>
                  <a:schemeClr val="tx1"/>
                </a:solidFill>
                <a:latin typeface="Arial MT Std" panose="020B0402020200020204" pitchFamily="34" charset="0"/>
                <a:ea typeface="+mj-ea"/>
                <a:cs typeface="+mj-cs"/>
              </a:defRPr>
            </a:lvl1pPr>
          </a:lstStyle>
          <a:p>
            <a:r>
              <a:rPr lang="fr-CA" dirty="0" err="1" smtClean="0">
                <a:latin typeface="Plantagenet Cherokee" panose="02020602070100000000" pitchFamily="18" charset="0"/>
              </a:rPr>
              <a:t>Thank</a:t>
            </a:r>
            <a:r>
              <a:rPr lang="fr-CA" dirty="0" smtClean="0">
                <a:latin typeface="Plantagenet Cherokee" panose="02020602070100000000" pitchFamily="18" charset="0"/>
              </a:rPr>
              <a:t> </a:t>
            </a:r>
            <a:r>
              <a:rPr lang="fr-CA" dirty="0" err="1" smtClean="0">
                <a:latin typeface="Plantagenet Cherokee" panose="02020602070100000000" pitchFamily="18" charset="0"/>
              </a:rPr>
              <a:t>you</a:t>
            </a:r>
            <a:r>
              <a:rPr lang="fr-CA" dirty="0" smtClean="0">
                <a:latin typeface="Plantagenet Cherokee" panose="02020602070100000000" pitchFamily="18" charset="0"/>
              </a:rPr>
              <a:t>!</a:t>
            </a:r>
            <a:endParaRPr lang="en-CA" dirty="0">
              <a:latin typeface="Plantagenet Cherokee" panose="02020602070100000000" pitchFamily="18" charset="0"/>
            </a:endParaRPr>
          </a:p>
        </p:txBody>
      </p:sp>
      <p:sp>
        <p:nvSpPr>
          <p:cNvPr id="2" name="Rectangle 1"/>
          <p:cNvSpPr/>
          <p:nvPr/>
        </p:nvSpPr>
        <p:spPr>
          <a:xfrm>
            <a:off x="-185351" y="5462852"/>
            <a:ext cx="3027405" cy="603242"/>
          </a:xfrm>
          <a:prstGeom prst="rect">
            <a:avLst/>
          </a:prstGeom>
        </p:spPr>
        <p:txBody>
          <a:bodyPr wrap="square">
            <a:spAutoFit/>
          </a:bodyPr>
          <a:lstStyle/>
          <a:p>
            <a:pPr lvl="0" algn="ctr">
              <a:lnSpc>
                <a:spcPct val="107000"/>
              </a:lnSpc>
              <a:spcAft>
                <a:spcPts val="0"/>
              </a:spcAft>
            </a:pPr>
            <a:r>
              <a:rPr lang="en-US" sz="1050" i="1" dirty="0">
                <a:latin typeface="Calibri" panose="020F0502020204030204" pitchFamily="34" charset="0"/>
                <a:ea typeface="Calibri" panose="020F0502020204030204" pitchFamily="34" charset="0"/>
                <a:cs typeface="Times New Roman" panose="02020603050405020304" pitchFamily="18" charset="0"/>
              </a:rPr>
              <a:t>The content of this presentation represents the position of the author and may not necessarily represent that of Statistics Canada.</a:t>
            </a:r>
            <a:endParaRPr lang="en-CA" sz="105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074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4515"/>
            <a:ext cx="7886700" cy="538544"/>
          </a:xfrm>
        </p:spPr>
        <p:txBody>
          <a:bodyPr/>
          <a:lstStyle/>
          <a:p>
            <a:r>
              <a:rPr lang="fr-CA" sz="2800" dirty="0" smtClean="0">
                <a:solidFill>
                  <a:srgbClr val="C00000"/>
                </a:solidFill>
                <a:latin typeface="Plantagenet Cherokee" panose="02020602070100000000" pitchFamily="18" charset="0"/>
              </a:rPr>
              <a:t>Survey of </a:t>
            </a:r>
            <a:r>
              <a:rPr lang="fr-CA" sz="2800" dirty="0" err="1" smtClean="0">
                <a:solidFill>
                  <a:srgbClr val="C00000"/>
                </a:solidFill>
                <a:latin typeface="Plantagenet Cherokee" panose="02020602070100000000" pitchFamily="18" charset="0"/>
              </a:rPr>
              <a:t>Household</a:t>
            </a:r>
            <a:r>
              <a:rPr lang="fr-CA" sz="2800" dirty="0" smtClean="0">
                <a:solidFill>
                  <a:srgbClr val="C00000"/>
                </a:solidFill>
                <a:latin typeface="Plantagenet Cherokee" panose="02020602070100000000" pitchFamily="18" charset="0"/>
              </a:rPr>
              <a:t> </a:t>
            </a:r>
            <a:r>
              <a:rPr lang="fr-CA" sz="2800" dirty="0" err="1" smtClean="0">
                <a:solidFill>
                  <a:srgbClr val="C00000"/>
                </a:solidFill>
                <a:latin typeface="Plantagenet Cherokee" panose="02020602070100000000" pitchFamily="18" charset="0"/>
              </a:rPr>
              <a:t>Spending</a:t>
            </a:r>
            <a:r>
              <a:rPr lang="fr-CA" sz="2800" dirty="0" smtClean="0">
                <a:solidFill>
                  <a:srgbClr val="C00000"/>
                </a:solidFill>
                <a:latin typeface="Plantagenet Cherokee" panose="02020602070100000000" pitchFamily="18" charset="0"/>
              </a:rPr>
              <a:t> (SHS)</a:t>
            </a:r>
            <a:endParaRPr lang="en-CA" sz="2800" dirty="0">
              <a:solidFill>
                <a:srgbClr val="C00000"/>
              </a:solidFill>
              <a:latin typeface="Plantagenet Cherokee" panose="02020602070100000000" pitchFamily="18" charset="0"/>
            </a:endParaRPr>
          </a:p>
        </p:txBody>
      </p:sp>
      <p:sp>
        <p:nvSpPr>
          <p:cNvPr id="4" name="TextBox 3"/>
          <p:cNvSpPr txBox="1"/>
          <p:nvPr/>
        </p:nvSpPr>
        <p:spPr>
          <a:xfrm>
            <a:off x="260779" y="2108185"/>
            <a:ext cx="8622442" cy="3970318"/>
          </a:xfrm>
          <a:prstGeom prst="rect">
            <a:avLst/>
          </a:prstGeom>
          <a:noFill/>
        </p:spPr>
        <p:txBody>
          <a:bodyPr wrap="square" rtlCol="0">
            <a:spAutoFit/>
          </a:bodyPr>
          <a:lstStyle/>
          <a:p>
            <a:pPr marL="285750" indent="-285750">
              <a:buFont typeface="Arial" panose="020B0604020202020204" pitchFamily="34" charset="0"/>
              <a:buChar char="•"/>
            </a:pPr>
            <a:r>
              <a:rPr lang="en-CA" sz="2800" dirty="0" smtClean="0"/>
              <a:t>Statistics Canada household survey that collects information on household expenditures (ex: Shelter, Transportation, Education, Child Care, Food, Personal Care, etc.) </a:t>
            </a:r>
          </a:p>
          <a:p>
            <a:pPr marL="285750" indent="-285750">
              <a:buFont typeface="Arial" panose="020B0604020202020204" pitchFamily="34" charset="0"/>
              <a:buChar char="•"/>
            </a:pPr>
            <a:endParaRPr lang="fr-CA" sz="2800" dirty="0"/>
          </a:p>
          <a:p>
            <a:pPr marL="285750" indent="-285750">
              <a:buFont typeface="Arial" panose="020B0604020202020204" pitchFamily="34" charset="0"/>
              <a:buChar char="•"/>
            </a:pPr>
            <a:r>
              <a:rPr lang="fr-CA" sz="2800" dirty="0" smtClean="0"/>
              <a:t>Data </a:t>
            </a:r>
            <a:r>
              <a:rPr lang="fr-CA" sz="2800" dirty="0" err="1" smtClean="0"/>
              <a:t>is</a:t>
            </a:r>
            <a:r>
              <a:rPr lang="fr-CA" sz="2800" dirty="0" smtClean="0"/>
              <a:t> </a:t>
            </a:r>
            <a:r>
              <a:rPr lang="fr-CA" sz="2800" dirty="0" err="1" smtClean="0"/>
              <a:t>collected</a:t>
            </a:r>
            <a:r>
              <a:rPr lang="fr-CA" sz="2800" dirty="0" smtClean="0"/>
              <a:t> in </a:t>
            </a:r>
            <a:r>
              <a:rPr lang="fr-CA" sz="2800" dirty="0" err="1" smtClean="0"/>
              <a:t>two</a:t>
            </a:r>
            <a:r>
              <a:rPr lang="fr-CA" sz="2800" dirty="0" smtClean="0"/>
              <a:t> parts. </a:t>
            </a:r>
            <a:endParaRPr lang="en-CA" sz="2800" dirty="0" smtClean="0"/>
          </a:p>
          <a:p>
            <a:endParaRPr lang="en-CA" sz="2800" dirty="0" smtClean="0"/>
          </a:p>
          <a:p>
            <a:endParaRPr lang="en-CA" sz="2800" dirty="0" smtClean="0"/>
          </a:p>
          <a:p>
            <a:pPr marL="285750" indent="-285750">
              <a:buFont typeface="Arial" panose="020B0604020202020204" pitchFamily="34" charset="0"/>
              <a:buChar char="•"/>
            </a:pPr>
            <a:endParaRPr lang="en-CA" sz="2800" dirty="0"/>
          </a:p>
        </p:txBody>
      </p:sp>
      <p:sp>
        <p:nvSpPr>
          <p:cNvPr id="5" name="TextBox 4"/>
          <p:cNvSpPr txBox="1"/>
          <p:nvPr/>
        </p:nvSpPr>
        <p:spPr>
          <a:xfrm>
            <a:off x="8690919" y="5789199"/>
            <a:ext cx="167331" cy="261610"/>
          </a:xfrm>
          <a:prstGeom prst="rect">
            <a:avLst/>
          </a:prstGeom>
          <a:noFill/>
        </p:spPr>
        <p:txBody>
          <a:bodyPr wrap="square" rtlCol="0">
            <a:spAutoFit/>
          </a:bodyPr>
          <a:lstStyle/>
          <a:p>
            <a:r>
              <a:rPr lang="fr-CA" sz="1050" dirty="0" smtClean="0"/>
              <a:t>2</a:t>
            </a:r>
            <a:endParaRPr lang="en-CA" sz="1050" dirty="0"/>
          </a:p>
        </p:txBody>
      </p:sp>
    </p:spTree>
    <p:extLst>
      <p:ext uri="{BB962C8B-B14F-4D97-AF65-F5344CB8AC3E}">
        <p14:creationId xmlns:p14="http://schemas.microsoft.com/office/powerpoint/2010/main" val="3550045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4515"/>
            <a:ext cx="7886700" cy="538544"/>
          </a:xfrm>
        </p:spPr>
        <p:txBody>
          <a:bodyPr/>
          <a:lstStyle/>
          <a:p>
            <a:r>
              <a:rPr lang="fr-CA" sz="2800" dirty="0" smtClean="0">
                <a:solidFill>
                  <a:srgbClr val="C00000"/>
                </a:solidFill>
                <a:latin typeface="Plantagenet Cherokee" panose="02020602070100000000" pitchFamily="18" charset="0"/>
              </a:rPr>
              <a:t>Survey of </a:t>
            </a:r>
            <a:r>
              <a:rPr lang="fr-CA" sz="2800" dirty="0" err="1" smtClean="0">
                <a:solidFill>
                  <a:srgbClr val="C00000"/>
                </a:solidFill>
                <a:latin typeface="Plantagenet Cherokee" panose="02020602070100000000" pitchFamily="18" charset="0"/>
              </a:rPr>
              <a:t>Household</a:t>
            </a:r>
            <a:r>
              <a:rPr lang="fr-CA" sz="2800" dirty="0" smtClean="0">
                <a:solidFill>
                  <a:srgbClr val="C00000"/>
                </a:solidFill>
                <a:latin typeface="Plantagenet Cherokee" panose="02020602070100000000" pitchFamily="18" charset="0"/>
              </a:rPr>
              <a:t> </a:t>
            </a:r>
            <a:r>
              <a:rPr lang="fr-CA" sz="2800" dirty="0" err="1" smtClean="0">
                <a:solidFill>
                  <a:srgbClr val="C00000"/>
                </a:solidFill>
                <a:latin typeface="Plantagenet Cherokee" panose="02020602070100000000" pitchFamily="18" charset="0"/>
              </a:rPr>
              <a:t>Spending</a:t>
            </a:r>
            <a:r>
              <a:rPr lang="fr-CA" sz="2800" dirty="0" smtClean="0">
                <a:solidFill>
                  <a:srgbClr val="C00000"/>
                </a:solidFill>
                <a:latin typeface="Plantagenet Cherokee" panose="02020602070100000000" pitchFamily="18" charset="0"/>
              </a:rPr>
              <a:t> (SHS)</a:t>
            </a:r>
            <a:endParaRPr lang="en-CA" sz="2800" dirty="0">
              <a:solidFill>
                <a:srgbClr val="C00000"/>
              </a:solidFill>
              <a:latin typeface="Plantagenet Cherokee" panose="02020602070100000000" pitchFamily="18" charset="0"/>
            </a:endParaRPr>
          </a:p>
        </p:txBody>
      </p:sp>
      <p:sp>
        <p:nvSpPr>
          <p:cNvPr id="4" name="TextBox 3"/>
          <p:cNvSpPr txBox="1"/>
          <p:nvPr/>
        </p:nvSpPr>
        <p:spPr>
          <a:xfrm>
            <a:off x="356253" y="2163384"/>
            <a:ext cx="8431494" cy="2985433"/>
          </a:xfrm>
          <a:prstGeom prst="rect">
            <a:avLst/>
          </a:prstGeom>
          <a:noFill/>
        </p:spPr>
        <p:txBody>
          <a:bodyPr wrap="square" rtlCol="0">
            <a:spAutoFit/>
          </a:bodyPr>
          <a:lstStyle/>
          <a:p>
            <a:r>
              <a:rPr lang="en-CA" sz="2400" dirty="0" smtClean="0"/>
              <a:t>Data is collected in two parts: </a:t>
            </a:r>
            <a:r>
              <a:rPr lang="en-CA" sz="2000" dirty="0" smtClean="0"/>
              <a:t/>
            </a:r>
            <a:br>
              <a:rPr lang="en-CA" sz="2000" dirty="0" smtClean="0"/>
            </a:br>
            <a:endParaRPr lang="en-CA" sz="2000" dirty="0" smtClean="0"/>
          </a:p>
          <a:p>
            <a:r>
              <a:rPr lang="en-CA" sz="2400" dirty="0" smtClean="0">
                <a:solidFill>
                  <a:srgbClr val="C00000"/>
                </a:solidFill>
              </a:rPr>
              <a:t>1. Personal Interview (CAPI)</a:t>
            </a:r>
          </a:p>
          <a:p>
            <a:pPr marL="800100" lvl="1" indent="-342900">
              <a:buFont typeface="Arial" panose="020B0604020202020204" pitchFamily="34" charset="0"/>
              <a:buChar char="•"/>
            </a:pPr>
            <a:r>
              <a:rPr lang="en-CA" sz="2400" dirty="0" smtClean="0"/>
              <a:t>To obtain socio-demographic information, dwelling characteristics and information on a variety of expenditures</a:t>
            </a:r>
          </a:p>
          <a:p>
            <a:pPr marL="800100" lvl="1" indent="-342900">
              <a:buFont typeface="Arial" panose="020B0604020202020204" pitchFamily="34" charset="0"/>
              <a:buChar char="•"/>
            </a:pPr>
            <a:r>
              <a:rPr lang="en-CA" sz="2400" dirty="0" smtClean="0"/>
              <a:t>Questions on expenditures with varying recall periods (last payment, past month, past 3 months and past 12 months)</a:t>
            </a:r>
          </a:p>
          <a:p>
            <a:pPr marL="800100" lvl="1" indent="-342900">
              <a:buFont typeface="Arial" panose="020B0604020202020204" pitchFamily="34" charset="0"/>
              <a:buChar char="•"/>
            </a:pPr>
            <a:r>
              <a:rPr lang="en-CA" sz="2400" dirty="0" smtClean="0"/>
              <a:t>70% of expenditures are covered by the interview </a:t>
            </a:r>
            <a:r>
              <a:rPr lang="en-CA" sz="2000" dirty="0" smtClean="0"/>
              <a:t>		</a:t>
            </a:r>
          </a:p>
        </p:txBody>
      </p:sp>
      <p:sp>
        <p:nvSpPr>
          <p:cNvPr id="5" name="TextBox 4"/>
          <p:cNvSpPr txBox="1"/>
          <p:nvPr/>
        </p:nvSpPr>
        <p:spPr>
          <a:xfrm>
            <a:off x="8690919" y="5789199"/>
            <a:ext cx="167331" cy="261610"/>
          </a:xfrm>
          <a:prstGeom prst="rect">
            <a:avLst/>
          </a:prstGeom>
          <a:noFill/>
        </p:spPr>
        <p:txBody>
          <a:bodyPr wrap="square" rtlCol="0">
            <a:spAutoFit/>
          </a:bodyPr>
          <a:lstStyle/>
          <a:p>
            <a:r>
              <a:rPr lang="fr-CA" sz="1050" dirty="0" smtClean="0"/>
              <a:t>3</a:t>
            </a:r>
            <a:endParaRPr lang="en-CA" sz="1050" dirty="0"/>
          </a:p>
        </p:txBody>
      </p:sp>
    </p:spTree>
    <p:extLst>
      <p:ext uri="{BB962C8B-B14F-4D97-AF65-F5344CB8AC3E}">
        <p14:creationId xmlns:p14="http://schemas.microsoft.com/office/powerpoint/2010/main" val="1993634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4515"/>
            <a:ext cx="7886700" cy="538544"/>
          </a:xfrm>
        </p:spPr>
        <p:txBody>
          <a:bodyPr/>
          <a:lstStyle/>
          <a:p>
            <a:r>
              <a:rPr lang="fr-CA" sz="2800" dirty="0" smtClean="0">
                <a:solidFill>
                  <a:srgbClr val="C00000"/>
                </a:solidFill>
                <a:latin typeface="Plantagenet Cherokee" panose="02020602070100000000" pitchFamily="18" charset="0"/>
              </a:rPr>
              <a:t>Survey of </a:t>
            </a:r>
            <a:r>
              <a:rPr lang="fr-CA" sz="2800" dirty="0" err="1" smtClean="0">
                <a:solidFill>
                  <a:srgbClr val="C00000"/>
                </a:solidFill>
                <a:latin typeface="Plantagenet Cherokee" panose="02020602070100000000" pitchFamily="18" charset="0"/>
              </a:rPr>
              <a:t>Household</a:t>
            </a:r>
            <a:r>
              <a:rPr lang="fr-CA" sz="2800" dirty="0" smtClean="0">
                <a:solidFill>
                  <a:srgbClr val="C00000"/>
                </a:solidFill>
                <a:latin typeface="Plantagenet Cherokee" panose="02020602070100000000" pitchFamily="18" charset="0"/>
              </a:rPr>
              <a:t> </a:t>
            </a:r>
            <a:r>
              <a:rPr lang="fr-CA" sz="2800" dirty="0" err="1" smtClean="0">
                <a:solidFill>
                  <a:srgbClr val="C00000"/>
                </a:solidFill>
                <a:latin typeface="Plantagenet Cherokee" panose="02020602070100000000" pitchFamily="18" charset="0"/>
              </a:rPr>
              <a:t>Spending</a:t>
            </a:r>
            <a:r>
              <a:rPr lang="fr-CA" sz="2800" dirty="0" smtClean="0">
                <a:solidFill>
                  <a:srgbClr val="C00000"/>
                </a:solidFill>
                <a:latin typeface="Plantagenet Cherokee" panose="02020602070100000000" pitchFamily="18" charset="0"/>
              </a:rPr>
              <a:t> (SHS)</a:t>
            </a:r>
            <a:endParaRPr lang="en-CA" sz="2800" dirty="0">
              <a:solidFill>
                <a:srgbClr val="C00000"/>
              </a:solidFill>
              <a:latin typeface="Plantagenet Cherokee" panose="02020602070100000000" pitchFamily="18" charset="0"/>
            </a:endParaRPr>
          </a:p>
        </p:txBody>
      </p:sp>
      <p:sp>
        <p:nvSpPr>
          <p:cNvPr id="4" name="TextBox 3"/>
          <p:cNvSpPr txBox="1"/>
          <p:nvPr/>
        </p:nvSpPr>
        <p:spPr>
          <a:xfrm>
            <a:off x="382993" y="1899773"/>
            <a:ext cx="8579774" cy="3724096"/>
          </a:xfrm>
          <a:prstGeom prst="rect">
            <a:avLst/>
          </a:prstGeom>
          <a:noFill/>
        </p:spPr>
        <p:txBody>
          <a:bodyPr wrap="square" rtlCol="0">
            <a:spAutoFit/>
          </a:bodyPr>
          <a:lstStyle/>
          <a:p>
            <a:r>
              <a:rPr lang="en-CA" sz="2400" dirty="0" smtClean="0"/>
              <a:t>Data is collected in two parts: </a:t>
            </a:r>
            <a:r>
              <a:rPr lang="en-CA" sz="2000" dirty="0" smtClean="0"/>
              <a:t/>
            </a:r>
            <a:br>
              <a:rPr lang="en-CA" sz="2000" dirty="0" smtClean="0"/>
            </a:br>
            <a:endParaRPr lang="en-CA" sz="2000" dirty="0" smtClean="0"/>
          </a:p>
          <a:p>
            <a:r>
              <a:rPr lang="en-CA" sz="2400" dirty="0" smtClean="0">
                <a:solidFill>
                  <a:srgbClr val="C00000"/>
                </a:solidFill>
              </a:rPr>
              <a:t>2. Paper Diary </a:t>
            </a:r>
          </a:p>
          <a:p>
            <a:pPr marL="800100" lvl="1" indent="-342900">
              <a:buFont typeface="Arial" panose="020B0604020202020204" pitchFamily="34" charset="0"/>
              <a:buChar char="•"/>
            </a:pPr>
            <a:r>
              <a:rPr lang="en-CA" sz="2400" dirty="0" smtClean="0"/>
              <a:t>To record the </a:t>
            </a:r>
            <a:r>
              <a:rPr lang="en-CA" sz="2400" dirty="0" smtClean="0"/>
              <a:t>household members’ daily expenditures for 1 week</a:t>
            </a:r>
          </a:p>
          <a:p>
            <a:pPr marL="800100" lvl="1" indent="-342900">
              <a:buFont typeface="Arial" panose="020B0604020202020204" pitchFamily="34" charset="0"/>
              <a:buChar char="•"/>
            </a:pPr>
            <a:r>
              <a:rPr lang="en-CA" sz="2400" dirty="0" smtClean="0"/>
              <a:t>Smaller and/or frequent expenditures (ex: groceries, personal care products, cleaning products, etc.) </a:t>
            </a:r>
          </a:p>
          <a:p>
            <a:pPr marL="800100" lvl="1" indent="-342900">
              <a:buFont typeface="Arial" panose="020B0604020202020204" pitchFamily="34" charset="0"/>
              <a:buChar char="•"/>
            </a:pPr>
            <a:r>
              <a:rPr lang="en-CA" sz="2400" dirty="0" smtClean="0"/>
              <a:t>Two options when completing the diary:</a:t>
            </a:r>
          </a:p>
          <a:p>
            <a:pPr marL="1257300" lvl="2" indent="-342900">
              <a:buFont typeface="Arial" panose="020B0604020202020204" pitchFamily="34" charset="0"/>
              <a:buChar char="•"/>
            </a:pPr>
            <a:r>
              <a:rPr lang="en-CA" sz="2400" b="1" dirty="0" smtClean="0"/>
              <a:t>Transcribe</a:t>
            </a:r>
            <a:r>
              <a:rPr lang="en-CA" sz="2400" dirty="0" smtClean="0"/>
              <a:t> each item bought in the paper diary</a:t>
            </a:r>
          </a:p>
          <a:p>
            <a:pPr marL="1257300" lvl="2" indent="-342900">
              <a:buFont typeface="Arial" panose="020B0604020202020204" pitchFamily="34" charset="0"/>
              <a:buChar char="•"/>
            </a:pPr>
            <a:r>
              <a:rPr lang="en-CA" sz="2400" dirty="0" smtClean="0"/>
              <a:t>Provide the </a:t>
            </a:r>
            <a:r>
              <a:rPr lang="en-CA" sz="2400" b="1" dirty="0" smtClean="0"/>
              <a:t>receipt</a:t>
            </a:r>
            <a:r>
              <a:rPr lang="en-CA" sz="2400" dirty="0" smtClean="0"/>
              <a:t> for the purchase	</a:t>
            </a:r>
            <a:r>
              <a:rPr lang="en-CA" sz="2000" dirty="0" smtClean="0"/>
              <a:t>	</a:t>
            </a:r>
          </a:p>
        </p:txBody>
      </p:sp>
      <p:sp>
        <p:nvSpPr>
          <p:cNvPr id="5" name="TextBox 4"/>
          <p:cNvSpPr txBox="1"/>
          <p:nvPr/>
        </p:nvSpPr>
        <p:spPr>
          <a:xfrm>
            <a:off x="8690919" y="5789199"/>
            <a:ext cx="167331" cy="261610"/>
          </a:xfrm>
          <a:prstGeom prst="rect">
            <a:avLst/>
          </a:prstGeom>
          <a:noFill/>
        </p:spPr>
        <p:txBody>
          <a:bodyPr wrap="square" rtlCol="0">
            <a:spAutoFit/>
          </a:bodyPr>
          <a:lstStyle/>
          <a:p>
            <a:r>
              <a:rPr lang="fr-CA" sz="1050" dirty="0" smtClean="0"/>
              <a:t>4</a:t>
            </a:r>
            <a:endParaRPr lang="en-CA" sz="1050" dirty="0"/>
          </a:p>
        </p:txBody>
      </p:sp>
    </p:spTree>
    <p:extLst>
      <p:ext uri="{BB962C8B-B14F-4D97-AF65-F5344CB8AC3E}">
        <p14:creationId xmlns:p14="http://schemas.microsoft.com/office/powerpoint/2010/main" val="580214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4515"/>
            <a:ext cx="7886700" cy="538544"/>
          </a:xfrm>
        </p:spPr>
        <p:txBody>
          <a:bodyPr/>
          <a:lstStyle/>
          <a:p>
            <a:r>
              <a:rPr lang="fr-CA" sz="2800" dirty="0" smtClean="0">
                <a:solidFill>
                  <a:srgbClr val="C00000"/>
                </a:solidFill>
                <a:latin typeface="Plantagenet Cherokee" panose="02020602070100000000" pitchFamily="18" charset="0"/>
              </a:rPr>
              <a:t>Survey of </a:t>
            </a:r>
            <a:r>
              <a:rPr lang="fr-CA" sz="2800" dirty="0" err="1" smtClean="0">
                <a:solidFill>
                  <a:srgbClr val="C00000"/>
                </a:solidFill>
                <a:latin typeface="Plantagenet Cherokee" panose="02020602070100000000" pitchFamily="18" charset="0"/>
              </a:rPr>
              <a:t>Household</a:t>
            </a:r>
            <a:r>
              <a:rPr lang="fr-CA" sz="2800" dirty="0" smtClean="0">
                <a:solidFill>
                  <a:srgbClr val="C00000"/>
                </a:solidFill>
                <a:latin typeface="Plantagenet Cherokee" panose="02020602070100000000" pitchFamily="18" charset="0"/>
              </a:rPr>
              <a:t> </a:t>
            </a:r>
            <a:r>
              <a:rPr lang="fr-CA" sz="2800" dirty="0" err="1" smtClean="0">
                <a:solidFill>
                  <a:srgbClr val="C00000"/>
                </a:solidFill>
                <a:latin typeface="Plantagenet Cherokee" panose="02020602070100000000" pitchFamily="18" charset="0"/>
              </a:rPr>
              <a:t>Spending</a:t>
            </a:r>
            <a:r>
              <a:rPr lang="fr-CA" sz="2800" dirty="0" smtClean="0">
                <a:solidFill>
                  <a:srgbClr val="C00000"/>
                </a:solidFill>
                <a:latin typeface="Plantagenet Cherokee" panose="02020602070100000000" pitchFamily="18" charset="0"/>
              </a:rPr>
              <a:t> (SHS)</a:t>
            </a:r>
            <a:endParaRPr lang="en-CA" sz="2800" dirty="0">
              <a:solidFill>
                <a:srgbClr val="C00000"/>
              </a:solidFill>
              <a:latin typeface="Plantagenet Cherokee" panose="02020602070100000000" pitchFamily="18" charset="0"/>
            </a:endParaRPr>
          </a:p>
        </p:txBody>
      </p:sp>
      <p:sp>
        <p:nvSpPr>
          <p:cNvPr id="4" name="TextBox 3"/>
          <p:cNvSpPr txBox="1"/>
          <p:nvPr/>
        </p:nvSpPr>
        <p:spPr>
          <a:xfrm>
            <a:off x="448896" y="1751492"/>
            <a:ext cx="8066454" cy="4770537"/>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t>Each SHS cycle, about </a:t>
            </a:r>
            <a:r>
              <a:rPr lang="en-CA" sz="2400" b="1" dirty="0" smtClean="0"/>
              <a:t>30,000 receipts </a:t>
            </a:r>
            <a:r>
              <a:rPr lang="en-CA" sz="2400" dirty="0" smtClean="0"/>
              <a:t>are collected from respondents.</a:t>
            </a:r>
          </a:p>
          <a:p>
            <a:endParaRPr lang="en-CA" sz="2400" dirty="0" smtClean="0"/>
          </a:p>
          <a:p>
            <a:pPr marL="285750" indent="-285750">
              <a:buFont typeface="Arial" panose="020B0604020202020204" pitchFamily="34" charset="0"/>
              <a:buChar char="•"/>
            </a:pPr>
            <a:r>
              <a:rPr lang="en-CA" sz="2400" dirty="0" smtClean="0"/>
              <a:t>Receipts are sent to headquarters, where they get scanned and then all the relevant information (store name, items bought, item price, date, etc.) are </a:t>
            </a:r>
            <a:r>
              <a:rPr lang="en-CA" sz="2400" b="1" dirty="0" smtClean="0"/>
              <a:t>manually captured </a:t>
            </a:r>
            <a:r>
              <a:rPr lang="en-CA" sz="2400" dirty="0" smtClean="0"/>
              <a:t>and coded. </a:t>
            </a:r>
          </a:p>
          <a:p>
            <a:endParaRPr lang="en-CA" sz="2400" dirty="0" smtClean="0"/>
          </a:p>
          <a:p>
            <a:pPr marL="285750" indent="-285750">
              <a:buFont typeface="Arial" panose="020B0604020202020204" pitchFamily="34" charset="0"/>
              <a:buChar char="•"/>
            </a:pPr>
            <a:r>
              <a:rPr lang="en-CA" sz="2400" dirty="0" smtClean="0"/>
              <a:t>The following study is a small scale research project to see if we can use machine learning algorithms to automate parts of the receipt capture process. </a:t>
            </a:r>
            <a:r>
              <a:rPr lang="en-CA" sz="2000" dirty="0" smtClean="0"/>
              <a:t/>
            </a:r>
            <a:br>
              <a:rPr lang="en-CA" sz="2000" dirty="0" smtClean="0"/>
            </a:br>
            <a:endParaRPr lang="en-CA" sz="2000" dirty="0" smtClean="0"/>
          </a:p>
          <a:p>
            <a:r>
              <a:rPr lang="en-CA" sz="2000" dirty="0" smtClean="0"/>
              <a:t>		</a:t>
            </a:r>
          </a:p>
        </p:txBody>
      </p:sp>
      <p:sp>
        <p:nvSpPr>
          <p:cNvPr id="5" name="TextBox 4"/>
          <p:cNvSpPr txBox="1"/>
          <p:nvPr/>
        </p:nvSpPr>
        <p:spPr>
          <a:xfrm>
            <a:off x="8690919" y="5789199"/>
            <a:ext cx="167331" cy="261610"/>
          </a:xfrm>
          <a:prstGeom prst="rect">
            <a:avLst/>
          </a:prstGeom>
          <a:noFill/>
        </p:spPr>
        <p:txBody>
          <a:bodyPr wrap="square" rtlCol="0">
            <a:spAutoFit/>
          </a:bodyPr>
          <a:lstStyle/>
          <a:p>
            <a:r>
              <a:rPr lang="fr-CA" sz="1050" dirty="0" smtClean="0"/>
              <a:t>5</a:t>
            </a:r>
            <a:endParaRPr lang="en-CA" sz="1050" dirty="0"/>
          </a:p>
        </p:txBody>
      </p:sp>
    </p:spTree>
    <p:extLst>
      <p:ext uri="{BB962C8B-B14F-4D97-AF65-F5344CB8AC3E}">
        <p14:creationId xmlns:p14="http://schemas.microsoft.com/office/powerpoint/2010/main" val="38858548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66505"/>
            <a:ext cx="7886700" cy="538544"/>
          </a:xfrm>
        </p:spPr>
        <p:txBody>
          <a:bodyPr/>
          <a:lstStyle/>
          <a:p>
            <a:r>
              <a:rPr lang="fr-CA" sz="2800" dirty="0" smtClean="0">
                <a:solidFill>
                  <a:srgbClr val="C00000"/>
                </a:solidFill>
                <a:latin typeface="Plantagenet Cherokee" panose="02020602070100000000" pitchFamily="18" charset="0"/>
              </a:rPr>
              <a:t>The </a:t>
            </a:r>
            <a:r>
              <a:rPr lang="fr-CA" sz="2800" dirty="0" err="1" smtClean="0">
                <a:solidFill>
                  <a:srgbClr val="C00000"/>
                </a:solidFill>
                <a:latin typeface="Plantagenet Cherokee" panose="02020602070100000000" pitchFamily="18" charset="0"/>
              </a:rPr>
              <a:t>Idea</a:t>
            </a:r>
            <a:r>
              <a:rPr lang="fr-CA" sz="2800" dirty="0" smtClean="0">
                <a:solidFill>
                  <a:srgbClr val="C00000"/>
                </a:solidFill>
                <a:latin typeface="Plantagenet Cherokee" panose="02020602070100000000" pitchFamily="18" charset="0"/>
              </a:rPr>
              <a:t> – </a:t>
            </a:r>
            <a:r>
              <a:rPr lang="fr-CA" sz="2800" dirty="0" err="1" smtClean="0">
                <a:solidFill>
                  <a:srgbClr val="C00000"/>
                </a:solidFill>
                <a:latin typeface="Plantagenet Cherokee" panose="02020602070100000000" pitchFamily="18" charset="0"/>
              </a:rPr>
              <a:t>Receipt</a:t>
            </a:r>
            <a:r>
              <a:rPr lang="fr-CA" sz="2800" dirty="0" smtClean="0">
                <a:solidFill>
                  <a:srgbClr val="C00000"/>
                </a:solidFill>
                <a:latin typeface="Plantagenet Cherokee" panose="02020602070100000000" pitchFamily="18" charset="0"/>
              </a:rPr>
              <a:t> Capture Automation</a:t>
            </a:r>
            <a:endParaRPr lang="en-CA" sz="2800" dirty="0">
              <a:solidFill>
                <a:srgbClr val="C00000"/>
              </a:solidFill>
              <a:latin typeface="Plantagenet Cherokee" panose="02020602070100000000" pitchFamily="18" charset="0"/>
            </a:endParaRPr>
          </a:p>
        </p:txBody>
      </p:sp>
      <p:sp>
        <p:nvSpPr>
          <p:cNvPr id="12" name="Right Arrow 11"/>
          <p:cNvSpPr/>
          <p:nvPr/>
        </p:nvSpPr>
        <p:spPr>
          <a:xfrm>
            <a:off x="1778296" y="3640753"/>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2154394" y="3223167"/>
            <a:ext cx="1396113" cy="92445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Scanning the </a:t>
            </a:r>
            <a:r>
              <a:rPr lang="fr-CA" dirty="0" err="1" smtClean="0"/>
              <a:t>receipt</a:t>
            </a:r>
            <a:endParaRPr lang="en-CA" dirty="0"/>
          </a:p>
        </p:txBody>
      </p:sp>
      <p:sp>
        <p:nvSpPr>
          <p:cNvPr id="14" name="Right Arrow 13"/>
          <p:cNvSpPr/>
          <p:nvPr/>
        </p:nvSpPr>
        <p:spPr>
          <a:xfrm>
            <a:off x="3661161" y="3640753"/>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4134215" y="3178525"/>
            <a:ext cx="1739494" cy="924455"/>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Store Name Identification</a:t>
            </a:r>
            <a:endParaRPr lang="en-CA" dirty="0"/>
          </a:p>
        </p:txBody>
      </p:sp>
      <p:sp>
        <p:nvSpPr>
          <p:cNvPr id="17" name="Right Arrow 16"/>
          <p:cNvSpPr/>
          <p:nvPr/>
        </p:nvSpPr>
        <p:spPr>
          <a:xfrm>
            <a:off x="6036237" y="3640753"/>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6528280" y="3023286"/>
            <a:ext cx="1688204" cy="124923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Information Extraction </a:t>
            </a:r>
            <a:r>
              <a:rPr lang="fr-CA" dirty="0" err="1"/>
              <a:t>B</a:t>
            </a:r>
            <a:r>
              <a:rPr lang="fr-CA" dirty="0" err="1" smtClean="0"/>
              <a:t>ased</a:t>
            </a:r>
            <a:r>
              <a:rPr lang="fr-CA" dirty="0" smtClean="0"/>
              <a:t> on Store Name</a:t>
            </a:r>
            <a:endParaRPr lang="en-CA" dirty="0"/>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363" y="4406403"/>
            <a:ext cx="795071" cy="827391"/>
          </a:xfrm>
          <a:prstGeom prst="rect">
            <a:avLst/>
          </a:prstGeom>
        </p:spPr>
      </p:pic>
      <p:sp>
        <p:nvSpPr>
          <p:cNvPr id="34" name="TextBox 33"/>
          <p:cNvSpPr txBox="1"/>
          <p:nvPr/>
        </p:nvSpPr>
        <p:spPr>
          <a:xfrm>
            <a:off x="4134215" y="4264118"/>
            <a:ext cx="1628445" cy="1200329"/>
          </a:xfrm>
          <a:prstGeom prst="rect">
            <a:avLst/>
          </a:prstGeom>
          <a:noFill/>
        </p:spPr>
        <p:txBody>
          <a:bodyPr wrap="square" rtlCol="0">
            <a:spAutoFit/>
          </a:bodyPr>
          <a:lstStyle/>
          <a:p>
            <a:pPr algn="ctr"/>
            <a:r>
              <a:rPr lang="fr-CA" sz="2400" dirty="0" smtClean="0"/>
              <a:t>The focus of </a:t>
            </a:r>
            <a:r>
              <a:rPr lang="fr-CA" sz="2400" dirty="0" err="1" smtClean="0"/>
              <a:t>this</a:t>
            </a:r>
            <a:r>
              <a:rPr lang="fr-CA" sz="2400" dirty="0" smtClean="0"/>
              <a:t> </a:t>
            </a:r>
            <a:r>
              <a:rPr lang="fr-CA" sz="2400" dirty="0" err="1" smtClean="0"/>
              <a:t>project</a:t>
            </a:r>
            <a:r>
              <a:rPr lang="fr-CA" sz="2400" dirty="0" smtClean="0"/>
              <a:t>. </a:t>
            </a:r>
            <a:endParaRPr lang="en-CA" sz="2400" dirty="0"/>
          </a:p>
        </p:txBody>
      </p:sp>
      <p:sp>
        <p:nvSpPr>
          <p:cNvPr id="35" name="TextBox 34"/>
          <p:cNvSpPr txBox="1"/>
          <p:nvPr/>
        </p:nvSpPr>
        <p:spPr>
          <a:xfrm>
            <a:off x="6756983" y="4402797"/>
            <a:ext cx="1230797" cy="830997"/>
          </a:xfrm>
          <a:prstGeom prst="rect">
            <a:avLst/>
          </a:prstGeom>
          <a:noFill/>
        </p:spPr>
        <p:txBody>
          <a:bodyPr wrap="square" rtlCol="0">
            <a:spAutoFit/>
          </a:bodyPr>
          <a:lstStyle/>
          <a:p>
            <a:pPr algn="ctr"/>
            <a:r>
              <a:rPr lang="fr-CA" sz="2400" dirty="0" err="1" smtClean="0"/>
              <a:t>Next</a:t>
            </a:r>
            <a:r>
              <a:rPr lang="fr-CA" sz="2400" dirty="0" smtClean="0"/>
              <a:t> </a:t>
            </a:r>
            <a:r>
              <a:rPr lang="fr-CA" sz="2400" dirty="0" err="1" smtClean="0"/>
              <a:t>Steps</a:t>
            </a:r>
            <a:r>
              <a:rPr lang="fr-CA" sz="2400" dirty="0" smtClean="0"/>
              <a:t>… </a:t>
            </a:r>
            <a:endParaRPr lang="en-CA" sz="2400" dirty="0"/>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486" y="1345478"/>
            <a:ext cx="1572349" cy="4804733"/>
          </a:xfrm>
          <a:prstGeom prst="rect">
            <a:avLst/>
          </a:prstGeom>
        </p:spPr>
      </p:pic>
      <p:sp>
        <p:nvSpPr>
          <p:cNvPr id="19" name="TextBox 18"/>
          <p:cNvSpPr txBox="1"/>
          <p:nvPr/>
        </p:nvSpPr>
        <p:spPr>
          <a:xfrm>
            <a:off x="8690919" y="5789199"/>
            <a:ext cx="167331" cy="261610"/>
          </a:xfrm>
          <a:prstGeom prst="rect">
            <a:avLst/>
          </a:prstGeom>
          <a:noFill/>
        </p:spPr>
        <p:txBody>
          <a:bodyPr wrap="square" rtlCol="0">
            <a:spAutoFit/>
          </a:bodyPr>
          <a:lstStyle/>
          <a:p>
            <a:r>
              <a:rPr lang="fr-CA" sz="1050" dirty="0" smtClean="0"/>
              <a:t>6</a:t>
            </a:r>
            <a:endParaRPr lang="en-CA" sz="1050" dirty="0"/>
          </a:p>
        </p:txBody>
      </p:sp>
      <p:sp>
        <p:nvSpPr>
          <p:cNvPr id="28" name="Rectangle 27"/>
          <p:cNvSpPr/>
          <p:nvPr/>
        </p:nvSpPr>
        <p:spPr>
          <a:xfrm>
            <a:off x="268749" y="2001047"/>
            <a:ext cx="1296439" cy="338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p:cNvSpPr/>
          <p:nvPr/>
        </p:nvSpPr>
        <p:spPr>
          <a:xfrm>
            <a:off x="955589" y="3962400"/>
            <a:ext cx="670174" cy="22750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p:cNvSpPr/>
          <p:nvPr/>
        </p:nvSpPr>
        <p:spPr>
          <a:xfrm>
            <a:off x="268749" y="4864283"/>
            <a:ext cx="605961" cy="16837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268749" y="5709974"/>
            <a:ext cx="686840" cy="10278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4021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par>
                                <p:cTn id="33" presetID="21" presetClass="entr" presetSubtype="1"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heel(1)">
                                      <p:cBhvr>
                                        <p:cTn id="35" dur="2000"/>
                                        <p:tgtEl>
                                          <p:spTgt spid="29"/>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heel(1)">
                                      <p:cBhvr>
                                        <p:cTn id="38" dur="2000"/>
                                        <p:tgtEl>
                                          <p:spTgt spid="30"/>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heel(1)">
                                      <p:cBhvr>
                                        <p:cTn id="41" dur="2000"/>
                                        <p:tgtEl>
                                          <p:spTgt spid="31"/>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heel(1)">
                                      <p:cBhvr>
                                        <p:cTn id="44" dur="20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additive="base">
                                        <p:cTn id="53" dur="500" fill="hold"/>
                                        <p:tgtEl>
                                          <p:spTgt spid="34"/>
                                        </p:tgtEl>
                                        <p:attrNameLst>
                                          <p:attrName>ppt_x</p:attrName>
                                        </p:attrNameLst>
                                      </p:cBhvr>
                                      <p:tavLst>
                                        <p:tav tm="0">
                                          <p:val>
                                            <p:strVal val="#ppt_x"/>
                                          </p:val>
                                        </p:tav>
                                        <p:tav tm="100000">
                                          <p:val>
                                            <p:strVal val="#ppt_x"/>
                                          </p:val>
                                        </p:tav>
                                      </p:tavLst>
                                    </p:anim>
                                    <p:anim calcmode="lin" valueType="num">
                                      <p:cBhvr additive="base">
                                        <p:cTn id="5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1000"/>
                                        <p:tgtEl>
                                          <p:spTgt spid="35"/>
                                        </p:tgtEl>
                                      </p:cBhvr>
                                    </p:animEffect>
                                    <p:anim calcmode="lin" valueType="num">
                                      <p:cBhvr>
                                        <p:cTn id="60" dur="1000" fill="hold"/>
                                        <p:tgtEl>
                                          <p:spTgt spid="35"/>
                                        </p:tgtEl>
                                        <p:attrNameLst>
                                          <p:attrName>ppt_x</p:attrName>
                                        </p:attrNameLst>
                                      </p:cBhvr>
                                      <p:tavLst>
                                        <p:tav tm="0">
                                          <p:val>
                                            <p:strVal val="#ppt_x"/>
                                          </p:val>
                                        </p:tav>
                                        <p:tav tm="100000">
                                          <p:val>
                                            <p:strVal val="#ppt_x"/>
                                          </p:val>
                                        </p:tav>
                                      </p:tavLst>
                                    </p:anim>
                                    <p:anim calcmode="lin" valueType="num">
                                      <p:cBhvr>
                                        <p:cTn id="6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34" grpId="0"/>
      <p:bldP spid="35" grpId="0"/>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34515"/>
            <a:ext cx="8818620" cy="538544"/>
          </a:xfrm>
        </p:spPr>
        <p:txBody>
          <a:bodyPr/>
          <a:lstStyle/>
          <a:p>
            <a:r>
              <a:rPr lang="fr-CA" sz="2800" dirty="0" smtClean="0">
                <a:solidFill>
                  <a:srgbClr val="C00000"/>
                </a:solidFill>
                <a:latin typeface="Plantagenet Cherokee" panose="02020602070100000000" pitchFamily="18" charset="0"/>
              </a:rPr>
              <a:t>The </a:t>
            </a:r>
            <a:r>
              <a:rPr lang="fr-CA" sz="2800" dirty="0" err="1" smtClean="0">
                <a:solidFill>
                  <a:srgbClr val="C00000"/>
                </a:solidFill>
                <a:latin typeface="Plantagenet Cherokee" panose="02020602070100000000" pitchFamily="18" charset="0"/>
              </a:rPr>
              <a:t>Idea</a:t>
            </a:r>
            <a:r>
              <a:rPr lang="fr-CA" sz="2800" dirty="0" smtClean="0">
                <a:solidFill>
                  <a:srgbClr val="C00000"/>
                </a:solidFill>
                <a:latin typeface="Plantagenet Cherokee" panose="02020602070100000000" pitchFamily="18" charset="0"/>
              </a:rPr>
              <a:t> – </a:t>
            </a:r>
            <a:r>
              <a:rPr lang="fr-CA" sz="2800" dirty="0" err="1" smtClean="0">
                <a:solidFill>
                  <a:srgbClr val="C00000"/>
                </a:solidFill>
                <a:latin typeface="Plantagenet Cherokee" panose="02020602070100000000" pitchFamily="18" charset="0"/>
              </a:rPr>
              <a:t>Automatic</a:t>
            </a:r>
            <a:r>
              <a:rPr lang="fr-CA" sz="2800" dirty="0" smtClean="0">
                <a:solidFill>
                  <a:srgbClr val="C00000"/>
                </a:solidFill>
                <a:latin typeface="Plantagenet Cherokee" panose="02020602070100000000" pitchFamily="18" charset="0"/>
              </a:rPr>
              <a:t> Capture of the Store Name</a:t>
            </a:r>
            <a:endParaRPr lang="en-CA" sz="2800" dirty="0">
              <a:solidFill>
                <a:srgbClr val="C00000"/>
              </a:solidFill>
              <a:latin typeface="Plantagenet Cherokee" panose="02020602070100000000" pitchFamily="18" charset="0"/>
            </a:endParaRPr>
          </a:p>
        </p:txBody>
      </p:sp>
      <p:sp>
        <p:nvSpPr>
          <p:cNvPr id="12" name="Right Arrow 11"/>
          <p:cNvSpPr/>
          <p:nvPr/>
        </p:nvSpPr>
        <p:spPr>
          <a:xfrm>
            <a:off x="1588120" y="2803446"/>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1961615" y="2515465"/>
            <a:ext cx="1145059" cy="770698"/>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smtClean="0"/>
              <a:t>Crop</a:t>
            </a:r>
            <a:r>
              <a:rPr lang="fr-CA" dirty="0" smtClean="0"/>
              <a:t> Logo </a:t>
            </a:r>
            <a:endParaRPr lang="en-CA" dirty="0"/>
          </a:p>
        </p:txBody>
      </p:sp>
      <p:sp>
        <p:nvSpPr>
          <p:cNvPr id="14" name="Right Arrow 13"/>
          <p:cNvSpPr/>
          <p:nvPr/>
        </p:nvSpPr>
        <p:spPr>
          <a:xfrm>
            <a:off x="3328802" y="2803446"/>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ight Arrow 16"/>
          <p:cNvSpPr/>
          <p:nvPr/>
        </p:nvSpPr>
        <p:spPr>
          <a:xfrm>
            <a:off x="5069671" y="2803446"/>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p:cNvSpPr/>
          <p:nvPr/>
        </p:nvSpPr>
        <p:spPr>
          <a:xfrm>
            <a:off x="5569517" y="2359416"/>
            <a:ext cx="1683878" cy="104935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smtClean="0"/>
              <a:t>Convolutional</a:t>
            </a:r>
            <a:r>
              <a:rPr lang="fr-CA" dirty="0" smtClean="0"/>
              <a:t> Neural Network </a:t>
            </a:r>
            <a:r>
              <a:rPr lang="fr-CA" dirty="0" err="1" smtClean="0"/>
              <a:t>Algorithm</a:t>
            </a:r>
            <a:endParaRPr lang="en-CA" dirty="0"/>
          </a:p>
        </p:txBody>
      </p:sp>
      <p:sp>
        <p:nvSpPr>
          <p:cNvPr id="19" name="Oval 18"/>
          <p:cNvSpPr/>
          <p:nvPr/>
        </p:nvSpPr>
        <p:spPr>
          <a:xfrm>
            <a:off x="1515185" y="1961091"/>
            <a:ext cx="518023" cy="518983"/>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latin typeface="Franklin Gothic Heavy" panose="020B0903020102020204" pitchFamily="34" charset="0"/>
              </a:rPr>
              <a:t>1</a:t>
            </a:r>
            <a:endParaRPr lang="en-CA" dirty="0">
              <a:latin typeface="Franklin Gothic Heavy" panose="020B0903020102020204" pitchFamily="34" charset="0"/>
            </a:endParaRPr>
          </a:p>
        </p:txBody>
      </p:sp>
      <p:sp>
        <p:nvSpPr>
          <p:cNvPr id="40" name="Right Arrow 39"/>
          <p:cNvSpPr/>
          <p:nvPr/>
        </p:nvSpPr>
        <p:spPr>
          <a:xfrm>
            <a:off x="7423727" y="2803446"/>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Oval 40"/>
          <p:cNvSpPr/>
          <p:nvPr/>
        </p:nvSpPr>
        <p:spPr>
          <a:xfrm>
            <a:off x="1588120" y="3869077"/>
            <a:ext cx="518023" cy="518983"/>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latin typeface="Franklin Gothic Heavy" panose="020B0903020102020204" pitchFamily="34" charset="0"/>
              </a:rPr>
              <a:t>2</a:t>
            </a:r>
            <a:endParaRPr lang="en-CA" dirty="0">
              <a:latin typeface="Franklin Gothic Heavy" panose="020B0903020102020204" pitchFamily="34" charset="0"/>
            </a:endParaRPr>
          </a:p>
        </p:txBody>
      </p:sp>
      <p:sp>
        <p:nvSpPr>
          <p:cNvPr id="42" name="Right Arrow 41"/>
          <p:cNvSpPr/>
          <p:nvPr/>
        </p:nvSpPr>
        <p:spPr>
          <a:xfrm>
            <a:off x="1560116" y="4949816"/>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Rectangle 42"/>
          <p:cNvSpPr/>
          <p:nvPr/>
        </p:nvSpPr>
        <p:spPr>
          <a:xfrm>
            <a:off x="1932676" y="4454707"/>
            <a:ext cx="945347" cy="1418586"/>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smtClean="0"/>
              <a:t>Perform</a:t>
            </a:r>
            <a:r>
              <a:rPr lang="fr-CA" dirty="0" smtClean="0"/>
              <a:t> OCR on Image of </a:t>
            </a:r>
            <a:r>
              <a:rPr lang="fr-CA" dirty="0" err="1" smtClean="0"/>
              <a:t>Receipt</a:t>
            </a:r>
            <a:endParaRPr lang="en-CA" dirty="0"/>
          </a:p>
        </p:txBody>
      </p:sp>
      <p:sp>
        <p:nvSpPr>
          <p:cNvPr id="20" name="TextBox 19"/>
          <p:cNvSpPr txBox="1"/>
          <p:nvPr/>
        </p:nvSpPr>
        <p:spPr>
          <a:xfrm>
            <a:off x="2023187" y="1987423"/>
            <a:ext cx="4181719" cy="369332"/>
          </a:xfrm>
          <a:prstGeom prst="rect">
            <a:avLst/>
          </a:prstGeom>
          <a:noFill/>
        </p:spPr>
        <p:txBody>
          <a:bodyPr wrap="square" rtlCol="0">
            <a:spAutoFit/>
          </a:bodyPr>
          <a:lstStyle/>
          <a:p>
            <a:r>
              <a:rPr lang="fr-CA" dirty="0" smtClean="0"/>
              <a:t>Neural Network for Logo Classification</a:t>
            </a:r>
            <a:endParaRPr lang="en-CA" dirty="0"/>
          </a:p>
        </p:txBody>
      </p:sp>
      <p:sp>
        <p:nvSpPr>
          <p:cNvPr id="44" name="TextBox 43"/>
          <p:cNvSpPr txBox="1"/>
          <p:nvPr/>
        </p:nvSpPr>
        <p:spPr>
          <a:xfrm>
            <a:off x="2088425" y="3943902"/>
            <a:ext cx="3674949" cy="369332"/>
          </a:xfrm>
          <a:prstGeom prst="rect">
            <a:avLst/>
          </a:prstGeom>
          <a:noFill/>
        </p:spPr>
        <p:txBody>
          <a:bodyPr wrap="square" rtlCol="0">
            <a:spAutoFit/>
          </a:bodyPr>
          <a:lstStyle/>
          <a:p>
            <a:r>
              <a:rPr lang="fr-CA" dirty="0" smtClean="0"/>
              <a:t>Optical </a:t>
            </a:r>
            <a:r>
              <a:rPr lang="fr-CA" dirty="0" err="1" smtClean="0"/>
              <a:t>Character</a:t>
            </a:r>
            <a:r>
              <a:rPr lang="fr-CA" dirty="0" smtClean="0"/>
              <a:t> Recognition (OCR) </a:t>
            </a:r>
            <a:endParaRPr lang="en-CA" dirty="0"/>
          </a:p>
        </p:txBody>
      </p:sp>
      <p:sp>
        <p:nvSpPr>
          <p:cNvPr id="45" name="Right Arrow 44"/>
          <p:cNvSpPr/>
          <p:nvPr/>
        </p:nvSpPr>
        <p:spPr>
          <a:xfrm>
            <a:off x="4033119" y="4949816"/>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p:cNvSpPr/>
          <p:nvPr/>
        </p:nvSpPr>
        <p:spPr>
          <a:xfrm>
            <a:off x="4416334" y="4365312"/>
            <a:ext cx="1145059" cy="13117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err="1" smtClean="0"/>
              <a:t>Confront</a:t>
            </a:r>
            <a:r>
              <a:rPr lang="fr-CA" dirty="0" smtClean="0"/>
              <a:t> </a:t>
            </a:r>
            <a:r>
              <a:rPr lang="fr-CA" dirty="0" err="1" smtClean="0"/>
              <a:t>with</a:t>
            </a:r>
            <a:r>
              <a:rPr lang="fr-CA" dirty="0" smtClean="0"/>
              <a:t> </a:t>
            </a:r>
            <a:r>
              <a:rPr lang="fr-CA" dirty="0" err="1" smtClean="0"/>
              <a:t>Dictionary</a:t>
            </a:r>
            <a:r>
              <a:rPr lang="fr-CA" dirty="0" smtClean="0"/>
              <a:t> of Store </a:t>
            </a:r>
            <a:r>
              <a:rPr lang="fr-CA" dirty="0" err="1" smtClean="0"/>
              <a:t>Names</a:t>
            </a:r>
            <a:r>
              <a:rPr lang="fr-CA" dirty="0" smtClean="0"/>
              <a:t> </a:t>
            </a:r>
            <a:endParaRPr lang="en-CA" dirty="0"/>
          </a:p>
        </p:txBody>
      </p:sp>
      <p:sp>
        <p:nvSpPr>
          <p:cNvPr id="47" name="Right Arrow 46"/>
          <p:cNvSpPr/>
          <p:nvPr/>
        </p:nvSpPr>
        <p:spPr>
          <a:xfrm>
            <a:off x="5593255" y="4890888"/>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TextBox 20"/>
          <p:cNvSpPr txBox="1"/>
          <p:nvPr/>
        </p:nvSpPr>
        <p:spPr>
          <a:xfrm>
            <a:off x="7923573" y="2587372"/>
            <a:ext cx="807308" cy="646331"/>
          </a:xfrm>
          <a:prstGeom prst="rect">
            <a:avLst/>
          </a:prstGeom>
          <a:noFill/>
        </p:spPr>
        <p:txBody>
          <a:bodyPr wrap="square" rtlCol="0">
            <a:spAutoFit/>
          </a:bodyPr>
          <a:lstStyle/>
          <a:p>
            <a:pPr algn="ctr"/>
            <a:r>
              <a:rPr lang="fr-CA" dirty="0" smtClean="0"/>
              <a:t>Store Name </a:t>
            </a:r>
            <a:endParaRPr lang="en-CA" dirty="0"/>
          </a:p>
        </p:txBody>
      </p:sp>
      <p:sp>
        <p:nvSpPr>
          <p:cNvPr id="48" name="TextBox 47"/>
          <p:cNvSpPr txBox="1"/>
          <p:nvPr/>
        </p:nvSpPr>
        <p:spPr>
          <a:xfrm>
            <a:off x="5878191" y="4698000"/>
            <a:ext cx="807308" cy="646331"/>
          </a:xfrm>
          <a:prstGeom prst="rect">
            <a:avLst/>
          </a:prstGeom>
          <a:noFill/>
        </p:spPr>
        <p:txBody>
          <a:bodyPr wrap="square" rtlCol="0">
            <a:spAutoFit/>
          </a:bodyPr>
          <a:lstStyle/>
          <a:p>
            <a:pPr algn="ctr"/>
            <a:r>
              <a:rPr lang="fr-CA" dirty="0" smtClean="0"/>
              <a:t>Store Name </a:t>
            </a:r>
            <a:endParaRPr lang="en-CA" dirty="0"/>
          </a:p>
        </p:txBody>
      </p:sp>
      <p:cxnSp>
        <p:nvCxnSpPr>
          <p:cNvPr id="50" name="Straight Arrow Connector 49"/>
          <p:cNvCxnSpPr>
            <a:stCxn id="21" idx="2"/>
          </p:cNvCxnSpPr>
          <p:nvPr/>
        </p:nvCxnSpPr>
        <p:spPr>
          <a:xfrm>
            <a:off x="8327227" y="3233703"/>
            <a:ext cx="0" cy="7101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556365" y="5021165"/>
            <a:ext cx="6038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7253395" y="4055103"/>
            <a:ext cx="1755725" cy="1846331"/>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smtClean="0"/>
              <a:t>Compare </a:t>
            </a:r>
            <a:r>
              <a:rPr lang="fr-CA" dirty="0" err="1" smtClean="0"/>
              <a:t>Results</a:t>
            </a:r>
            <a:r>
              <a:rPr lang="fr-CA" dirty="0" smtClean="0"/>
              <a:t> and </a:t>
            </a:r>
            <a:r>
              <a:rPr lang="fr-CA" dirty="0" err="1" smtClean="0"/>
              <a:t>Define</a:t>
            </a:r>
            <a:r>
              <a:rPr lang="fr-CA" dirty="0" smtClean="0"/>
              <a:t> </a:t>
            </a:r>
            <a:r>
              <a:rPr lang="fr-CA" dirty="0" err="1" smtClean="0"/>
              <a:t>Rules</a:t>
            </a:r>
            <a:r>
              <a:rPr lang="fr-CA" dirty="0" smtClean="0"/>
              <a:t> to </a:t>
            </a:r>
            <a:r>
              <a:rPr lang="fr-CA" dirty="0" err="1" smtClean="0"/>
              <a:t>Choose</a:t>
            </a:r>
            <a:r>
              <a:rPr lang="fr-CA" dirty="0" smtClean="0"/>
              <a:t> </a:t>
            </a:r>
            <a:r>
              <a:rPr lang="fr-CA" dirty="0" err="1" smtClean="0"/>
              <a:t>Between</a:t>
            </a:r>
            <a:r>
              <a:rPr lang="fr-CA" dirty="0" smtClean="0"/>
              <a:t>  </a:t>
            </a:r>
            <a:r>
              <a:rPr lang="fr-CA" dirty="0" err="1" smtClean="0"/>
              <a:t>Contrasting</a:t>
            </a:r>
            <a:r>
              <a:rPr lang="fr-CA" dirty="0" smtClean="0"/>
              <a:t> </a:t>
            </a:r>
            <a:r>
              <a:rPr lang="fr-CA" dirty="0" err="1"/>
              <a:t>R</a:t>
            </a:r>
            <a:r>
              <a:rPr lang="fr-CA" dirty="0" err="1" smtClean="0"/>
              <a:t>esults</a:t>
            </a:r>
            <a:endParaRPr lang="en-CA" dirty="0"/>
          </a:p>
        </p:txBody>
      </p:sp>
      <p:sp>
        <p:nvSpPr>
          <p:cNvPr id="72" name="Right Arrow 71"/>
          <p:cNvSpPr/>
          <p:nvPr/>
        </p:nvSpPr>
        <p:spPr>
          <a:xfrm>
            <a:off x="2940875" y="4949816"/>
            <a:ext cx="329514" cy="214184"/>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TextBox 73"/>
          <p:cNvSpPr txBox="1"/>
          <p:nvPr/>
        </p:nvSpPr>
        <p:spPr>
          <a:xfrm>
            <a:off x="3296434" y="4848364"/>
            <a:ext cx="704317" cy="369332"/>
          </a:xfrm>
          <a:prstGeom prst="rect">
            <a:avLst/>
          </a:prstGeom>
          <a:noFill/>
        </p:spPr>
        <p:txBody>
          <a:bodyPr wrap="square" rtlCol="0">
            <a:spAutoFit/>
          </a:bodyPr>
          <a:lstStyle/>
          <a:p>
            <a:r>
              <a:rPr lang="fr-CA" dirty="0" smtClean="0"/>
              <a:t>Data!</a:t>
            </a:r>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291" y="1991296"/>
            <a:ext cx="1115665" cy="360304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0672" y="2599036"/>
            <a:ext cx="1091279" cy="603556"/>
          </a:xfrm>
          <a:prstGeom prst="rect">
            <a:avLst/>
          </a:prstGeom>
        </p:spPr>
      </p:pic>
      <p:sp>
        <p:nvSpPr>
          <p:cNvPr id="27" name="TextBox 26"/>
          <p:cNvSpPr txBox="1"/>
          <p:nvPr/>
        </p:nvSpPr>
        <p:spPr>
          <a:xfrm>
            <a:off x="8791135" y="5920004"/>
            <a:ext cx="167331" cy="261610"/>
          </a:xfrm>
          <a:prstGeom prst="rect">
            <a:avLst/>
          </a:prstGeom>
          <a:noFill/>
        </p:spPr>
        <p:txBody>
          <a:bodyPr wrap="square" rtlCol="0">
            <a:spAutoFit/>
          </a:bodyPr>
          <a:lstStyle/>
          <a:p>
            <a:r>
              <a:rPr lang="fr-CA" sz="1050" dirty="0" smtClean="0"/>
              <a:t>7</a:t>
            </a:r>
            <a:endParaRPr lang="en-CA" sz="1050" dirty="0"/>
          </a:p>
        </p:txBody>
      </p:sp>
    </p:spTree>
    <p:extLst>
      <p:ext uri="{BB962C8B-B14F-4D97-AF65-F5344CB8AC3E}">
        <p14:creationId xmlns:p14="http://schemas.microsoft.com/office/powerpoint/2010/main" val="89845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0-#ppt_w/2"/>
                                          </p:val>
                                        </p:tav>
                                        <p:tav tm="100000">
                                          <p:val>
                                            <p:strVal val="#ppt_x"/>
                                          </p:val>
                                        </p:tav>
                                      </p:tavLst>
                                    </p:anim>
                                    <p:anim calcmode="lin" valueType="num">
                                      <p:cBhvr additive="base">
                                        <p:cTn id="16" dur="500" fill="hold"/>
                                        <p:tgtEl>
                                          <p:spTgt spid="4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500" fill="hold"/>
                                        <p:tgtEl>
                                          <p:spTgt spid="44"/>
                                        </p:tgtEl>
                                        <p:attrNameLst>
                                          <p:attrName>ppt_x</p:attrName>
                                        </p:attrNameLst>
                                      </p:cBhvr>
                                      <p:tavLst>
                                        <p:tav tm="0">
                                          <p:val>
                                            <p:strVal val="0-#ppt_w/2"/>
                                          </p:val>
                                        </p:tav>
                                        <p:tav tm="100000">
                                          <p:val>
                                            <p:strVal val="#ppt_x"/>
                                          </p:val>
                                        </p:tav>
                                      </p:tavLst>
                                    </p:anim>
                                    <p:anim calcmode="lin" valueType="num">
                                      <p:cBhvr additive="base">
                                        <p:cTn id="20"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0-#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0-#ppt_w/2"/>
                                          </p:val>
                                        </p:tav>
                                        <p:tav tm="100000">
                                          <p:val>
                                            <p:strVal val="#ppt_x"/>
                                          </p:val>
                                        </p:tav>
                                      </p:tavLst>
                                    </p:anim>
                                    <p:anim calcmode="lin" valueType="num">
                                      <p:cBhvr additive="base">
                                        <p:cTn id="52" dur="500" fill="hold"/>
                                        <p:tgtEl>
                                          <p:spTgt spid="40"/>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0-#ppt_w/2"/>
                                          </p:val>
                                        </p:tav>
                                        <p:tav tm="100000">
                                          <p:val>
                                            <p:strVal val="#ppt_x"/>
                                          </p:val>
                                        </p:tav>
                                      </p:tavLst>
                                    </p:anim>
                                    <p:anim calcmode="lin" valueType="num">
                                      <p:cBhvr additive="base">
                                        <p:cTn id="5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500" fill="hold"/>
                                        <p:tgtEl>
                                          <p:spTgt spid="42"/>
                                        </p:tgtEl>
                                        <p:attrNameLst>
                                          <p:attrName>ppt_x</p:attrName>
                                        </p:attrNameLst>
                                      </p:cBhvr>
                                      <p:tavLst>
                                        <p:tav tm="0">
                                          <p:val>
                                            <p:strVal val="0-#ppt_w/2"/>
                                          </p:val>
                                        </p:tav>
                                        <p:tav tm="100000">
                                          <p:val>
                                            <p:strVal val="#ppt_x"/>
                                          </p:val>
                                        </p:tav>
                                      </p:tavLst>
                                    </p:anim>
                                    <p:anim calcmode="lin" valueType="num">
                                      <p:cBhvr additive="base">
                                        <p:cTn id="62" dur="500" fill="hold"/>
                                        <p:tgtEl>
                                          <p:spTgt spid="42"/>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 calcmode="lin" valueType="num">
                                      <p:cBhvr additive="base">
                                        <p:cTn id="65" dur="500" fill="hold"/>
                                        <p:tgtEl>
                                          <p:spTgt spid="43"/>
                                        </p:tgtEl>
                                        <p:attrNameLst>
                                          <p:attrName>ppt_x</p:attrName>
                                        </p:attrNameLst>
                                      </p:cBhvr>
                                      <p:tavLst>
                                        <p:tav tm="0">
                                          <p:val>
                                            <p:strVal val="0-#ppt_w/2"/>
                                          </p:val>
                                        </p:tav>
                                        <p:tav tm="100000">
                                          <p:val>
                                            <p:strVal val="#ppt_x"/>
                                          </p:val>
                                        </p:tav>
                                      </p:tavLst>
                                    </p:anim>
                                    <p:anim calcmode="lin" valueType="num">
                                      <p:cBhvr additive="base">
                                        <p:cTn id="66" dur="500" fill="hold"/>
                                        <p:tgtEl>
                                          <p:spTgt spid="43"/>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anim calcmode="lin" valueType="num">
                                      <p:cBhvr additive="base">
                                        <p:cTn id="69" dur="500" fill="hold"/>
                                        <p:tgtEl>
                                          <p:spTgt spid="72"/>
                                        </p:tgtEl>
                                        <p:attrNameLst>
                                          <p:attrName>ppt_x</p:attrName>
                                        </p:attrNameLst>
                                      </p:cBhvr>
                                      <p:tavLst>
                                        <p:tav tm="0">
                                          <p:val>
                                            <p:strVal val="0-#ppt_w/2"/>
                                          </p:val>
                                        </p:tav>
                                        <p:tav tm="100000">
                                          <p:val>
                                            <p:strVal val="#ppt_x"/>
                                          </p:val>
                                        </p:tav>
                                      </p:tavLst>
                                    </p:anim>
                                    <p:anim calcmode="lin" valueType="num">
                                      <p:cBhvr additive="base">
                                        <p:cTn id="70" dur="500" fill="hold"/>
                                        <p:tgtEl>
                                          <p:spTgt spid="72"/>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anim calcmode="lin" valueType="num">
                                      <p:cBhvr additive="base">
                                        <p:cTn id="73" dur="500" fill="hold"/>
                                        <p:tgtEl>
                                          <p:spTgt spid="74"/>
                                        </p:tgtEl>
                                        <p:attrNameLst>
                                          <p:attrName>ppt_x</p:attrName>
                                        </p:attrNameLst>
                                      </p:cBhvr>
                                      <p:tavLst>
                                        <p:tav tm="0">
                                          <p:val>
                                            <p:strVal val="0-#ppt_w/2"/>
                                          </p:val>
                                        </p:tav>
                                        <p:tav tm="100000">
                                          <p:val>
                                            <p:strVal val="#ppt_x"/>
                                          </p:val>
                                        </p:tav>
                                      </p:tavLst>
                                    </p:anim>
                                    <p:anim calcmode="lin" valueType="num">
                                      <p:cBhvr additive="base">
                                        <p:cTn id="74"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500" fill="hold"/>
                                        <p:tgtEl>
                                          <p:spTgt spid="45"/>
                                        </p:tgtEl>
                                        <p:attrNameLst>
                                          <p:attrName>ppt_x</p:attrName>
                                        </p:attrNameLst>
                                      </p:cBhvr>
                                      <p:tavLst>
                                        <p:tav tm="0">
                                          <p:val>
                                            <p:strVal val="0-#ppt_w/2"/>
                                          </p:val>
                                        </p:tav>
                                        <p:tav tm="100000">
                                          <p:val>
                                            <p:strVal val="#ppt_x"/>
                                          </p:val>
                                        </p:tav>
                                      </p:tavLst>
                                    </p:anim>
                                    <p:anim calcmode="lin" valueType="num">
                                      <p:cBhvr additive="base">
                                        <p:cTn id="80" dur="500" fill="hold"/>
                                        <p:tgtEl>
                                          <p:spTgt spid="45"/>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500" fill="hold"/>
                                        <p:tgtEl>
                                          <p:spTgt spid="46"/>
                                        </p:tgtEl>
                                        <p:attrNameLst>
                                          <p:attrName>ppt_x</p:attrName>
                                        </p:attrNameLst>
                                      </p:cBhvr>
                                      <p:tavLst>
                                        <p:tav tm="0">
                                          <p:val>
                                            <p:strVal val="0-#ppt_w/2"/>
                                          </p:val>
                                        </p:tav>
                                        <p:tav tm="100000">
                                          <p:val>
                                            <p:strVal val="#ppt_x"/>
                                          </p:val>
                                        </p:tav>
                                      </p:tavLst>
                                    </p:anim>
                                    <p:anim calcmode="lin" valueType="num">
                                      <p:cBhvr additive="base">
                                        <p:cTn id="84" dur="500" fill="hold"/>
                                        <p:tgtEl>
                                          <p:spTgt spid="4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anim calcmode="lin" valueType="num">
                                      <p:cBhvr additive="base">
                                        <p:cTn id="87" dur="500" fill="hold"/>
                                        <p:tgtEl>
                                          <p:spTgt spid="47"/>
                                        </p:tgtEl>
                                        <p:attrNameLst>
                                          <p:attrName>ppt_x</p:attrName>
                                        </p:attrNameLst>
                                      </p:cBhvr>
                                      <p:tavLst>
                                        <p:tav tm="0">
                                          <p:val>
                                            <p:strVal val="0-#ppt_w/2"/>
                                          </p:val>
                                        </p:tav>
                                        <p:tav tm="100000">
                                          <p:val>
                                            <p:strVal val="#ppt_x"/>
                                          </p:val>
                                        </p:tav>
                                      </p:tavLst>
                                    </p:anim>
                                    <p:anim calcmode="lin" valueType="num">
                                      <p:cBhvr additive="base">
                                        <p:cTn id="88" dur="500" fill="hold"/>
                                        <p:tgtEl>
                                          <p:spTgt spid="47"/>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anim calcmode="lin" valueType="num">
                                      <p:cBhvr additive="base">
                                        <p:cTn id="91" dur="500" fill="hold"/>
                                        <p:tgtEl>
                                          <p:spTgt spid="48"/>
                                        </p:tgtEl>
                                        <p:attrNameLst>
                                          <p:attrName>ppt_x</p:attrName>
                                        </p:attrNameLst>
                                      </p:cBhvr>
                                      <p:tavLst>
                                        <p:tav tm="0">
                                          <p:val>
                                            <p:strVal val="0-#ppt_w/2"/>
                                          </p:val>
                                        </p:tav>
                                        <p:tav tm="100000">
                                          <p:val>
                                            <p:strVal val="#ppt_x"/>
                                          </p:val>
                                        </p:tav>
                                      </p:tavLst>
                                    </p:anim>
                                    <p:anim calcmode="lin" valueType="num">
                                      <p:cBhvr additive="base">
                                        <p:cTn id="92"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1" presetClass="entr" presetSubtype="2" fill="hold" nodeType="click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wheel(2)">
                                      <p:cBhvr>
                                        <p:cTn id="97" dur="1000"/>
                                        <p:tgtEl>
                                          <p:spTgt spid="53"/>
                                        </p:tgtEl>
                                      </p:cBhvr>
                                    </p:animEffect>
                                  </p:childTnLst>
                                </p:cTn>
                              </p:par>
                              <p:par>
                                <p:cTn id="98" presetID="21" presetClass="entr" presetSubtype="2"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heel(2)">
                                      <p:cBhvr>
                                        <p:cTn id="100" dur="1000"/>
                                        <p:tgtEl>
                                          <p:spTgt spid="50"/>
                                        </p:tgtEl>
                                      </p:cBhvr>
                                    </p:animEffect>
                                  </p:childTnLst>
                                </p:cTn>
                              </p:par>
                              <p:par>
                                <p:cTn id="101" presetID="21" presetClass="entr" presetSubtype="2" fill="hold" grpId="0" nodeType="with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wheel(2)">
                                      <p:cBhvr>
                                        <p:cTn id="103"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7" grpId="0" animBg="1"/>
      <p:bldP spid="18" grpId="0" animBg="1"/>
      <p:bldP spid="19" grpId="0" animBg="1"/>
      <p:bldP spid="40" grpId="0" animBg="1"/>
      <p:bldP spid="41" grpId="0" animBg="1"/>
      <p:bldP spid="42" grpId="0" animBg="1"/>
      <p:bldP spid="43" grpId="0" animBg="1"/>
      <p:bldP spid="20" grpId="0"/>
      <p:bldP spid="44" grpId="0"/>
      <p:bldP spid="45" grpId="0" animBg="1"/>
      <p:bldP spid="46" grpId="0" animBg="1"/>
      <p:bldP spid="47" grpId="0" animBg="1"/>
      <p:bldP spid="21" grpId="0"/>
      <p:bldP spid="48" grpId="0"/>
      <p:bldP spid="56" grpId="0" animBg="1"/>
      <p:bldP spid="72" grpId="0" animBg="1"/>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694" y="1061977"/>
            <a:ext cx="7886700" cy="538544"/>
          </a:xfrm>
        </p:spPr>
        <p:txBody>
          <a:bodyPr/>
          <a:lstStyle/>
          <a:p>
            <a:r>
              <a:rPr lang="fr-CA" sz="2800" dirty="0">
                <a:solidFill>
                  <a:srgbClr val="C00000"/>
                </a:solidFill>
                <a:latin typeface="Plantagenet Cherokee" panose="02020602070100000000" pitchFamily="18" charset="0"/>
              </a:rPr>
              <a:t>Neural </a:t>
            </a:r>
            <a:r>
              <a:rPr lang="fr-CA" sz="2800" dirty="0" smtClean="0">
                <a:solidFill>
                  <a:srgbClr val="C00000"/>
                </a:solidFill>
                <a:latin typeface="Plantagenet Cherokee" panose="02020602070100000000" pitchFamily="18" charset="0"/>
              </a:rPr>
              <a:t>Networks </a:t>
            </a:r>
            <a:r>
              <a:rPr lang="fr-CA" sz="2800" dirty="0">
                <a:solidFill>
                  <a:srgbClr val="C00000"/>
                </a:solidFill>
                <a:latin typeface="Plantagenet Cherokee" panose="02020602070100000000" pitchFamily="18" charset="0"/>
              </a:rPr>
              <a:t>(NN)</a:t>
            </a:r>
            <a:endParaRPr lang="en-CA" sz="2400" dirty="0">
              <a:latin typeface="Plantagenet Cherokee" panose="02020602070100000000" pitchFamily="18" charset="0"/>
            </a:endParaRPr>
          </a:p>
        </p:txBody>
      </p:sp>
      <p:sp>
        <p:nvSpPr>
          <p:cNvPr id="3" name="Slide Number Placeholder 2"/>
          <p:cNvSpPr>
            <a:spLocks noGrp="1"/>
          </p:cNvSpPr>
          <p:nvPr>
            <p:ph type="sldNum" sz="quarter" idx="12"/>
          </p:nvPr>
        </p:nvSpPr>
        <p:spPr/>
        <p:txBody>
          <a:bodyPr/>
          <a:lstStyle/>
          <a:p>
            <a:fld id="{EDB761FF-D525-D64B-8909-8CF25B3FD480}" type="slidenum">
              <a:rPr lang="en-US" smtClean="0"/>
              <a:pPr/>
              <a:t>8</a:t>
            </a:fld>
            <a:endParaRPr lang="en-US" dirty="0"/>
          </a:p>
        </p:txBody>
      </p:sp>
      <p:sp>
        <p:nvSpPr>
          <p:cNvPr id="4" name="TextBox 3"/>
          <p:cNvSpPr txBox="1"/>
          <p:nvPr/>
        </p:nvSpPr>
        <p:spPr>
          <a:xfrm>
            <a:off x="354228" y="1743067"/>
            <a:ext cx="7858897" cy="1938992"/>
          </a:xfrm>
          <a:prstGeom prst="rect">
            <a:avLst/>
          </a:prstGeom>
          <a:noFill/>
        </p:spPr>
        <p:txBody>
          <a:bodyPr wrap="square" rtlCol="0">
            <a:spAutoFit/>
          </a:bodyPr>
          <a:lstStyle/>
          <a:p>
            <a:pPr marL="285750" indent="-285750">
              <a:buFont typeface="Arial" panose="020B0604020202020204" pitchFamily="34" charset="0"/>
              <a:buChar char="•"/>
            </a:pPr>
            <a:r>
              <a:rPr lang="en-CA" sz="2400" dirty="0" smtClean="0"/>
              <a:t>Neural Networks are powerful supervised machine learning algorithms.</a:t>
            </a:r>
          </a:p>
          <a:p>
            <a:pPr marL="285750" indent="-285750">
              <a:buFont typeface="Arial" panose="020B0604020202020204" pitchFamily="34" charset="0"/>
              <a:buChar char="•"/>
            </a:pPr>
            <a:r>
              <a:rPr lang="en-CA" sz="2400" dirty="0" smtClean="0"/>
              <a:t>Neural Networks are used in problems such as image classification, speech recognition, regression analysis, pattern recognition, filtering, etc. </a:t>
            </a:r>
            <a:endParaRPr lang="en-CA" sz="2400" dirty="0"/>
          </a:p>
        </p:txBody>
      </p:sp>
      <p:grpSp>
        <p:nvGrpSpPr>
          <p:cNvPr id="5" name="Group 4"/>
          <p:cNvGrpSpPr/>
          <p:nvPr/>
        </p:nvGrpSpPr>
        <p:grpSpPr>
          <a:xfrm>
            <a:off x="4079394" y="378193"/>
            <a:ext cx="1590444" cy="1327101"/>
            <a:chOff x="2084172" y="1772720"/>
            <a:chExt cx="4554789" cy="4200764"/>
          </a:xfrm>
        </p:grpSpPr>
        <p:sp>
          <p:nvSpPr>
            <p:cNvPr id="6" name="Oval 5"/>
            <p:cNvSpPr/>
            <p:nvPr/>
          </p:nvSpPr>
          <p:spPr>
            <a:xfrm>
              <a:off x="2084172" y="1772720"/>
              <a:ext cx="617838" cy="626076"/>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2084172" y="5347408"/>
              <a:ext cx="617838" cy="626076"/>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2084172" y="2487323"/>
              <a:ext cx="617838" cy="626076"/>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2084172" y="3203149"/>
              <a:ext cx="617838" cy="626076"/>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084172" y="3912410"/>
              <a:ext cx="617838" cy="626076"/>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084172" y="4638147"/>
              <a:ext cx="617838" cy="626076"/>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432917" y="2052448"/>
              <a:ext cx="617838" cy="62607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435501" y="2923702"/>
              <a:ext cx="617838" cy="62607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3434209" y="3854314"/>
              <a:ext cx="617838" cy="62607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3435501" y="4762395"/>
              <a:ext cx="617838" cy="62607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4741058" y="2057909"/>
              <a:ext cx="617838" cy="62607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4722004" y="2925530"/>
              <a:ext cx="617838" cy="62607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4741058" y="3854314"/>
              <a:ext cx="617838" cy="62607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4741240" y="4756153"/>
              <a:ext cx="617838" cy="62607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6021123" y="2361126"/>
              <a:ext cx="617838" cy="626076"/>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6021123" y="3329003"/>
              <a:ext cx="617838" cy="626076"/>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6021123" y="4300646"/>
              <a:ext cx="617838" cy="626076"/>
            </a:xfrm>
            <a:prstGeom prst="ellipse">
              <a:avLst/>
            </a:prstGeom>
            <a:solidFill>
              <a:srgbClr val="37406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3" name="Straight Arrow Connector 22"/>
            <p:cNvCxnSpPr>
              <a:stCxn id="6" idx="0"/>
              <a:endCxn id="12" idx="1"/>
            </p:cNvCxnSpPr>
            <p:nvPr/>
          </p:nvCxnSpPr>
          <p:spPr>
            <a:xfrm>
              <a:off x="2393091" y="1772720"/>
              <a:ext cx="1130306" cy="371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7"/>
              <a:endCxn id="13" idx="1"/>
            </p:cNvCxnSpPr>
            <p:nvPr/>
          </p:nvCxnSpPr>
          <p:spPr>
            <a:xfrm>
              <a:off x="2611530" y="1864407"/>
              <a:ext cx="914451" cy="1150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6" idx="6"/>
              <a:endCxn id="14" idx="1"/>
            </p:cNvCxnSpPr>
            <p:nvPr/>
          </p:nvCxnSpPr>
          <p:spPr>
            <a:xfrm>
              <a:off x="2702010" y="2085758"/>
              <a:ext cx="822679" cy="1860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5"/>
              <a:endCxn id="15" idx="1"/>
            </p:cNvCxnSpPr>
            <p:nvPr/>
          </p:nvCxnSpPr>
          <p:spPr>
            <a:xfrm>
              <a:off x="2611530" y="2307109"/>
              <a:ext cx="914451" cy="2546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0"/>
              <a:endCxn id="12" idx="1"/>
            </p:cNvCxnSpPr>
            <p:nvPr/>
          </p:nvCxnSpPr>
          <p:spPr>
            <a:xfrm flipV="1">
              <a:off x="2393091" y="2144135"/>
              <a:ext cx="1130306" cy="343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7"/>
              <a:endCxn id="13" idx="1"/>
            </p:cNvCxnSpPr>
            <p:nvPr/>
          </p:nvCxnSpPr>
          <p:spPr>
            <a:xfrm>
              <a:off x="2611530" y="2579010"/>
              <a:ext cx="914451" cy="4363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6"/>
              <a:endCxn id="14" idx="1"/>
            </p:cNvCxnSpPr>
            <p:nvPr/>
          </p:nvCxnSpPr>
          <p:spPr>
            <a:xfrm>
              <a:off x="2702010" y="2800361"/>
              <a:ext cx="822679" cy="1145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5"/>
              <a:endCxn id="15" idx="1"/>
            </p:cNvCxnSpPr>
            <p:nvPr/>
          </p:nvCxnSpPr>
          <p:spPr>
            <a:xfrm>
              <a:off x="2611530" y="3021712"/>
              <a:ext cx="914451" cy="18323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0"/>
              <a:endCxn id="12" idx="2"/>
            </p:cNvCxnSpPr>
            <p:nvPr/>
          </p:nvCxnSpPr>
          <p:spPr>
            <a:xfrm flipV="1">
              <a:off x="2393091" y="2365486"/>
              <a:ext cx="1039826" cy="8376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7"/>
              <a:endCxn id="13" idx="2"/>
            </p:cNvCxnSpPr>
            <p:nvPr/>
          </p:nvCxnSpPr>
          <p:spPr>
            <a:xfrm flipV="1">
              <a:off x="2611530" y="3236740"/>
              <a:ext cx="823971" cy="58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6"/>
              <a:endCxn id="14" idx="2"/>
            </p:cNvCxnSpPr>
            <p:nvPr/>
          </p:nvCxnSpPr>
          <p:spPr>
            <a:xfrm>
              <a:off x="2702010" y="3516187"/>
              <a:ext cx="732199" cy="651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5"/>
              <a:endCxn id="15" idx="2"/>
            </p:cNvCxnSpPr>
            <p:nvPr/>
          </p:nvCxnSpPr>
          <p:spPr>
            <a:xfrm>
              <a:off x="2611530" y="3737538"/>
              <a:ext cx="823971" cy="1337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0" idx="7"/>
              <a:endCxn id="12" idx="2"/>
            </p:cNvCxnSpPr>
            <p:nvPr/>
          </p:nvCxnSpPr>
          <p:spPr>
            <a:xfrm flipV="1">
              <a:off x="2611530" y="2365486"/>
              <a:ext cx="821387" cy="1638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0" idx="6"/>
              <a:endCxn id="13" idx="2"/>
            </p:cNvCxnSpPr>
            <p:nvPr/>
          </p:nvCxnSpPr>
          <p:spPr>
            <a:xfrm flipV="1">
              <a:off x="2702010" y="3236740"/>
              <a:ext cx="733491" cy="988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0" idx="5"/>
              <a:endCxn id="14" idx="2"/>
            </p:cNvCxnSpPr>
            <p:nvPr/>
          </p:nvCxnSpPr>
          <p:spPr>
            <a:xfrm flipV="1">
              <a:off x="2611530" y="4167352"/>
              <a:ext cx="822679" cy="2794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4"/>
              <a:endCxn id="15" idx="2"/>
            </p:cNvCxnSpPr>
            <p:nvPr/>
          </p:nvCxnSpPr>
          <p:spPr>
            <a:xfrm>
              <a:off x="2393091" y="4538486"/>
              <a:ext cx="1042410" cy="536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7"/>
              <a:endCxn id="12" idx="3"/>
            </p:cNvCxnSpPr>
            <p:nvPr/>
          </p:nvCxnSpPr>
          <p:spPr>
            <a:xfrm flipV="1">
              <a:off x="2611530" y="2586837"/>
              <a:ext cx="911867" cy="2142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6"/>
              <a:endCxn id="13" idx="3"/>
            </p:cNvCxnSpPr>
            <p:nvPr/>
          </p:nvCxnSpPr>
          <p:spPr>
            <a:xfrm flipV="1">
              <a:off x="2702010" y="3458091"/>
              <a:ext cx="823971" cy="1493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5"/>
              <a:endCxn id="14" idx="3"/>
            </p:cNvCxnSpPr>
            <p:nvPr/>
          </p:nvCxnSpPr>
          <p:spPr>
            <a:xfrm flipV="1">
              <a:off x="2611530" y="4388703"/>
              <a:ext cx="913159" cy="783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4"/>
              <a:endCxn id="15" idx="3"/>
            </p:cNvCxnSpPr>
            <p:nvPr/>
          </p:nvCxnSpPr>
          <p:spPr>
            <a:xfrm>
              <a:off x="2393091" y="5264223"/>
              <a:ext cx="1132890" cy="32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7"/>
              <a:endCxn id="12" idx="3"/>
            </p:cNvCxnSpPr>
            <p:nvPr/>
          </p:nvCxnSpPr>
          <p:spPr>
            <a:xfrm flipV="1">
              <a:off x="2611530" y="2586837"/>
              <a:ext cx="911867" cy="28522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7" idx="6"/>
              <a:endCxn id="13" idx="3"/>
            </p:cNvCxnSpPr>
            <p:nvPr/>
          </p:nvCxnSpPr>
          <p:spPr>
            <a:xfrm flipV="1">
              <a:off x="2702010" y="3458091"/>
              <a:ext cx="823971" cy="22023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5"/>
              <a:endCxn id="14" idx="3"/>
            </p:cNvCxnSpPr>
            <p:nvPr/>
          </p:nvCxnSpPr>
          <p:spPr>
            <a:xfrm flipV="1">
              <a:off x="2611530" y="4388703"/>
              <a:ext cx="913159" cy="1493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 idx="5"/>
              <a:endCxn id="15" idx="3"/>
            </p:cNvCxnSpPr>
            <p:nvPr/>
          </p:nvCxnSpPr>
          <p:spPr>
            <a:xfrm flipV="1">
              <a:off x="2611530" y="5296784"/>
              <a:ext cx="914451" cy="585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2" idx="0"/>
              <a:endCxn id="16" idx="0"/>
            </p:cNvCxnSpPr>
            <p:nvPr/>
          </p:nvCxnSpPr>
          <p:spPr>
            <a:xfrm>
              <a:off x="3741836" y="2052448"/>
              <a:ext cx="1308141" cy="5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2" idx="7"/>
              <a:endCxn id="17" idx="0"/>
            </p:cNvCxnSpPr>
            <p:nvPr/>
          </p:nvCxnSpPr>
          <p:spPr>
            <a:xfrm>
              <a:off x="3960275" y="2144135"/>
              <a:ext cx="1070648" cy="781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6"/>
              <a:endCxn id="18" idx="0"/>
            </p:cNvCxnSpPr>
            <p:nvPr/>
          </p:nvCxnSpPr>
          <p:spPr>
            <a:xfrm>
              <a:off x="4050755" y="2365486"/>
              <a:ext cx="999222" cy="1488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2" idx="5"/>
              <a:endCxn id="19" idx="0"/>
            </p:cNvCxnSpPr>
            <p:nvPr/>
          </p:nvCxnSpPr>
          <p:spPr>
            <a:xfrm>
              <a:off x="3960275" y="2586837"/>
              <a:ext cx="1089884" cy="2169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0"/>
              <a:endCxn id="16" idx="1"/>
            </p:cNvCxnSpPr>
            <p:nvPr/>
          </p:nvCxnSpPr>
          <p:spPr>
            <a:xfrm flipV="1">
              <a:off x="3744420" y="2149596"/>
              <a:ext cx="1087118" cy="774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3" idx="7"/>
              <a:endCxn id="17" idx="1"/>
            </p:cNvCxnSpPr>
            <p:nvPr/>
          </p:nvCxnSpPr>
          <p:spPr>
            <a:xfrm>
              <a:off x="3962859" y="3015389"/>
              <a:ext cx="849625" cy="18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6"/>
              <a:endCxn id="18" idx="1"/>
            </p:cNvCxnSpPr>
            <p:nvPr/>
          </p:nvCxnSpPr>
          <p:spPr>
            <a:xfrm>
              <a:off x="4053339" y="3236740"/>
              <a:ext cx="778199" cy="7092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5"/>
              <a:endCxn id="19" idx="1"/>
            </p:cNvCxnSpPr>
            <p:nvPr/>
          </p:nvCxnSpPr>
          <p:spPr>
            <a:xfrm>
              <a:off x="3962859" y="3458091"/>
              <a:ext cx="868861" cy="1389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0"/>
              <a:endCxn id="16" idx="2"/>
            </p:cNvCxnSpPr>
            <p:nvPr/>
          </p:nvCxnSpPr>
          <p:spPr>
            <a:xfrm flipV="1">
              <a:off x="3743128" y="2370947"/>
              <a:ext cx="997930" cy="1483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4" idx="7"/>
              <a:endCxn id="17" idx="2"/>
            </p:cNvCxnSpPr>
            <p:nvPr/>
          </p:nvCxnSpPr>
          <p:spPr>
            <a:xfrm flipV="1">
              <a:off x="3961567" y="3238568"/>
              <a:ext cx="760437" cy="7074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6"/>
              <a:endCxn id="18" idx="2"/>
            </p:cNvCxnSpPr>
            <p:nvPr/>
          </p:nvCxnSpPr>
          <p:spPr>
            <a:xfrm>
              <a:off x="4052047" y="4167352"/>
              <a:ext cx="6890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19" idx="2"/>
            </p:cNvCxnSpPr>
            <p:nvPr/>
          </p:nvCxnSpPr>
          <p:spPr>
            <a:xfrm>
              <a:off x="3961567" y="4388703"/>
              <a:ext cx="779673" cy="6804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5" idx="0"/>
              <a:endCxn id="16" idx="3"/>
            </p:cNvCxnSpPr>
            <p:nvPr/>
          </p:nvCxnSpPr>
          <p:spPr>
            <a:xfrm flipV="1">
              <a:off x="3744420" y="2592298"/>
              <a:ext cx="1087118" cy="21700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7"/>
              <a:endCxn id="17" idx="3"/>
            </p:cNvCxnSpPr>
            <p:nvPr/>
          </p:nvCxnSpPr>
          <p:spPr>
            <a:xfrm flipV="1">
              <a:off x="3962859" y="3459919"/>
              <a:ext cx="849625" cy="13941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5" idx="6"/>
              <a:endCxn id="18" idx="3"/>
            </p:cNvCxnSpPr>
            <p:nvPr/>
          </p:nvCxnSpPr>
          <p:spPr>
            <a:xfrm flipV="1">
              <a:off x="4053339" y="4388703"/>
              <a:ext cx="778199" cy="686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5" idx="5"/>
              <a:endCxn id="19" idx="3"/>
            </p:cNvCxnSpPr>
            <p:nvPr/>
          </p:nvCxnSpPr>
          <p:spPr>
            <a:xfrm flipV="1">
              <a:off x="3962859" y="5290542"/>
              <a:ext cx="868861" cy="6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6" idx="7"/>
              <a:endCxn id="20" idx="0"/>
            </p:cNvCxnSpPr>
            <p:nvPr/>
          </p:nvCxnSpPr>
          <p:spPr>
            <a:xfrm>
              <a:off x="5268416" y="2149596"/>
              <a:ext cx="1061626" cy="2115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6" idx="6"/>
              <a:endCxn id="21" idx="1"/>
            </p:cNvCxnSpPr>
            <p:nvPr/>
          </p:nvCxnSpPr>
          <p:spPr>
            <a:xfrm>
              <a:off x="5358896" y="2370947"/>
              <a:ext cx="752707" cy="1049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6" idx="5"/>
              <a:endCxn id="22" idx="0"/>
            </p:cNvCxnSpPr>
            <p:nvPr/>
          </p:nvCxnSpPr>
          <p:spPr>
            <a:xfrm>
              <a:off x="5268416" y="2592298"/>
              <a:ext cx="1061626" cy="17083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7" idx="7"/>
              <a:endCxn id="20" idx="1"/>
            </p:cNvCxnSpPr>
            <p:nvPr/>
          </p:nvCxnSpPr>
          <p:spPr>
            <a:xfrm flipV="1">
              <a:off x="5249362" y="2452813"/>
              <a:ext cx="862241" cy="564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17" idx="6"/>
              <a:endCxn id="21" idx="2"/>
            </p:cNvCxnSpPr>
            <p:nvPr/>
          </p:nvCxnSpPr>
          <p:spPr>
            <a:xfrm>
              <a:off x="5339842" y="3238568"/>
              <a:ext cx="681281" cy="403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7" idx="5"/>
              <a:endCxn id="22" idx="1"/>
            </p:cNvCxnSpPr>
            <p:nvPr/>
          </p:nvCxnSpPr>
          <p:spPr>
            <a:xfrm>
              <a:off x="5249362" y="3459919"/>
              <a:ext cx="862241" cy="932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8" idx="7"/>
              <a:endCxn id="20" idx="2"/>
            </p:cNvCxnSpPr>
            <p:nvPr/>
          </p:nvCxnSpPr>
          <p:spPr>
            <a:xfrm flipV="1">
              <a:off x="5268416" y="2674164"/>
              <a:ext cx="752707" cy="1271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8" idx="6"/>
              <a:endCxn id="21" idx="3"/>
            </p:cNvCxnSpPr>
            <p:nvPr/>
          </p:nvCxnSpPr>
          <p:spPr>
            <a:xfrm flipV="1">
              <a:off x="5358896" y="3863392"/>
              <a:ext cx="752707" cy="303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8" idx="5"/>
              <a:endCxn id="22" idx="2"/>
            </p:cNvCxnSpPr>
            <p:nvPr/>
          </p:nvCxnSpPr>
          <p:spPr>
            <a:xfrm>
              <a:off x="5268416" y="4388703"/>
              <a:ext cx="752707" cy="224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9" idx="7"/>
              <a:endCxn id="20" idx="3"/>
            </p:cNvCxnSpPr>
            <p:nvPr/>
          </p:nvCxnSpPr>
          <p:spPr>
            <a:xfrm flipV="1">
              <a:off x="5268598" y="2895515"/>
              <a:ext cx="843005" cy="1952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9" idx="6"/>
              <a:endCxn id="21" idx="4"/>
            </p:cNvCxnSpPr>
            <p:nvPr/>
          </p:nvCxnSpPr>
          <p:spPr>
            <a:xfrm flipV="1">
              <a:off x="5359078" y="3955079"/>
              <a:ext cx="970964" cy="1114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9" idx="5"/>
              <a:endCxn id="22" idx="3"/>
            </p:cNvCxnSpPr>
            <p:nvPr/>
          </p:nvCxnSpPr>
          <p:spPr>
            <a:xfrm flipV="1">
              <a:off x="5268598" y="4835035"/>
              <a:ext cx="843005" cy="4555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5" name="Title 1"/>
          <p:cNvSpPr txBox="1">
            <a:spLocks/>
          </p:cNvSpPr>
          <p:nvPr/>
        </p:nvSpPr>
        <p:spPr>
          <a:xfrm>
            <a:off x="212318" y="3719832"/>
            <a:ext cx="7886700" cy="538544"/>
          </a:xfrm>
          <a:prstGeom prst="rect">
            <a:avLst/>
          </a:prstGeom>
        </p:spPr>
        <p:txBody>
          <a:bodyPr anchor="b">
            <a:noAutofit/>
          </a:bodyPr>
          <a:lstStyle>
            <a:lvl1pPr algn="l" defTabSz="685800" rtl="0" eaLnBrk="1" latinLnBrk="0" hangingPunct="1">
              <a:lnSpc>
                <a:spcPct val="90000"/>
              </a:lnSpc>
              <a:spcBef>
                <a:spcPct val="0"/>
              </a:spcBef>
              <a:buNone/>
              <a:defRPr sz="1500" kern="1200">
                <a:solidFill>
                  <a:schemeClr val="tx1"/>
                </a:solidFill>
                <a:latin typeface="Arial MT Std" panose="020B0402020200020204" pitchFamily="34" charset="0"/>
                <a:ea typeface="+mj-ea"/>
                <a:cs typeface="+mj-cs"/>
              </a:defRPr>
            </a:lvl1pPr>
          </a:lstStyle>
          <a:p>
            <a:r>
              <a:rPr lang="fr-CA" sz="2800" dirty="0" err="1" smtClean="0">
                <a:solidFill>
                  <a:srgbClr val="C00000"/>
                </a:solidFill>
                <a:latin typeface="Plantagenet Cherokee" panose="02020602070100000000" pitchFamily="18" charset="0"/>
              </a:rPr>
              <a:t>Convolutional</a:t>
            </a:r>
            <a:r>
              <a:rPr lang="fr-CA" sz="2800" dirty="0" smtClean="0">
                <a:solidFill>
                  <a:srgbClr val="C00000"/>
                </a:solidFill>
                <a:latin typeface="Plantagenet Cherokee" panose="02020602070100000000" pitchFamily="18" charset="0"/>
              </a:rPr>
              <a:t> Neural Networks (CNN)</a:t>
            </a:r>
            <a:endParaRPr lang="en-CA" sz="2400" dirty="0">
              <a:latin typeface="Plantagenet Cherokee" panose="02020602070100000000" pitchFamily="18" charset="0"/>
            </a:endParaRPr>
          </a:p>
        </p:txBody>
      </p:sp>
      <p:sp>
        <p:nvSpPr>
          <p:cNvPr id="77" name="Rectangle 76"/>
          <p:cNvSpPr/>
          <p:nvPr/>
        </p:nvSpPr>
        <p:spPr>
          <a:xfrm>
            <a:off x="354228" y="4379712"/>
            <a:ext cx="7595286" cy="1569660"/>
          </a:xfrm>
          <a:prstGeom prst="rect">
            <a:avLst/>
          </a:prstGeom>
        </p:spPr>
        <p:txBody>
          <a:bodyPr wrap="square">
            <a:spAutoFit/>
          </a:bodyPr>
          <a:lstStyle/>
          <a:p>
            <a:pPr marL="285750" lvl="0" indent="-285750">
              <a:buFont typeface="Arial" panose="020B0604020202020204" pitchFamily="34" charset="0"/>
              <a:buChar char="•"/>
            </a:pPr>
            <a:r>
              <a:rPr lang="en-CA" sz="2400" dirty="0" smtClean="0">
                <a:solidFill>
                  <a:prstClr val="black"/>
                </a:solidFill>
              </a:rPr>
              <a:t>Convolutional Neural Networks are a type of NN often used in image recognition/classification tasks. </a:t>
            </a:r>
          </a:p>
          <a:p>
            <a:pPr marL="285750" lvl="0" indent="-285750">
              <a:buFont typeface="Arial" panose="020B0604020202020204" pitchFamily="34" charset="0"/>
              <a:buChar char="•"/>
            </a:pPr>
            <a:r>
              <a:rPr lang="en-CA" sz="2400" dirty="0" smtClean="0">
                <a:solidFill>
                  <a:prstClr val="black"/>
                </a:solidFill>
              </a:rPr>
              <a:t>The usual CNN architecture includes a combination of convolutional layers, pooling layers and dense layers. </a:t>
            </a:r>
            <a:endParaRPr lang="en-CA" sz="2400" dirty="0">
              <a:solidFill>
                <a:prstClr val="black"/>
              </a:solidFill>
            </a:endParaRPr>
          </a:p>
        </p:txBody>
      </p:sp>
    </p:spTree>
    <p:extLst>
      <p:ext uri="{BB962C8B-B14F-4D97-AF65-F5344CB8AC3E}">
        <p14:creationId xmlns:p14="http://schemas.microsoft.com/office/powerpoint/2010/main" val="871915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sing ConvNets for Logo Recognition.potx" id="{E5B856F4-13C0-4745-B1E3-39AAB12FC7CF}" vid="{F8F918F0-4E9D-42DB-925C-7480B5F910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Using ConvNets for Logo Recognition</Template>
  <TotalTime>1457</TotalTime>
  <Words>1263</Words>
  <Application>Microsoft Office PowerPoint</Application>
  <PresentationFormat>On-screen Show (4:3)</PresentationFormat>
  <Paragraphs>305</Paragraphs>
  <Slides>24</Slides>
  <Notes>24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Arial</vt:lpstr>
      <vt:lpstr>Arial MT Std</vt:lpstr>
      <vt:lpstr>Bauhaus 93</vt:lpstr>
      <vt:lpstr>Bernard MT Condensed</vt:lpstr>
      <vt:lpstr>Calibri</vt:lpstr>
      <vt:lpstr>Cambria Math</vt:lpstr>
      <vt:lpstr>Courier New</vt:lpstr>
      <vt:lpstr>Franklin Gothic Heavy</vt:lpstr>
      <vt:lpstr>FrankRuehl</vt:lpstr>
      <vt:lpstr>Harlow Solid Italic</vt:lpstr>
      <vt:lpstr>Plantagenet Cherokee</vt:lpstr>
      <vt:lpstr>Times New Roman</vt:lpstr>
      <vt:lpstr>Wide Latin</vt:lpstr>
      <vt:lpstr>Office Theme</vt:lpstr>
      <vt:lpstr>Using Convolutional Neural Networks to Automatically Classify Logos on Shopping Receipts</vt:lpstr>
      <vt:lpstr>Overview </vt:lpstr>
      <vt:lpstr>Survey of Household Spending (SHS)</vt:lpstr>
      <vt:lpstr>Survey of Household Spending (SHS)</vt:lpstr>
      <vt:lpstr>Survey of Household Spending (SHS)</vt:lpstr>
      <vt:lpstr>Survey of Household Spending (SHS)</vt:lpstr>
      <vt:lpstr>The Idea – Receipt Capture Automation</vt:lpstr>
      <vt:lpstr>The Idea – Automatic Capture of the Store Name</vt:lpstr>
      <vt:lpstr>Neural Networks (NN)</vt:lpstr>
      <vt:lpstr>Convolution Neural Network (CNN)</vt:lpstr>
      <vt:lpstr>PowerPoint Presentation</vt:lpstr>
      <vt:lpstr>PowerPoint Presentation</vt:lpstr>
      <vt:lpstr>Pretrained Neural Networks</vt:lpstr>
      <vt:lpstr>Pretrained Neural Network</vt:lpstr>
      <vt:lpstr>Pretrained Neural Network</vt:lpstr>
      <vt:lpstr>Thoughts on Pretrained Neural Network</vt:lpstr>
      <vt:lpstr>CNN - Model</vt:lpstr>
      <vt:lpstr>CNN – Training Results</vt:lpstr>
      <vt:lpstr>CNN – Test Set Results</vt:lpstr>
      <vt:lpstr>CNN – Performance Indicators by Store </vt:lpstr>
      <vt:lpstr>CNN – Error Analysis </vt:lpstr>
      <vt:lpstr>Things to Consider</vt:lpstr>
      <vt:lpstr>What could be the next steps? </vt:lpstr>
      <vt:lpstr>PowerPoint Presentation</vt:lpstr>
    </vt:vector>
  </TitlesOfParts>
  <Company>StatCan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Convolutional Neural Networks to Automatically Classify Logos on Shopping Receipts</dc:title>
  <dc:creator>Mayer, Émilie - HSMD/DMEM</dc:creator>
  <cp:lastModifiedBy>Mayer, Émilie - HSMD/DMEM</cp:lastModifiedBy>
  <cp:revision>37</cp:revision>
  <cp:lastPrinted>2019-05-13T12:30:04Z</cp:lastPrinted>
  <dcterms:created xsi:type="dcterms:W3CDTF">2019-04-29T11:49:05Z</dcterms:created>
  <dcterms:modified xsi:type="dcterms:W3CDTF">2019-05-15T13:57:29Z</dcterms:modified>
</cp:coreProperties>
</file>