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49377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1pPr>
    <a:lvl2pPr marL="0" marR="0" indent="894498"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2pPr>
    <a:lvl3pPr marL="0" marR="0" indent="1788995"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3pPr>
    <a:lvl4pPr marL="0" marR="0" indent="2683492"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4pPr>
    <a:lvl5pPr marL="0" marR="0" indent="357799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5pPr>
    <a:lvl6pPr marL="0" marR="0" indent="4472487"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6pPr>
    <a:lvl7pPr marL="0" marR="0" indent="5366984"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7pPr>
    <a:lvl8pPr marL="0" marR="0" indent="6261482"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8pPr>
    <a:lvl9pPr marL="0" marR="0" indent="715598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24" d="100"/>
          <a:sy n="24" d="100"/>
        </p:scale>
        <p:origin x="116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Behavioral results: make bar graphs of RT?</a:t>
            </a:r>
          </a:p>
          <a:p>
            <a:r>
              <a:t>fMRI results: labels, figure caption, make blues in graph the same color</a:t>
            </a:r>
          </a:p>
          <a:p>
            <a:r>
              <a:t>References: add marcel 2004, add numbers, rearrange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r>
              <a:t>Behavioral results: make bar graphs of RT?</a:t>
            </a:r>
          </a:p>
          <a:p>
            <a:r>
              <a:t>fMRI results: labels, figure caption, make blues in graph the same color</a:t>
            </a:r>
          </a:p>
          <a:p>
            <a:r>
              <a:t>References: add marcel 2004, add numbers, rearrange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noRot="1" noChangeAspect="1"/>
          </p:cNvSpPr>
          <p:nvPr>
            <p:ph type="sldImg"/>
          </p:nvPr>
        </p:nvSpPr>
        <p:spPr>
          <a:prstGeom prst="rect">
            <a:avLst/>
          </a:prstGeom>
        </p:spPr>
        <p:txBody>
          <a:bodyPr/>
          <a:lstStyle/>
          <a:p>
            <a:endParaRPr/>
          </a:p>
        </p:txBody>
      </p:sp>
      <p:sp>
        <p:nvSpPr>
          <p:cNvPr id="358" name="Shape 358"/>
          <p:cNvSpPr>
            <a:spLocks noGrp="1"/>
          </p:cNvSpPr>
          <p:nvPr>
            <p:ph type="body" sz="quarter" idx="1"/>
          </p:nvPr>
        </p:nvSpPr>
        <p:spPr>
          <a:prstGeom prst="rect">
            <a:avLst/>
          </a:prstGeom>
        </p:spPr>
        <p:txBody>
          <a:bodyPr/>
          <a:lstStyle/>
          <a:p>
            <a:r>
              <a:t>Behavioral results: make bar graphs of RT?</a:t>
            </a:r>
          </a:p>
          <a:p>
            <a:r>
              <a:t>fMRI results: labels, figure caption, make blues in graph the same color</a:t>
            </a:r>
          </a:p>
          <a:p>
            <a:r>
              <a:t>References: add marcel 2004, add numbers, rearrange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703320" y="10226040"/>
            <a:ext cx="41970961" cy="7056121"/>
          </a:xfrm>
          <a:prstGeom prst="rect">
            <a:avLst/>
          </a:prstGeom>
        </p:spPr>
        <p:txBody>
          <a:bodyPr/>
          <a:lstStyle/>
          <a:p>
            <a:r>
              <a:t>Title Text</a:t>
            </a:r>
          </a:p>
        </p:txBody>
      </p:sp>
      <p:sp>
        <p:nvSpPr>
          <p:cNvPr id="12" name="Body Level One…"/>
          <p:cNvSpPr txBox="1">
            <a:spLocks noGrp="1"/>
          </p:cNvSpPr>
          <p:nvPr>
            <p:ph type="body" sz="quarter" idx="1"/>
          </p:nvPr>
        </p:nvSpPr>
        <p:spPr>
          <a:xfrm>
            <a:off x="7406640" y="18653760"/>
            <a:ext cx="34564322" cy="8412481"/>
          </a:xfrm>
          <a:prstGeom prst="rect">
            <a:avLst/>
          </a:prstGeom>
        </p:spPr>
        <p:txBody>
          <a:bodyPr/>
          <a:lstStyle>
            <a:lvl1pPr marL="0" indent="0" algn="ctr">
              <a:buSzTx/>
              <a:buFontTx/>
              <a:buNone/>
              <a:defRPr>
                <a:solidFill>
                  <a:srgbClr val="888888"/>
                </a:solidFill>
              </a:defRPr>
            </a:lvl1pPr>
            <a:lvl2pPr marL="0" indent="894498" algn="ctr">
              <a:buSzTx/>
              <a:buFontTx/>
              <a:buNone/>
              <a:defRPr>
                <a:solidFill>
                  <a:srgbClr val="888888"/>
                </a:solidFill>
              </a:defRPr>
            </a:lvl2pPr>
            <a:lvl3pPr marL="0" indent="1788995" algn="ctr">
              <a:buSzTx/>
              <a:buFontTx/>
              <a:buNone/>
              <a:defRPr>
                <a:solidFill>
                  <a:srgbClr val="888888"/>
                </a:solidFill>
              </a:defRPr>
            </a:lvl3pPr>
            <a:lvl4pPr marL="0" indent="2683492" algn="ctr">
              <a:buSzTx/>
              <a:buFontTx/>
              <a:buNone/>
              <a:defRPr>
                <a:solidFill>
                  <a:srgbClr val="888888"/>
                </a:solidFill>
              </a:defRPr>
            </a:lvl4pPr>
            <a:lvl5pPr marL="0" indent="357799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35798760" y="1318266"/>
            <a:ext cx="11109961" cy="28087322"/>
          </a:xfrm>
          <a:prstGeom prst="rect">
            <a:avLst/>
          </a:prstGeom>
        </p:spPr>
        <p:txBody>
          <a:bodyPr/>
          <a:lstStyle/>
          <a:p>
            <a:r>
              <a:t>Title Text</a:t>
            </a:r>
          </a:p>
        </p:txBody>
      </p:sp>
      <p:sp>
        <p:nvSpPr>
          <p:cNvPr id="102" name="Body Level One…"/>
          <p:cNvSpPr txBox="1">
            <a:spLocks noGrp="1"/>
          </p:cNvSpPr>
          <p:nvPr>
            <p:ph type="body" idx="1"/>
          </p:nvPr>
        </p:nvSpPr>
        <p:spPr>
          <a:xfrm>
            <a:off x="2468879" y="1318266"/>
            <a:ext cx="32506923" cy="280873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900489" y="21153119"/>
            <a:ext cx="41970962" cy="6537961"/>
          </a:xfrm>
          <a:prstGeom prst="rect">
            <a:avLst/>
          </a:prstGeom>
        </p:spPr>
        <p:txBody>
          <a:bodyPr anchor="t"/>
          <a:lstStyle>
            <a:lvl1pPr algn="l">
              <a:defRPr sz="7800" b="1" cap="all"/>
            </a:lvl1pPr>
          </a:lstStyle>
          <a:p>
            <a:r>
              <a:t>Title Text</a:t>
            </a:r>
          </a:p>
        </p:txBody>
      </p:sp>
      <p:sp>
        <p:nvSpPr>
          <p:cNvPr id="30" name="Body Level One…"/>
          <p:cNvSpPr txBox="1">
            <a:spLocks noGrp="1"/>
          </p:cNvSpPr>
          <p:nvPr>
            <p:ph type="body" sz="quarter" idx="1"/>
          </p:nvPr>
        </p:nvSpPr>
        <p:spPr>
          <a:xfrm>
            <a:off x="3900489" y="13952225"/>
            <a:ext cx="41970962" cy="7200901"/>
          </a:xfrm>
          <a:prstGeom prst="rect">
            <a:avLst/>
          </a:prstGeom>
        </p:spPr>
        <p:txBody>
          <a:bodyPr anchor="b"/>
          <a:lstStyle>
            <a:lvl1pPr marL="0" indent="0">
              <a:spcBef>
                <a:spcPts val="900"/>
              </a:spcBef>
              <a:buSzTx/>
              <a:buFontTx/>
              <a:buNone/>
              <a:defRPr sz="3900">
                <a:solidFill>
                  <a:srgbClr val="888888"/>
                </a:solidFill>
              </a:defRPr>
            </a:lvl1pPr>
            <a:lvl2pPr marL="0" indent="894498">
              <a:spcBef>
                <a:spcPts val="900"/>
              </a:spcBef>
              <a:buSzTx/>
              <a:buFontTx/>
              <a:buNone/>
              <a:defRPr sz="3900">
                <a:solidFill>
                  <a:srgbClr val="888888"/>
                </a:solidFill>
              </a:defRPr>
            </a:lvl2pPr>
            <a:lvl3pPr marL="0" indent="1788995">
              <a:spcBef>
                <a:spcPts val="900"/>
              </a:spcBef>
              <a:buSzTx/>
              <a:buFontTx/>
              <a:buNone/>
              <a:defRPr sz="3900">
                <a:solidFill>
                  <a:srgbClr val="888888"/>
                </a:solidFill>
              </a:defRPr>
            </a:lvl3pPr>
            <a:lvl4pPr marL="0" indent="2683492">
              <a:spcBef>
                <a:spcPts val="900"/>
              </a:spcBef>
              <a:buSzTx/>
              <a:buFontTx/>
              <a:buNone/>
              <a:defRPr sz="3900">
                <a:solidFill>
                  <a:srgbClr val="888888"/>
                </a:solidFill>
              </a:defRPr>
            </a:lvl4pPr>
            <a:lvl5pPr marL="0" indent="3577990">
              <a:spcBef>
                <a:spcPts val="900"/>
              </a:spcBef>
              <a:buSzTx/>
              <a:buFontTx/>
              <a:buNone/>
              <a:defRPr sz="39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468879" y="7680966"/>
            <a:ext cx="21808441" cy="21724621"/>
          </a:xfrm>
          <a:prstGeom prst="rect">
            <a:avLst/>
          </a:prstGeom>
        </p:spPr>
        <p:txBody>
          <a:bodyPr/>
          <a:lstStyle>
            <a:lvl1pPr>
              <a:spcBef>
                <a:spcPts val="1200"/>
              </a:spcBef>
              <a:defRPr sz="5400"/>
            </a:lvl1pPr>
            <a:lvl2pPr marL="1536822" indent="-642325">
              <a:spcBef>
                <a:spcPts val="1200"/>
              </a:spcBef>
              <a:defRPr sz="5400"/>
            </a:lvl2pPr>
            <a:lvl3pPr marL="2408262" indent="-619266">
              <a:spcBef>
                <a:spcPts val="1200"/>
              </a:spcBef>
              <a:defRPr sz="5400"/>
            </a:lvl3pPr>
            <a:lvl4pPr marL="3354365" indent="-670871">
              <a:spcBef>
                <a:spcPts val="1200"/>
              </a:spcBef>
              <a:defRPr sz="5400"/>
            </a:lvl4pPr>
            <a:lvl5pPr marL="4248863" indent="-670871">
              <a:spcBef>
                <a:spcPts val="1200"/>
              </a:spcBef>
              <a:defRPr sz="54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2468881" y="7368540"/>
            <a:ext cx="21817016" cy="3070861"/>
          </a:xfrm>
          <a:prstGeom prst="rect">
            <a:avLst/>
          </a:prstGeom>
        </p:spPr>
        <p:txBody>
          <a:bodyPr anchor="b"/>
          <a:lstStyle>
            <a:lvl1pPr marL="0" indent="0">
              <a:spcBef>
                <a:spcPts val="1100"/>
              </a:spcBef>
              <a:buSzTx/>
              <a:buFontTx/>
              <a:buNone/>
              <a:defRPr sz="4700" b="1"/>
            </a:lvl1pPr>
            <a:lvl2pPr marL="0" indent="894498">
              <a:spcBef>
                <a:spcPts val="1100"/>
              </a:spcBef>
              <a:buSzTx/>
              <a:buFontTx/>
              <a:buNone/>
              <a:defRPr sz="4700" b="1"/>
            </a:lvl2pPr>
            <a:lvl3pPr marL="0" indent="1788995">
              <a:spcBef>
                <a:spcPts val="1100"/>
              </a:spcBef>
              <a:buSzTx/>
              <a:buFontTx/>
              <a:buNone/>
              <a:defRPr sz="4700" b="1"/>
            </a:lvl3pPr>
            <a:lvl4pPr marL="0" indent="2683492">
              <a:spcBef>
                <a:spcPts val="1100"/>
              </a:spcBef>
              <a:buSzTx/>
              <a:buFontTx/>
              <a:buNone/>
              <a:defRPr sz="4700" b="1"/>
            </a:lvl4pPr>
            <a:lvl5pPr marL="0" indent="3577990">
              <a:spcBef>
                <a:spcPts val="1100"/>
              </a:spcBef>
              <a:buSzTx/>
              <a:buFontTx/>
              <a:buNone/>
              <a:defRPr sz="47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5083138" y="7368540"/>
            <a:ext cx="21825587" cy="3070861"/>
          </a:xfrm>
          <a:prstGeom prst="rect">
            <a:avLst/>
          </a:prstGeom>
        </p:spPr>
        <p:txBody>
          <a:bodyPr anchor="b"/>
          <a:lstStyle/>
          <a:p>
            <a:pPr marL="0" indent="0">
              <a:spcBef>
                <a:spcPts val="1100"/>
              </a:spcBef>
              <a:buSzTx/>
              <a:buFontTx/>
              <a:buNone/>
              <a:defRPr sz="47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468883" y="1310639"/>
            <a:ext cx="16244892" cy="5577842"/>
          </a:xfrm>
          <a:prstGeom prst="rect">
            <a:avLst/>
          </a:prstGeom>
        </p:spPr>
        <p:txBody>
          <a:bodyPr anchor="b"/>
          <a:lstStyle>
            <a:lvl1pPr algn="l">
              <a:defRPr sz="3900" b="1"/>
            </a:lvl1pPr>
          </a:lstStyle>
          <a:p>
            <a:r>
              <a:t>Title Text</a:t>
            </a:r>
          </a:p>
        </p:txBody>
      </p:sp>
      <p:sp>
        <p:nvSpPr>
          <p:cNvPr id="73" name="Body Level One…"/>
          <p:cNvSpPr txBox="1">
            <a:spLocks noGrp="1"/>
          </p:cNvSpPr>
          <p:nvPr>
            <p:ph type="body" idx="1"/>
          </p:nvPr>
        </p:nvSpPr>
        <p:spPr>
          <a:xfrm>
            <a:off x="19305269" y="1310645"/>
            <a:ext cx="27603451" cy="280949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2468884" y="6888485"/>
            <a:ext cx="16244891" cy="22517101"/>
          </a:xfrm>
          <a:prstGeom prst="rect">
            <a:avLst/>
          </a:prstGeom>
        </p:spPr>
        <p:txBody>
          <a:bodyPr/>
          <a:lstStyle/>
          <a:p>
            <a:pPr marL="0" indent="0">
              <a:spcBef>
                <a:spcPts val="600"/>
              </a:spcBef>
              <a:buSzTx/>
              <a:buFontTx/>
              <a:buNone/>
              <a:defRPr sz="27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9678354" y="23042880"/>
            <a:ext cx="29626562" cy="2720341"/>
          </a:xfrm>
          <a:prstGeom prst="rect">
            <a:avLst/>
          </a:prstGeom>
        </p:spPr>
        <p:txBody>
          <a:bodyPr anchor="b"/>
          <a:lstStyle>
            <a:lvl1pPr algn="l">
              <a:defRPr sz="3900" b="1"/>
            </a:lvl1pPr>
          </a:lstStyle>
          <a:p>
            <a:r>
              <a:t>Title Text</a:t>
            </a:r>
          </a:p>
        </p:txBody>
      </p:sp>
      <p:sp>
        <p:nvSpPr>
          <p:cNvPr id="83" name="Picture Placeholder 2"/>
          <p:cNvSpPr>
            <a:spLocks noGrp="1"/>
          </p:cNvSpPr>
          <p:nvPr>
            <p:ph type="pic" sz="half" idx="13"/>
          </p:nvPr>
        </p:nvSpPr>
        <p:spPr>
          <a:xfrm>
            <a:off x="9678354" y="2941320"/>
            <a:ext cx="29626562" cy="19751040"/>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9678354" y="25763219"/>
            <a:ext cx="29626562" cy="3863341"/>
          </a:xfrm>
          <a:prstGeom prst="rect">
            <a:avLst/>
          </a:prstGeom>
        </p:spPr>
        <p:txBody>
          <a:bodyPr/>
          <a:lstStyle>
            <a:lvl1pPr marL="0" indent="0">
              <a:spcBef>
                <a:spcPts val="600"/>
              </a:spcBef>
              <a:buSzTx/>
              <a:buFontTx/>
              <a:buNone/>
              <a:defRPr sz="2700"/>
            </a:lvl1pPr>
            <a:lvl2pPr marL="0" indent="894498">
              <a:spcBef>
                <a:spcPts val="600"/>
              </a:spcBef>
              <a:buSzTx/>
              <a:buFontTx/>
              <a:buNone/>
              <a:defRPr sz="2700"/>
            </a:lvl2pPr>
            <a:lvl3pPr marL="0" indent="1788995">
              <a:spcBef>
                <a:spcPts val="600"/>
              </a:spcBef>
              <a:buSzTx/>
              <a:buFontTx/>
              <a:buNone/>
              <a:defRPr sz="2700"/>
            </a:lvl3pPr>
            <a:lvl4pPr marL="0" indent="2683492">
              <a:spcBef>
                <a:spcPts val="600"/>
              </a:spcBef>
              <a:buSzTx/>
              <a:buFontTx/>
              <a:buNone/>
              <a:defRPr sz="2700"/>
            </a:lvl4pPr>
            <a:lvl5pPr marL="0" indent="3577990">
              <a:spcBef>
                <a:spcPts val="600"/>
              </a:spcBef>
              <a:buSzTx/>
              <a:buFontTx/>
              <a:buNone/>
              <a:defRPr sz="2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468879" y="1318260"/>
            <a:ext cx="44439841" cy="548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89450" tIns="89450" rIns="89450" bIns="89450" anchor="ctr">
            <a:normAutofit/>
          </a:bodyPr>
          <a:lstStyle/>
          <a:p>
            <a:r>
              <a:t>Title Text</a:t>
            </a:r>
          </a:p>
        </p:txBody>
      </p:sp>
      <p:sp>
        <p:nvSpPr>
          <p:cNvPr id="3" name="Body Level One…"/>
          <p:cNvSpPr txBox="1">
            <a:spLocks noGrp="1"/>
          </p:cNvSpPr>
          <p:nvPr>
            <p:ph type="body" idx="1"/>
          </p:nvPr>
        </p:nvSpPr>
        <p:spPr>
          <a:xfrm>
            <a:off x="2468879" y="7680966"/>
            <a:ext cx="44439841" cy="21724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89450" tIns="89450" rIns="89450" bIns="8945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410755" y="31125881"/>
            <a:ext cx="497964" cy="521801"/>
          </a:xfrm>
          <a:prstGeom prst="rect">
            <a:avLst/>
          </a:prstGeom>
          <a:ln w="12700">
            <a:miter lim="400000"/>
          </a:ln>
        </p:spPr>
        <p:txBody>
          <a:bodyPr wrap="none" lIns="89450" tIns="89450" rIns="89450" bIns="89450" anchor="ctr">
            <a:spAutoFit/>
          </a:bodyPr>
          <a:lstStyle>
            <a:lvl1pPr algn="r">
              <a:defRPr sz="23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1pPr>
      <a:lvl2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2pPr>
      <a:lvl3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3pPr>
      <a:lvl4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4pPr>
      <a:lvl5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5pPr>
      <a:lvl6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6pPr>
      <a:lvl7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7pPr>
      <a:lvl8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8pPr>
      <a:lvl9pPr marL="0" marR="0" indent="0" algn="ctr" defTabSz="894498"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Calibri"/>
        </a:defRPr>
      </a:lvl9pPr>
    </p:titleStyle>
    <p:bodyStyle>
      <a:lvl1pPr marL="670873" marR="0" indent="-670873"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1pPr>
      <a:lvl2pPr marL="1546734" marR="0" indent="-65223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2pPr>
      <a:lvl3pPr marL="2388498" marR="0" indent="-599502"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3pPr>
      <a:lvl4pPr marL="3405970" marR="0" indent="-72247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4pPr>
      <a:lvl5pPr marL="4300468" marR="0" indent="-72247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5pPr>
      <a:lvl6pPr marL="5194966" marR="0" indent="-72247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6pPr>
      <a:lvl7pPr marL="6089462" marR="0" indent="-72247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7pPr>
      <a:lvl8pPr marL="6983960" marR="0" indent="-72247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8pPr>
      <a:lvl9pPr marL="7878458" marR="0" indent="-722477" algn="l" defTabSz="894498" rtl="0" latinLnBrk="0">
        <a:lnSpc>
          <a:spcPct val="100000"/>
        </a:lnSpc>
        <a:spcBef>
          <a:spcPts val="1500"/>
        </a:spcBef>
        <a:spcAft>
          <a:spcPts val="0"/>
        </a:spcAft>
        <a:buClrTx/>
        <a:buSzPct val="100000"/>
        <a:buFont typeface="Arial"/>
        <a:buChar char="•"/>
        <a:tabLst/>
        <a:defRPr sz="6300" b="0" i="0" u="none" strike="noStrike" cap="none" spc="0" baseline="0">
          <a:ln>
            <a:noFill/>
          </a:ln>
          <a:solidFill>
            <a:srgbClr val="000000"/>
          </a:solidFill>
          <a:uFillTx/>
          <a:latin typeface="+mn-lt"/>
          <a:ea typeface="+mn-ea"/>
          <a:cs typeface="+mn-cs"/>
          <a:sym typeface="Calibri"/>
        </a:defRPr>
      </a:lvl9pPr>
    </p:bodyStyle>
    <p:otherStyle>
      <a:lvl1pPr marL="0" marR="0" indent="0"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1pPr>
      <a:lvl2pPr marL="0" marR="0" indent="894498"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2pPr>
      <a:lvl3pPr marL="0" marR="0" indent="1788995"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3pPr>
      <a:lvl4pPr marL="0" marR="0" indent="2683492"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4pPr>
      <a:lvl5pPr marL="0" marR="0" indent="3577990"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5pPr>
      <a:lvl6pPr marL="0" marR="0" indent="4472487"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6pPr>
      <a:lvl7pPr marL="0" marR="0" indent="5366984"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7pPr>
      <a:lvl8pPr marL="0" marR="0" indent="6261482"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8pPr>
      <a:lvl9pPr marL="0" marR="0" indent="7155980" algn="r" defTabSz="894498" rtl="0" latinLnBrk="0">
        <a:lnSpc>
          <a:spcPct val="100000"/>
        </a:lnSpc>
        <a:spcBef>
          <a:spcPts val="0"/>
        </a:spcBef>
        <a:spcAft>
          <a:spcPts val="0"/>
        </a:spcAft>
        <a:buClrTx/>
        <a:buSzTx/>
        <a:buFontTx/>
        <a:buNone/>
        <a:tabLst/>
        <a:defRPr sz="23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tif"/><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ti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ti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112" name="Rectangle 212"/>
          <p:cNvSpPr/>
          <p:nvPr/>
        </p:nvSpPr>
        <p:spPr>
          <a:xfrm>
            <a:off x="-3" y="-2"/>
            <a:ext cx="49377601" cy="3696043"/>
          </a:xfrm>
          <a:prstGeom prst="rect">
            <a:avLst/>
          </a:prstGeom>
          <a:solidFill>
            <a:srgbClr val="00000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113" name="Rectangle 14"/>
          <p:cNvSpPr/>
          <p:nvPr/>
        </p:nvSpPr>
        <p:spPr>
          <a:xfrm>
            <a:off x="496950" y="4315693"/>
            <a:ext cx="15392132" cy="11718443"/>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grpSp>
        <p:nvGrpSpPr>
          <p:cNvPr id="116" name="Rectangle 12"/>
          <p:cNvGrpSpPr/>
          <p:nvPr/>
        </p:nvGrpSpPr>
        <p:grpSpPr>
          <a:xfrm>
            <a:off x="33521439" y="4331638"/>
            <a:ext cx="15395106" cy="9821303"/>
            <a:chOff x="0" y="0"/>
            <a:chExt cx="15395105" cy="9821301"/>
          </a:xfrm>
        </p:grpSpPr>
        <p:sp>
          <p:nvSpPr>
            <p:cNvPr id="114" name="Rectangle"/>
            <p:cNvSpPr/>
            <p:nvPr/>
          </p:nvSpPr>
          <p:spPr>
            <a:xfrm>
              <a:off x="-1" y="-1"/>
              <a:ext cx="15395107" cy="9821303"/>
            </a:xfrm>
            <a:prstGeom prst="rect">
              <a:avLst/>
            </a:prstGeom>
            <a:solidFill>
              <a:srgbClr val="FFFFFF"/>
            </a:solidFill>
            <a:ln w="76200" cap="flat">
              <a:solidFill>
                <a:srgbClr val="FFFFF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15" name="At the end of each trial, the correct category was revealed and the subjects recorded the accuracy of their category guess."/>
            <p:cNvSpPr txBox="1"/>
            <p:nvPr/>
          </p:nvSpPr>
          <p:spPr>
            <a:xfrm>
              <a:off x="-1" y="4344230"/>
              <a:ext cx="15395107" cy="1132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marL="457200" indent="-457200">
                <a:buSzPct val="100000"/>
                <a:buFont typeface="Arial"/>
                <a:buChar char="•"/>
                <a:defRPr>
                  <a:solidFill>
                    <a:srgbClr val="FFFFFF"/>
                  </a:solidFill>
                  <a:latin typeface="Gill Sans Light"/>
                  <a:ea typeface="Gill Sans Light"/>
                  <a:cs typeface="Gill Sans Light"/>
                  <a:sym typeface="Gill Sans Light"/>
                </a:defRPr>
              </a:lvl1pPr>
            </a:lstStyle>
            <a:p>
              <a:r>
                <a:t>At the end of each trial, the correct category was revealed and the subjects recorded the accuracy of their category guess. </a:t>
              </a:r>
            </a:p>
          </p:txBody>
        </p:sp>
      </p:grpSp>
      <p:sp>
        <p:nvSpPr>
          <p:cNvPr id="117" name="Rectangle 69"/>
          <p:cNvSpPr/>
          <p:nvPr/>
        </p:nvSpPr>
        <p:spPr>
          <a:xfrm>
            <a:off x="496951" y="16563680"/>
            <a:ext cx="15432920" cy="14690670"/>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118" name="Rectangle 4"/>
          <p:cNvSpPr/>
          <p:nvPr/>
        </p:nvSpPr>
        <p:spPr>
          <a:xfrm>
            <a:off x="-1" y="32091591"/>
            <a:ext cx="49432454" cy="914401"/>
          </a:xfrm>
          <a:prstGeom prst="rect">
            <a:avLst/>
          </a:prstGeom>
          <a:solidFill>
            <a:srgbClr val="00000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119" name="TextBox 5"/>
          <p:cNvSpPr txBox="1"/>
          <p:nvPr/>
        </p:nvSpPr>
        <p:spPr>
          <a:xfrm>
            <a:off x="0" y="47743"/>
            <a:ext cx="4937760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8800" spc="200">
                <a:solidFill>
                  <a:srgbClr val="FFFFFF"/>
                </a:solidFill>
                <a:latin typeface="Georgia"/>
                <a:ea typeface="Georgia"/>
                <a:cs typeface="Georgia"/>
                <a:sym typeface="Georgia"/>
              </a:defRPr>
            </a:lvl1pPr>
          </a:lstStyle>
          <a:p>
            <a:r>
              <a:t>Adaptively stacked ensembles for influenza forecasting with incomplete data</a:t>
            </a:r>
          </a:p>
        </p:txBody>
      </p:sp>
      <p:sp>
        <p:nvSpPr>
          <p:cNvPr id="120" name="TextBox 6"/>
          <p:cNvSpPr txBox="1"/>
          <p:nvPr/>
        </p:nvSpPr>
        <p:spPr>
          <a:xfrm>
            <a:off x="0" y="1446773"/>
            <a:ext cx="49377600"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spc="300">
                <a:solidFill>
                  <a:srgbClr val="FFFFFF"/>
                </a:solidFill>
                <a:latin typeface="Georgia"/>
                <a:ea typeface="Georgia"/>
                <a:cs typeface="Georgia"/>
                <a:sym typeface="Georgia"/>
              </a:defRPr>
            </a:lvl1pPr>
          </a:lstStyle>
          <a:p>
            <a:r>
              <a:t>Thomas C. McAndrew, Nicholas G. Reich</a:t>
            </a:r>
          </a:p>
        </p:txBody>
      </p:sp>
      <p:sp>
        <p:nvSpPr>
          <p:cNvPr id="121" name="Rectangle 7"/>
          <p:cNvSpPr/>
          <p:nvPr/>
        </p:nvSpPr>
        <p:spPr>
          <a:xfrm flipV="1">
            <a:off x="-3" y="3499608"/>
            <a:ext cx="49377601" cy="274321"/>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22" name="Rectangle 13"/>
          <p:cNvSpPr/>
          <p:nvPr/>
        </p:nvSpPr>
        <p:spPr>
          <a:xfrm>
            <a:off x="16386449" y="4565888"/>
            <a:ext cx="16560078" cy="26688462"/>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123" name="Rectangle 19"/>
          <p:cNvSpPr/>
          <p:nvPr/>
        </p:nvSpPr>
        <p:spPr>
          <a:xfrm>
            <a:off x="33521439" y="23638535"/>
            <a:ext cx="15398958" cy="7615815"/>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124" name="TextBox 21"/>
          <p:cNvSpPr txBox="1"/>
          <p:nvPr/>
        </p:nvSpPr>
        <p:spPr>
          <a:xfrm>
            <a:off x="4169509" y="4489770"/>
            <a:ext cx="8087598"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Introduction</a:t>
            </a:r>
          </a:p>
        </p:txBody>
      </p:sp>
      <p:sp>
        <p:nvSpPr>
          <p:cNvPr id="125" name="TextBox 23"/>
          <p:cNvSpPr txBox="1"/>
          <p:nvPr/>
        </p:nvSpPr>
        <p:spPr>
          <a:xfrm>
            <a:off x="19733330" y="4422931"/>
            <a:ext cx="10114033"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Methods</a:t>
            </a:r>
          </a:p>
        </p:txBody>
      </p:sp>
      <p:sp>
        <p:nvSpPr>
          <p:cNvPr id="126" name="TextBox 26"/>
          <p:cNvSpPr txBox="1"/>
          <p:nvPr/>
        </p:nvSpPr>
        <p:spPr>
          <a:xfrm>
            <a:off x="34771564" y="23797550"/>
            <a:ext cx="1273333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References</a:t>
            </a:r>
          </a:p>
        </p:txBody>
      </p:sp>
      <p:sp>
        <p:nvSpPr>
          <p:cNvPr id="127" name="TextBox 70"/>
          <p:cNvSpPr txBox="1"/>
          <p:nvPr/>
        </p:nvSpPr>
        <p:spPr>
          <a:xfrm>
            <a:off x="3855692" y="16794111"/>
            <a:ext cx="8622283"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Data</a:t>
            </a:r>
          </a:p>
        </p:txBody>
      </p:sp>
      <p:sp>
        <p:nvSpPr>
          <p:cNvPr id="128" name="TextBox 74"/>
          <p:cNvSpPr txBox="1"/>
          <p:nvPr/>
        </p:nvSpPr>
        <p:spPr>
          <a:xfrm>
            <a:off x="33996848" y="24859580"/>
            <a:ext cx="14567273" cy="18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buSzPct val="100000"/>
              <a:buAutoNum type="arabicPeriod"/>
              <a:defRPr sz="2500">
                <a:latin typeface="Georgia"/>
                <a:ea typeface="Georgia"/>
                <a:cs typeface="Georgia"/>
                <a:sym typeface="Georgia"/>
              </a:defRPr>
            </a:pPr>
            <a:r>
              <a:t>Thompson, M. G., et al. "Estimates of deaths associated with seasonal influenza-United States, 1976-2007." </a:t>
            </a:r>
            <a:r>
              <a:rPr i="1"/>
              <a:t>Morbidity and Mortality Weekly Report</a:t>
            </a:r>
            <a:r>
              <a:t> 59.33 (2010): 1057-1062.</a:t>
            </a:r>
          </a:p>
          <a:p>
            <a:pPr>
              <a:defRPr sz="2500">
                <a:latin typeface="Georgia"/>
                <a:ea typeface="Georgia"/>
                <a:cs typeface="Georgia"/>
                <a:sym typeface="Georgia"/>
              </a:defRPr>
            </a:pPr>
            <a:endParaRPr/>
          </a:p>
          <a:p>
            <a:pPr marL="457200" indent="-457200">
              <a:buSzPct val="100000"/>
              <a:buAutoNum type="arabicPeriod" startAt="2"/>
              <a:defRPr sz="2500">
                <a:latin typeface="Georgia"/>
                <a:ea typeface="Georgia"/>
                <a:cs typeface="Georgia"/>
                <a:sym typeface="Georgia"/>
              </a:defRPr>
            </a:pPr>
            <a:r>
              <a:t>Reich, Nicholas G., et al. "A Collaborative Multi-Model Ensemble for Real-Time Influenza Season Forecasting in the US." </a:t>
            </a:r>
            <a:r>
              <a:rPr i="1"/>
              <a:t>bioRxiv</a:t>
            </a:r>
            <a:r>
              <a:t> (2019): 566604.</a:t>
            </a:r>
          </a:p>
        </p:txBody>
      </p:sp>
      <p:sp>
        <p:nvSpPr>
          <p:cNvPr id="129" name="TextBox 174"/>
          <p:cNvSpPr txBox="1"/>
          <p:nvPr/>
        </p:nvSpPr>
        <p:spPr>
          <a:xfrm>
            <a:off x="931352" y="2413386"/>
            <a:ext cx="47626210"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spc="300">
                <a:solidFill>
                  <a:srgbClr val="FFFFFF"/>
                </a:solidFill>
                <a:latin typeface="Georgia"/>
                <a:ea typeface="Georgia"/>
                <a:cs typeface="Georgia"/>
                <a:sym typeface="Georgia"/>
              </a:defRPr>
            </a:lvl1pPr>
          </a:lstStyle>
          <a:p>
            <a:r>
              <a:t>University of Massachusetts at Amherst, Dept. of Biostatistics and Epidemiology</a:t>
            </a:r>
          </a:p>
        </p:txBody>
      </p:sp>
      <p:sp>
        <p:nvSpPr>
          <p:cNvPr id="130" name="Rectangle 191"/>
          <p:cNvSpPr/>
          <p:nvPr/>
        </p:nvSpPr>
        <p:spPr>
          <a:xfrm>
            <a:off x="33496615" y="14704190"/>
            <a:ext cx="15423784" cy="8059004"/>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131" name="TextBox 192"/>
          <p:cNvSpPr txBox="1"/>
          <p:nvPr/>
        </p:nvSpPr>
        <p:spPr>
          <a:xfrm>
            <a:off x="37151257" y="14897927"/>
            <a:ext cx="7375226"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Discussion</a:t>
            </a:r>
          </a:p>
        </p:txBody>
      </p:sp>
      <p:sp>
        <p:nvSpPr>
          <p:cNvPr id="132" name="TextBox 210"/>
          <p:cNvSpPr txBox="1"/>
          <p:nvPr/>
        </p:nvSpPr>
        <p:spPr>
          <a:xfrm>
            <a:off x="41826228" y="32085759"/>
            <a:ext cx="7551370" cy="72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spc="300">
                <a:solidFill>
                  <a:srgbClr val="FFFFFF"/>
                </a:solidFill>
                <a:latin typeface="Gill Sans Light"/>
                <a:ea typeface="Gill Sans Light"/>
                <a:cs typeface="Gill Sans Light"/>
                <a:sym typeface="Gill Sans Light"/>
              </a:defRPr>
            </a:lvl1pPr>
          </a:lstStyle>
          <a:p>
            <a:r>
              <a:t>mcandrew@umass.edu</a:t>
            </a:r>
          </a:p>
        </p:txBody>
      </p:sp>
      <p:sp>
        <p:nvSpPr>
          <p:cNvPr id="133" name="TextBox 211"/>
          <p:cNvSpPr txBox="1"/>
          <p:nvPr/>
        </p:nvSpPr>
        <p:spPr>
          <a:xfrm>
            <a:off x="931350" y="5676646"/>
            <a:ext cx="1495773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Seasonal Influenza infects an average 30 million people in the United States every year</a:t>
            </a:r>
            <a:r>
              <a:rPr baseline="31999"/>
              <a:t>1</a:t>
            </a:r>
            <a:r>
              <a:t>, overburdening hospitals during weeks of peak incidence. Named by the CDC as an important tool to fight the damaging effects of these epidemics, </a:t>
            </a:r>
            <a:r>
              <a:rPr u="sng"/>
              <a:t>accurate forecasts of influenza and influenza like illness (ILI)</a:t>
            </a:r>
            <a:r>
              <a:t> forewarn public health officials about when, and where, seasonal influenza outbreaks will hit hardest.</a:t>
            </a:r>
          </a:p>
        </p:txBody>
      </p:sp>
      <p:sp>
        <p:nvSpPr>
          <p:cNvPr id="134" name="TextBox 213"/>
          <p:cNvSpPr txBox="1"/>
          <p:nvPr/>
        </p:nvSpPr>
        <p:spPr>
          <a:xfrm>
            <a:off x="931351" y="13063797"/>
            <a:ext cx="14562981"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solidFill>
                  <a:schemeClr val="accent5"/>
                </a:solidFill>
                <a:latin typeface="Georgia"/>
                <a:ea typeface="Georgia"/>
                <a:cs typeface="Georgia"/>
                <a:sym typeface="Georgia"/>
              </a:defRPr>
            </a:lvl1pPr>
          </a:lstStyle>
          <a:p>
            <a:r>
              <a:t>To protect the adaptive ensemble framework from relying too heavily on recent, revision-prone ILI data, we developed a Bayesian model that uses a time-dependent prior to regularize ensemble weights.</a:t>
            </a:r>
          </a:p>
        </p:txBody>
      </p:sp>
      <p:sp>
        <p:nvSpPr>
          <p:cNvPr id="135" name="TextBox 62"/>
          <p:cNvSpPr txBox="1"/>
          <p:nvPr/>
        </p:nvSpPr>
        <p:spPr>
          <a:xfrm>
            <a:off x="1043416" y="17909331"/>
            <a:ext cx="14957732" cy="390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Every week throughout the season, for 10 different reporting regions and a national average, the CDC publishes surveillance </a:t>
            </a:r>
            <a:r>
              <a:rPr u="sng"/>
              <a:t>data on influenza-like illness</a:t>
            </a:r>
            <a:r>
              <a:t> (ILI). ILI is defined as the percentage of patients presenting with a fever~(greater than 100F) plus cough or sore throat with no known cause other than influenza.</a:t>
            </a:r>
          </a:p>
        </p:txBody>
      </p:sp>
      <p:sp>
        <p:nvSpPr>
          <p:cNvPr id="136" name="Rectangle 166"/>
          <p:cNvSpPr/>
          <p:nvPr/>
        </p:nvSpPr>
        <p:spPr>
          <a:xfrm flipV="1">
            <a:off x="-10132" y="31901017"/>
            <a:ext cx="49469040" cy="228600"/>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37" name="TextBox 169"/>
          <p:cNvSpPr txBox="1"/>
          <p:nvPr/>
        </p:nvSpPr>
        <p:spPr>
          <a:xfrm>
            <a:off x="33898082" y="16160641"/>
            <a:ext cx="14562982" cy="326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solidFill>
                  <a:schemeClr val="accent5"/>
                </a:solidFill>
                <a:latin typeface="Georgia"/>
                <a:ea typeface="Georgia"/>
                <a:cs typeface="Georgia"/>
                <a:sym typeface="Georgia"/>
              </a:defRPr>
            </a:pPr>
            <a:r>
              <a:t>Our </a:t>
            </a:r>
            <a:r>
              <a:rPr u="sng"/>
              <a:t>adaptive ensemble</a:t>
            </a:r>
            <a:r>
              <a:t> can forecast from revision-prone, noisy ILI data by relying on a prior. We show this adaptive algorithm outperforms an equal-weight ensemble and shows similar, or better performance against a static ensemble.</a:t>
            </a:r>
          </a:p>
        </p:txBody>
      </p:sp>
      <p:sp>
        <p:nvSpPr>
          <p:cNvPr id="138" name="Extending an existing ensemble implementation2, we developed a new method for combining component models that relies on recently observed, in-season data to adaptively estimate a convex combination of models."/>
          <p:cNvSpPr txBox="1"/>
          <p:nvPr/>
        </p:nvSpPr>
        <p:spPr>
          <a:xfrm>
            <a:off x="891906" y="10322722"/>
            <a:ext cx="15036620"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Extending an existing ensemble implementation</a:t>
            </a:r>
            <a:r>
              <a:rPr baseline="31999"/>
              <a:t>2</a:t>
            </a:r>
            <a:r>
              <a:t>, we developed a new method for combining component models that relies on recently observed, in-season data to </a:t>
            </a:r>
            <a:r>
              <a:rPr u="sng"/>
              <a:t>adaptively estimate a convex combination of models.</a:t>
            </a:r>
          </a:p>
        </p:txBody>
      </p:sp>
      <p:sp>
        <p:nvSpPr>
          <p:cNvPr id="139" name="The FluSight Network (FSN) is a collaborative group of influenza forecasters, using historical performance of models to build ensemble forecasts."/>
          <p:cNvSpPr txBox="1"/>
          <p:nvPr/>
        </p:nvSpPr>
        <p:spPr>
          <a:xfrm>
            <a:off x="891906" y="28963286"/>
            <a:ext cx="14957732" cy="199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The FluSight Network (FSN) is a collaborative group of influenza forecasters, using historical performance of models to build ensemble forecasts.</a:t>
            </a:r>
          </a:p>
        </p:txBody>
      </p:sp>
      <p:grpSp>
        <p:nvGrpSpPr>
          <p:cNvPr id="143" name="Group"/>
          <p:cNvGrpSpPr/>
          <p:nvPr/>
        </p:nvGrpSpPr>
        <p:grpSpPr>
          <a:xfrm>
            <a:off x="891906" y="21714531"/>
            <a:ext cx="8336023" cy="7018965"/>
            <a:chOff x="0" y="0"/>
            <a:chExt cx="8336021" cy="7018964"/>
          </a:xfrm>
        </p:grpSpPr>
        <p:pic>
          <p:nvPicPr>
            <p:cNvPr id="140" name="Screen Shot 2019-05-08 at 09.39.39.png" descr="Screen Shot 2019-05-08 at 09.39.39.png"/>
            <p:cNvPicPr>
              <a:picLocks noChangeAspect="1"/>
            </p:cNvPicPr>
            <p:nvPr/>
          </p:nvPicPr>
          <p:blipFill>
            <a:blip r:embed="rId3"/>
            <a:stretch>
              <a:fillRect/>
            </a:stretch>
          </p:blipFill>
          <p:spPr>
            <a:xfrm>
              <a:off x="552375" y="652873"/>
              <a:ext cx="7231272" cy="5965190"/>
            </a:xfrm>
            <a:prstGeom prst="rect">
              <a:avLst/>
            </a:prstGeom>
            <a:ln w="25400" cap="flat">
              <a:solidFill>
                <a:srgbClr val="000000"/>
              </a:solidFill>
              <a:prstDash val="solid"/>
              <a:miter lim="400000"/>
            </a:ln>
            <a:effectLst/>
          </p:spPr>
        </p:pic>
        <p:sp>
          <p:nvSpPr>
            <p:cNvPr id="141" name="Multiple models forecast Influenza"/>
            <p:cNvSpPr txBox="1"/>
            <p:nvPr/>
          </p:nvSpPr>
          <p:spPr>
            <a:xfrm>
              <a:off x="422094" y="-1"/>
              <a:ext cx="7054509" cy="6353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584200">
                <a:defRPr sz="2400" b="1">
                  <a:latin typeface="Helvetica Neue"/>
                  <a:ea typeface="Helvetica Neue"/>
                  <a:cs typeface="Helvetica Neue"/>
                  <a:sym typeface="Helvetica Neue"/>
                </a:defRPr>
              </a:lvl1pPr>
            </a:lstStyle>
            <a:p>
              <a:r>
                <a:t>Multiple models forecast Influenza</a:t>
              </a:r>
            </a:p>
          </p:txBody>
        </p:sp>
        <p:sp>
          <p:nvSpPr>
            <p:cNvPr id="142" name="The FluSight Challenge, supported by CDC’s Epidemic Prediction Initiative"/>
            <p:cNvSpPr txBox="1"/>
            <p:nvPr/>
          </p:nvSpPr>
          <p:spPr>
            <a:xfrm>
              <a:off x="0" y="6622521"/>
              <a:ext cx="8336022" cy="396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584200">
                <a:defRPr sz="1200" b="1">
                  <a:latin typeface="Helvetica Neue"/>
                  <a:ea typeface="Helvetica Neue"/>
                  <a:cs typeface="Helvetica Neue"/>
                  <a:sym typeface="Helvetica Neue"/>
                </a:defRPr>
              </a:lvl1pPr>
            </a:lstStyle>
            <a:p>
              <a:r>
                <a:t>The FluSight Challenge, supported by CDC’s Epidemic Prediction Initiative</a:t>
              </a:r>
            </a:p>
          </p:txBody>
        </p:sp>
      </p:grpSp>
      <p:sp>
        <p:nvSpPr>
          <p:cNvPr id="144" name="21 Component model forecasts"/>
          <p:cNvSpPr txBox="1"/>
          <p:nvPr/>
        </p:nvSpPr>
        <p:spPr>
          <a:xfrm>
            <a:off x="9227928" y="22309111"/>
            <a:ext cx="4419274"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21 Component model forecasts</a:t>
            </a:r>
          </a:p>
        </p:txBody>
      </p:sp>
      <p:sp>
        <p:nvSpPr>
          <p:cNvPr id="145" name="Real-time forecasts from 2010/2011 to present"/>
          <p:cNvSpPr txBox="1"/>
          <p:nvPr/>
        </p:nvSpPr>
        <p:spPr>
          <a:xfrm>
            <a:off x="9227928" y="25895589"/>
            <a:ext cx="4419274"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Real-time forecasts from 2010/2011 to present</a:t>
            </a:r>
          </a:p>
        </p:txBody>
      </p:sp>
      <p:pic>
        <p:nvPicPr>
          <p:cNvPr id="146" name="Image" descr="Image"/>
          <p:cNvPicPr>
            <a:picLocks noChangeAspect="1"/>
          </p:cNvPicPr>
          <p:nvPr/>
        </p:nvPicPr>
        <p:blipFill>
          <a:blip r:embed="rId4"/>
          <a:stretch>
            <a:fillRect/>
          </a:stretch>
        </p:blipFill>
        <p:spPr>
          <a:xfrm>
            <a:off x="33819969" y="29083691"/>
            <a:ext cx="6367906" cy="2102094"/>
          </a:xfrm>
          <a:prstGeom prst="rect">
            <a:avLst/>
          </a:prstGeom>
          <a:ln w="12700">
            <a:miter lim="400000"/>
          </a:ln>
        </p:spPr>
      </p:pic>
      <p:pic>
        <p:nvPicPr>
          <p:cNvPr id="147" name="Image" descr="Image"/>
          <p:cNvPicPr>
            <a:picLocks noChangeAspect="1"/>
          </p:cNvPicPr>
          <p:nvPr/>
        </p:nvPicPr>
        <p:blipFill>
          <a:blip r:embed="rId5"/>
          <a:stretch>
            <a:fillRect/>
          </a:stretch>
        </p:blipFill>
        <p:spPr>
          <a:xfrm>
            <a:off x="40838871" y="29382544"/>
            <a:ext cx="7988301" cy="1663701"/>
          </a:xfrm>
          <a:prstGeom prst="rect">
            <a:avLst/>
          </a:prstGeom>
          <a:ln w="12700">
            <a:miter lim="400000"/>
          </a:ln>
        </p:spPr>
      </p:pic>
      <p:sp>
        <p:nvSpPr>
          <p:cNvPr id="148" name="TextBox 211"/>
          <p:cNvSpPr txBox="1"/>
          <p:nvPr/>
        </p:nvSpPr>
        <p:spPr>
          <a:xfrm>
            <a:off x="16552350" y="14542296"/>
            <a:ext cx="9074358"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Assume ILI data is generated by a mixture of component models</a:t>
            </a:r>
          </a:p>
        </p:txBody>
      </p:sp>
      <p:pic>
        <p:nvPicPr>
          <p:cNvPr id="149" name="latex-image-1.pdf" descr="latex-image-1.pdf"/>
          <p:cNvPicPr>
            <a:picLocks noChangeAspect="1"/>
          </p:cNvPicPr>
          <p:nvPr/>
        </p:nvPicPr>
        <p:blipFill>
          <a:blip r:embed="rId6"/>
          <a:stretch>
            <a:fillRect/>
          </a:stretch>
        </p:blipFill>
        <p:spPr>
          <a:xfrm>
            <a:off x="16593954" y="16089910"/>
            <a:ext cx="6858001" cy="1358901"/>
          </a:xfrm>
          <a:prstGeom prst="rect">
            <a:avLst/>
          </a:prstGeom>
          <a:ln w="12700">
            <a:miter lim="400000"/>
          </a:ln>
        </p:spPr>
      </p:pic>
      <p:pic>
        <p:nvPicPr>
          <p:cNvPr id="150" name="latex-image-1.pdf" descr="latex-image-1.pdf"/>
          <p:cNvPicPr>
            <a:picLocks noChangeAspect="1"/>
          </p:cNvPicPr>
          <p:nvPr/>
        </p:nvPicPr>
        <p:blipFill>
          <a:blip r:embed="rId7"/>
          <a:stretch>
            <a:fillRect/>
          </a:stretch>
        </p:blipFill>
        <p:spPr>
          <a:xfrm>
            <a:off x="17800093" y="25422990"/>
            <a:ext cx="13017501" cy="1384301"/>
          </a:xfrm>
          <a:prstGeom prst="rect">
            <a:avLst/>
          </a:prstGeom>
          <a:ln w="12700">
            <a:miter lim="400000"/>
          </a:ln>
        </p:spPr>
      </p:pic>
      <p:pic>
        <p:nvPicPr>
          <p:cNvPr id="151" name="latex-image-1.pdf" descr="latex-image-1.pdf"/>
          <p:cNvPicPr>
            <a:picLocks noChangeAspect="1"/>
          </p:cNvPicPr>
          <p:nvPr/>
        </p:nvPicPr>
        <p:blipFill>
          <a:blip r:embed="rId8"/>
          <a:stretch>
            <a:fillRect/>
          </a:stretch>
        </p:blipFill>
        <p:spPr>
          <a:xfrm>
            <a:off x="26523415" y="21032740"/>
            <a:ext cx="3590450" cy="1311895"/>
          </a:xfrm>
          <a:prstGeom prst="rect">
            <a:avLst/>
          </a:prstGeom>
          <a:ln w="12700">
            <a:miter lim="400000"/>
          </a:ln>
        </p:spPr>
      </p:pic>
      <p:pic>
        <p:nvPicPr>
          <p:cNvPr id="152" name="latex-image-1.pdf" descr="latex-image-1.pdf"/>
          <p:cNvPicPr>
            <a:picLocks noChangeAspect="1"/>
          </p:cNvPicPr>
          <p:nvPr/>
        </p:nvPicPr>
        <p:blipFill>
          <a:blip r:embed="rId9"/>
          <a:stretch>
            <a:fillRect/>
          </a:stretch>
        </p:blipFill>
        <p:spPr>
          <a:xfrm>
            <a:off x="17800093" y="27086690"/>
            <a:ext cx="4584701" cy="469901"/>
          </a:xfrm>
          <a:prstGeom prst="rect">
            <a:avLst/>
          </a:prstGeom>
          <a:ln w="12700">
            <a:miter lim="400000"/>
          </a:ln>
        </p:spPr>
      </p:pic>
      <p:pic>
        <p:nvPicPr>
          <p:cNvPr id="153" name="latex-image-1.pdf" descr="latex-image-1.pdf"/>
          <p:cNvPicPr>
            <a:picLocks noChangeAspect="1"/>
          </p:cNvPicPr>
          <p:nvPr/>
        </p:nvPicPr>
        <p:blipFill>
          <a:blip r:embed="rId10"/>
          <a:stretch>
            <a:fillRect/>
          </a:stretch>
        </p:blipFill>
        <p:spPr>
          <a:xfrm>
            <a:off x="22557562" y="27086690"/>
            <a:ext cx="7289801" cy="419101"/>
          </a:xfrm>
          <a:prstGeom prst="rect">
            <a:avLst/>
          </a:prstGeom>
          <a:ln w="12700">
            <a:miter lim="400000"/>
          </a:ln>
        </p:spPr>
      </p:pic>
      <p:sp>
        <p:nvSpPr>
          <p:cNvPr id="154" name="TextBox 169"/>
          <p:cNvSpPr txBox="1"/>
          <p:nvPr/>
        </p:nvSpPr>
        <p:spPr>
          <a:xfrm>
            <a:off x="33819969" y="19981623"/>
            <a:ext cx="14562982"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solidFill>
                  <a:schemeClr val="accent5"/>
                </a:solidFill>
                <a:latin typeface="Georgia"/>
                <a:ea typeface="Georgia"/>
                <a:cs typeface="Georgia"/>
                <a:sym typeface="Georgia"/>
              </a:defRPr>
            </a:lvl1pPr>
          </a:lstStyle>
          <a:p>
            <a:r>
              <a:t>Able to generate quick forecasts from sparse or noisy data, an adaptive ensemble could serve as a valuable tool to public health officials needing to make informed decisions under uncertainty</a:t>
            </a:r>
          </a:p>
        </p:txBody>
      </p:sp>
      <p:sp>
        <p:nvSpPr>
          <p:cNvPr id="155" name="TextBox 74"/>
          <p:cNvSpPr txBox="1"/>
          <p:nvPr/>
        </p:nvSpPr>
        <p:spPr>
          <a:xfrm>
            <a:off x="34386899" y="27025891"/>
            <a:ext cx="14567273" cy="212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Georgia"/>
                <a:ea typeface="Georgia"/>
                <a:cs typeface="Georgia"/>
                <a:sym typeface="Georgia"/>
              </a:defRPr>
            </a:lvl1pPr>
          </a:lstStyle>
          <a:p>
            <a:r>
              <a:t>This work was funded by the National Institute of General Medical Sciences (NIGMS) Grant R35GM119582, and the Defense Advanced Research Projects Agency. The findings and conclusions in this manuscript are those of the authors and do not necessarily represent the views of the NIH or the NIGMS. The funders had no role in study design, data collection and analysis, decision to present, or preparation of the presentation.</a:t>
            </a:r>
          </a:p>
        </p:txBody>
      </p:sp>
      <p:pic>
        <p:nvPicPr>
          <p:cNvPr id="156" name="fig4__difLogScoresJustFSN.pdf" descr="fig4__difLogScoresJustFSN.pdf"/>
          <p:cNvPicPr>
            <a:picLocks noChangeAspect="1"/>
          </p:cNvPicPr>
          <p:nvPr/>
        </p:nvPicPr>
        <p:blipFill>
          <a:blip r:embed="rId11"/>
          <a:srcRect l="5550" r="5550"/>
          <a:stretch>
            <a:fillRect/>
          </a:stretch>
        </p:blipFill>
        <p:spPr>
          <a:xfrm>
            <a:off x="36193510" y="10107993"/>
            <a:ext cx="12139146" cy="3901397"/>
          </a:xfrm>
          <a:prstGeom prst="rect">
            <a:avLst/>
          </a:prstGeom>
          <a:ln w="12700">
            <a:miter lim="400000"/>
          </a:ln>
        </p:spPr>
      </p:pic>
      <p:sp>
        <p:nvSpPr>
          <p:cNvPr id="157" name="Adaptive ensemble outperforms equal-weight and performs similar to static"/>
          <p:cNvSpPr txBox="1"/>
          <p:nvPr/>
        </p:nvSpPr>
        <p:spPr>
          <a:xfrm>
            <a:off x="42923717" y="5676646"/>
            <a:ext cx="5992827"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Adaptive ensemble outperforms equal-weight and performs similar to static</a:t>
            </a:r>
          </a:p>
        </p:txBody>
      </p:sp>
      <p:pic>
        <p:nvPicPr>
          <p:cNvPr id="158" name="fig2_logScoresByPrior__grid.pdf" descr="fig2_logScoresByPrior__grid.pdf"/>
          <p:cNvPicPr>
            <a:picLocks noChangeAspect="1"/>
          </p:cNvPicPr>
          <p:nvPr/>
        </p:nvPicPr>
        <p:blipFill>
          <a:blip r:embed="rId12"/>
          <a:srcRect l="1905"/>
          <a:stretch>
            <a:fillRect/>
          </a:stretch>
        </p:blipFill>
        <p:spPr>
          <a:xfrm>
            <a:off x="33483337" y="4295931"/>
            <a:ext cx="9244530" cy="5890047"/>
          </a:xfrm>
          <a:prstGeom prst="rect">
            <a:avLst/>
          </a:prstGeom>
          <a:ln w="12700">
            <a:miter lim="400000"/>
          </a:ln>
        </p:spPr>
      </p:pic>
      <p:sp>
        <p:nvSpPr>
          <p:cNvPr id="159" name="TextBox 211"/>
          <p:cNvSpPr txBox="1"/>
          <p:nvPr/>
        </p:nvSpPr>
        <p:spPr>
          <a:xfrm>
            <a:off x="17038928" y="23955650"/>
            <a:ext cx="1550912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latin typeface="Georgia"/>
                <a:ea typeface="Georgia"/>
                <a:cs typeface="Georgia"/>
                <a:sym typeface="Georgia"/>
              </a:defRPr>
            </a:lvl1pPr>
          </a:lstStyle>
          <a:p>
            <a:r>
              <a:t>Maximum aposteriori (MAP) is a convex combination btw prior and MLE</a:t>
            </a:r>
          </a:p>
        </p:txBody>
      </p:sp>
      <p:pic>
        <p:nvPicPr>
          <p:cNvPr id="160" name="conceptDiagramV1.pdf" descr="conceptDiagramV1.pdf"/>
          <p:cNvPicPr>
            <a:picLocks noChangeAspect="1"/>
          </p:cNvPicPr>
          <p:nvPr/>
        </p:nvPicPr>
        <p:blipFill>
          <a:blip r:embed="rId13"/>
          <a:srcRect l="1729" t="30535" r="7999" b="24829"/>
          <a:stretch>
            <a:fillRect/>
          </a:stretch>
        </p:blipFill>
        <p:spPr>
          <a:xfrm>
            <a:off x="17440523" y="5364563"/>
            <a:ext cx="14171217" cy="9067867"/>
          </a:xfrm>
          <a:prstGeom prst="rect">
            <a:avLst/>
          </a:prstGeom>
          <a:ln w="12700">
            <a:miter lim="400000"/>
          </a:ln>
        </p:spPr>
      </p:pic>
      <p:sp>
        <p:nvSpPr>
          <p:cNvPr id="161" name="Line"/>
          <p:cNvSpPr/>
          <p:nvPr/>
        </p:nvSpPr>
        <p:spPr>
          <a:xfrm>
            <a:off x="17623173" y="28796195"/>
            <a:ext cx="13805920" cy="1"/>
          </a:xfrm>
          <a:prstGeom prst="line">
            <a:avLst/>
          </a:prstGeom>
          <a:ln w="152400">
            <a:solidFill>
              <a:srgbClr val="000000"/>
            </a:solidFill>
          </a:ln>
          <a:effectLst>
            <a:outerShdw blurRad="38100" dist="20000" dir="5400000" rotWithShape="0">
              <a:srgbClr val="000000">
                <a:alpha val="38000"/>
              </a:srgbClr>
            </a:outerShdw>
          </a:effectLst>
        </p:spPr>
        <p:txBody>
          <a:bodyPr lIns="45719" rIns="45719"/>
          <a:lstStyle/>
          <a:p>
            <a:endParaRPr/>
          </a:p>
        </p:txBody>
      </p:sp>
      <p:pic>
        <p:nvPicPr>
          <p:cNvPr id="162" name="latex-image-1.pdf" descr="latex-image-1.pdf"/>
          <p:cNvPicPr>
            <a:picLocks noChangeAspect="1"/>
          </p:cNvPicPr>
          <p:nvPr/>
        </p:nvPicPr>
        <p:blipFill>
          <a:blip r:embed="rId14"/>
          <a:stretch>
            <a:fillRect/>
          </a:stretch>
        </p:blipFill>
        <p:spPr>
          <a:xfrm>
            <a:off x="26332274" y="29997046"/>
            <a:ext cx="1028701" cy="342901"/>
          </a:xfrm>
          <a:prstGeom prst="rect">
            <a:avLst/>
          </a:prstGeom>
          <a:ln w="12700">
            <a:miter lim="400000"/>
          </a:ln>
        </p:spPr>
      </p:pic>
      <p:pic>
        <p:nvPicPr>
          <p:cNvPr id="163" name="latex-image-1.pdf" descr="latex-image-1.pdf"/>
          <p:cNvPicPr>
            <a:picLocks noChangeAspect="1"/>
          </p:cNvPicPr>
          <p:nvPr/>
        </p:nvPicPr>
        <p:blipFill>
          <a:blip r:embed="rId15"/>
          <a:stretch>
            <a:fillRect/>
          </a:stretch>
        </p:blipFill>
        <p:spPr>
          <a:xfrm>
            <a:off x="17610477" y="29692246"/>
            <a:ext cx="1384301" cy="952501"/>
          </a:xfrm>
          <a:prstGeom prst="rect">
            <a:avLst/>
          </a:prstGeom>
          <a:ln w="12700">
            <a:miter lim="400000"/>
          </a:ln>
        </p:spPr>
      </p:pic>
      <p:pic>
        <p:nvPicPr>
          <p:cNvPr id="164" name="latex-image-1.pdf" descr="latex-image-1.pdf"/>
          <p:cNvPicPr>
            <a:picLocks noChangeAspect="1"/>
          </p:cNvPicPr>
          <p:nvPr/>
        </p:nvPicPr>
        <p:blipFill>
          <a:blip r:embed="rId16"/>
          <a:stretch>
            <a:fillRect/>
          </a:stretch>
        </p:blipFill>
        <p:spPr>
          <a:xfrm>
            <a:off x="29387105" y="29703405"/>
            <a:ext cx="2070101" cy="1092201"/>
          </a:xfrm>
          <a:prstGeom prst="rect">
            <a:avLst/>
          </a:prstGeom>
          <a:ln w="12700">
            <a:miter lim="400000"/>
          </a:ln>
        </p:spPr>
      </p:pic>
      <p:sp>
        <p:nvSpPr>
          <p:cNvPr id="165" name="Line"/>
          <p:cNvSpPr/>
          <p:nvPr/>
        </p:nvSpPr>
        <p:spPr>
          <a:xfrm flipV="1">
            <a:off x="26900764" y="282789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166" name="Line"/>
          <p:cNvSpPr/>
          <p:nvPr/>
        </p:nvSpPr>
        <p:spPr>
          <a:xfrm flipV="1">
            <a:off x="30329764" y="282789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167" name="Line"/>
          <p:cNvSpPr/>
          <p:nvPr/>
        </p:nvSpPr>
        <p:spPr>
          <a:xfrm flipV="1">
            <a:off x="18264764" y="283297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168" name="Rectangle"/>
          <p:cNvSpPr/>
          <p:nvPr/>
        </p:nvSpPr>
        <p:spPr>
          <a:xfrm>
            <a:off x="18226664" y="20499571"/>
            <a:ext cx="1270001" cy="1879717"/>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169" name="Rectangle"/>
          <p:cNvSpPr/>
          <p:nvPr/>
        </p:nvSpPr>
        <p:spPr>
          <a:xfrm>
            <a:off x="19750664" y="18746392"/>
            <a:ext cx="1270001" cy="3632896"/>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170" name="Rectangle"/>
          <p:cNvSpPr/>
          <p:nvPr/>
        </p:nvSpPr>
        <p:spPr>
          <a:xfrm>
            <a:off x="21274664" y="19439781"/>
            <a:ext cx="1270001" cy="2939507"/>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171" name="Rectangle"/>
          <p:cNvSpPr/>
          <p:nvPr/>
        </p:nvSpPr>
        <p:spPr>
          <a:xfrm>
            <a:off x="22798664" y="21166040"/>
            <a:ext cx="1270001" cy="1213248"/>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pic>
        <p:nvPicPr>
          <p:cNvPr id="172" name="latex-image-1.pdf" descr="latex-image-1.pdf"/>
          <p:cNvPicPr>
            <a:picLocks noChangeAspect="1"/>
          </p:cNvPicPr>
          <p:nvPr/>
        </p:nvPicPr>
        <p:blipFill>
          <a:blip r:embed="rId17"/>
          <a:stretch>
            <a:fillRect/>
          </a:stretch>
        </p:blipFill>
        <p:spPr>
          <a:xfrm>
            <a:off x="23045554" y="22467986"/>
            <a:ext cx="812801" cy="469901"/>
          </a:xfrm>
          <a:prstGeom prst="rect">
            <a:avLst/>
          </a:prstGeom>
          <a:ln w="12700">
            <a:miter lim="400000"/>
          </a:ln>
        </p:spPr>
      </p:pic>
      <p:pic>
        <p:nvPicPr>
          <p:cNvPr id="173" name="latex-image-1.pdf" descr="latex-image-1.pdf"/>
          <p:cNvPicPr>
            <a:picLocks noChangeAspect="1"/>
          </p:cNvPicPr>
          <p:nvPr/>
        </p:nvPicPr>
        <p:blipFill>
          <a:blip r:embed="rId18"/>
          <a:stretch>
            <a:fillRect/>
          </a:stretch>
        </p:blipFill>
        <p:spPr>
          <a:xfrm>
            <a:off x="21503264" y="22467986"/>
            <a:ext cx="812801" cy="469901"/>
          </a:xfrm>
          <a:prstGeom prst="rect">
            <a:avLst/>
          </a:prstGeom>
          <a:ln w="12700">
            <a:miter lim="400000"/>
          </a:ln>
        </p:spPr>
      </p:pic>
      <p:pic>
        <p:nvPicPr>
          <p:cNvPr id="174" name="latex-image-1.pdf" descr="latex-image-1.pdf"/>
          <p:cNvPicPr>
            <a:picLocks noChangeAspect="1"/>
          </p:cNvPicPr>
          <p:nvPr/>
        </p:nvPicPr>
        <p:blipFill>
          <a:blip r:embed="rId19"/>
          <a:stretch>
            <a:fillRect/>
          </a:stretch>
        </p:blipFill>
        <p:spPr>
          <a:xfrm>
            <a:off x="19979264" y="22467986"/>
            <a:ext cx="812801" cy="469901"/>
          </a:xfrm>
          <a:prstGeom prst="rect">
            <a:avLst/>
          </a:prstGeom>
          <a:ln w="12700">
            <a:miter lim="400000"/>
          </a:ln>
        </p:spPr>
      </p:pic>
      <p:pic>
        <p:nvPicPr>
          <p:cNvPr id="175" name="latex-image-1.pdf" descr="latex-image-1.pdf"/>
          <p:cNvPicPr>
            <a:picLocks noChangeAspect="1"/>
          </p:cNvPicPr>
          <p:nvPr/>
        </p:nvPicPr>
        <p:blipFill>
          <a:blip r:embed="rId20"/>
          <a:stretch>
            <a:fillRect/>
          </a:stretch>
        </p:blipFill>
        <p:spPr>
          <a:xfrm>
            <a:off x="18455264" y="22467986"/>
            <a:ext cx="812801" cy="469901"/>
          </a:xfrm>
          <a:prstGeom prst="rect">
            <a:avLst/>
          </a:prstGeom>
          <a:ln w="12700">
            <a:miter lim="400000"/>
          </a:ln>
        </p:spPr>
      </p:pic>
      <p:sp>
        <p:nvSpPr>
          <p:cNvPr id="176" name="MLE"/>
          <p:cNvSpPr txBox="1"/>
          <p:nvPr/>
        </p:nvSpPr>
        <p:spPr>
          <a:xfrm>
            <a:off x="18264764"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177" name="MLE"/>
          <p:cNvSpPr txBox="1"/>
          <p:nvPr/>
        </p:nvSpPr>
        <p:spPr>
          <a:xfrm>
            <a:off x="19763364"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178" name="MLE"/>
          <p:cNvSpPr txBox="1"/>
          <p:nvPr/>
        </p:nvSpPr>
        <p:spPr>
          <a:xfrm>
            <a:off x="21355837"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179" name="MLE"/>
          <p:cNvSpPr txBox="1"/>
          <p:nvPr/>
        </p:nvSpPr>
        <p:spPr>
          <a:xfrm>
            <a:off x="22844346"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180" name="TextBox 211"/>
          <p:cNvSpPr txBox="1"/>
          <p:nvPr/>
        </p:nvSpPr>
        <p:spPr>
          <a:xfrm>
            <a:off x="24790346" y="17749151"/>
            <a:ext cx="10339997" cy="72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latin typeface="Georgia"/>
                <a:ea typeface="Georgia"/>
                <a:cs typeface="Georgia"/>
                <a:sym typeface="Georgia"/>
              </a:defRPr>
            </a:lvl1pPr>
          </a:lstStyle>
          <a:p>
            <a:r>
              <a:t>Prior is time-dependent</a:t>
            </a:r>
          </a:p>
        </p:txBody>
      </p:sp>
      <p:pic>
        <p:nvPicPr>
          <p:cNvPr id="181" name="latex-image-1.pdf" descr="latex-image-1.pdf"/>
          <p:cNvPicPr>
            <a:picLocks noChangeAspect="1"/>
          </p:cNvPicPr>
          <p:nvPr/>
        </p:nvPicPr>
        <p:blipFill>
          <a:blip r:embed="rId21"/>
          <a:stretch>
            <a:fillRect/>
          </a:stretch>
        </p:blipFill>
        <p:spPr>
          <a:xfrm>
            <a:off x="25921791" y="18810755"/>
            <a:ext cx="5194919" cy="612141"/>
          </a:xfrm>
          <a:prstGeom prst="rect">
            <a:avLst/>
          </a:prstGeom>
          <a:ln w="12700">
            <a:miter lim="400000"/>
          </a:ln>
        </p:spPr>
      </p:pic>
      <p:sp>
        <p:nvSpPr>
          <p:cNvPr id="182" name="training examples"/>
          <p:cNvSpPr txBox="1"/>
          <p:nvPr/>
        </p:nvSpPr>
        <p:spPr>
          <a:xfrm>
            <a:off x="28954359" y="20108623"/>
            <a:ext cx="3726469"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training examples</a:t>
            </a:r>
          </a:p>
        </p:txBody>
      </p:sp>
      <p:sp>
        <p:nvSpPr>
          <p:cNvPr id="183" name="models"/>
          <p:cNvSpPr txBox="1"/>
          <p:nvPr/>
        </p:nvSpPr>
        <p:spPr>
          <a:xfrm>
            <a:off x="30380564" y="22801293"/>
            <a:ext cx="156526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models</a:t>
            </a:r>
          </a:p>
        </p:txBody>
      </p:sp>
      <p:sp>
        <p:nvSpPr>
          <p:cNvPr id="184" name="percent"/>
          <p:cNvSpPr txBox="1"/>
          <p:nvPr/>
        </p:nvSpPr>
        <p:spPr>
          <a:xfrm>
            <a:off x="26523415" y="20108623"/>
            <a:ext cx="163022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percent</a:t>
            </a:r>
          </a:p>
        </p:txBody>
      </p:sp>
      <p:sp>
        <p:nvSpPr>
          <p:cNvPr id="185" name="Line"/>
          <p:cNvSpPr/>
          <p:nvPr/>
        </p:nvSpPr>
        <p:spPr>
          <a:xfrm>
            <a:off x="27502949" y="20754464"/>
            <a:ext cx="1016302" cy="567569"/>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186" name="Line"/>
          <p:cNvSpPr/>
          <p:nvPr/>
        </p:nvSpPr>
        <p:spPr>
          <a:xfrm flipH="1">
            <a:off x="30157382" y="20754463"/>
            <a:ext cx="520567" cy="520567"/>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187" name="Line"/>
          <p:cNvSpPr/>
          <p:nvPr/>
        </p:nvSpPr>
        <p:spPr>
          <a:xfrm flipH="1" flipV="1">
            <a:off x="29776383" y="22291029"/>
            <a:ext cx="998880" cy="633032"/>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188" name="find MLE"/>
          <p:cNvSpPr txBox="1"/>
          <p:nvPr/>
        </p:nvSpPr>
        <p:spPr>
          <a:xfrm>
            <a:off x="16521095" y="20306589"/>
            <a:ext cx="1514461" cy="1132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atin typeface="Georgia"/>
                <a:ea typeface="Georgia"/>
                <a:cs typeface="Georgia"/>
                <a:sym typeface="Georgia"/>
              </a:defRPr>
            </a:lvl1pPr>
          </a:lstStyle>
          <a:p>
            <a:r>
              <a:t>find MLE</a:t>
            </a:r>
          </a:p>
        </p:txBody>
      </p:sp>
    </p:spTree>
  </p:cSld>
  <p:clrMapOvr>
    <a:masterClrMapping/>
  </p:clrMapOvr>
  <p:transition spd="med" advClick="0" advTm="2000"/>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192" name="Rectangle 212"/>
          <p:cNvSpPr/>
          <p:nvPr/>
        </p:nvSpPr>
        <p:spPr>
          <a:xfrm>
            <a:off x="-3" y="-2"/>
            <a:ext cx="49377601" cy="3696043"/>
          </a:xfrm>
          <a:prstGeom prst="rect">
            <a:avLst/>
          </a:prstGeom>
          <a:solidFill>
            <a:srgbClr val="00000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193" name="Rectangle 14"/>
          <p:cNvSpPr/>
          <p:nvPr/>
        </p:nvSpPr>
        <p:spPr>
          <a:xfrm>
            <a:off x="496950" y="4315693"/>
            <a:ext cx="15392132" cy="11718443"/>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grpSp>
        <p:nvGrpSpPr>
          <p:cNvPr id="196" name="Rectangle 12"/>
          <p:cNvGrpSpPr/>
          <p:nvPr/>
        </p:nvGrpSpPr>
        <p:grpSpPr>
          <a:xfrm>
            <a:off x="33521439" y="4331638"/>
            <a:ext cx="15395106" cy="9821303"/>
            <a:chOff x="0" y="0"/>
            <a:chExt cx="15395105" cy="9821301"/>
          </a:xfrm>
        </p:grpSpPr>
        <p:sp>
          <p:nvSpPr>
            <p:cNvPr id="194" name="Rectangle"/>
            <p:cNvSpPr/>
            <p:nvPr/>
          </p:nvSpPr>
          <p:spPr>
            <a:xfrm>
              <a:off x="-1" y="-1"/>
              <a:ext cx="15395107" cy="9821303"/>
            </a:xfrm>
            <a:prstGeom prst="rect">
              <a:avLst/>
            </a:prstGeom>
            <a:solidFill>
              <a:srgbClr val="FFFFFF"/>
            </a:solidFill>
            <a:ln w="76200" cap="flat">
              <a:solidFill>
                <a:srgbClr val="FFFFF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95" name="At the end of each trial, the correct category was revealed and the subjects recorded the accuracy of their category guess."/>
            <p:cNvSpPr txBox="1"/>
            <p:nvPr/>
          </p:nvSpPr>
          <p:spPr>
            <a:xfrm>
              <a:off x="-1" y="4344230"/>
              <a:ext cx="15395107" cy="1132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marL="457200" indent="-457200">
                <a:buSzPct val="100000"/>
                <a:buFont typeface="Arial"/>
                <a:buChar char="•"/>
                <a:defRPr>
                  <a:solidFill>
                    <a:srgbClr val="FFFFFF"/>
                  </a:solidFill>
                  <a:latin typeface="Gill Sans Light"/>
                  <a:ea typeface="Gill Sans Light"/>
                  <a:cs typeface="Gill Sans Light"/>
                  <a:sym typeface="Gill Sans Light"/>
                </a:defRPr>
              </a:lvl1pPr>
            </a:lstStyle>
            <a:p>
              <a:r>
                <a:t>At the end of each trial, the correct category was revealed and the subjects recorded the accuracy of their category guess. </a:t>
              </a:r>
            </a:p>
          </p:txBody>
        </p:sp>
      </p:grpSp>
      <p:sp>
        <p:nvSpPr>
          <p:cNvPr id="197" name="Rectangle 69"/>
          <p:cNvSpPr/>
          <p:nvPr/>
        </p:nvSpPr>
        <p:spPr>
          <a:xfrm>
            <a:off x="496951" y="16563680"/>
            <a:ext cx="15432920" cy="14690670"/>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198" name="Rectangle 4"/>
          <p:cNvSpPr/>
          <p:nvPr/>
        </p:nvSpPr>
        <p:spPr>
          <a:xfrm>
            <a:off x="-1" y="32091591"/>
            <a:ext cx="49432454" cy="914401"/>
          </a:xfrm>
          <a:prstGeom prst="rect">
            <a:avLst/>
          </a:prstGeom>
          <a:solidFill>
            <a:srgbClr val="00000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199" name="TextBox 5"/>
          <p:cNvSpPr txBox="1"/>
          <p:nvPr/>
        </p:nvSpPr>
        <p:spPr>
          <a:xfrm>
            <a:off x="0" y="47743"/>
            <a:ext cx="4937760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8800" spc="200">
                <a:solidFill>
                  <a:srgbClr val="FFFFFF"/>
                </a:solidFill>
                <a:latin typeface="Georgia"/>
                <a:ea typeface="Georgia"/>
                <a:cs typeface="Georgia"/>
                <a:sym typeface="Georgia"/>
              </a:defRPr>
            </a:lvl1pPr>
          </a:lstStyle>
          <a:p>
            <a:r>
              <a:t>Adaptively stacked ensembles for influenza forecasting with incomplete data</a:t>
            </a:r>
          </a:p>
        </p:txBody>
      </p:sp>
      <p:sp>
        <p:nvSpPr>
          <p:cNvPr id="200" name="TextBox 6"/>
          <p:cNvSpPr txBox="1"/>
          <p:nvPr/>
        </p:nvSpPr>
        <p:spPr>
          <a:xfrm>
            <a:off x="0" y="1446773"/>
            <a:ext cx="49377600"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spc="300">
                <a:solidFill>
                  <a:srgbClr val="FFFFFF"/>
                </a:solidFill>
                <a:latin typeface="Georgia"/>
                <a:ea typeface="Georgia"/>
                <a:cs typeface="Georgia"/>
                <a:sym typeface="Georgia"/>
              </a:defRPr>
            </a:lvl1pPr>
          </a:lstStyle>
          <a:p>
            <a:r>
              <a:t>Thomas C. McAndrew, Nicholas G. Reich</a:t>
            </a:r>
          </a:p>
        </p:txBody>
      </p:sp>
      <p:sp>
        <p:nvSpPr>
          <p:cNvPr id="201" name="Rectangle 7"/>
          <p:cNvSpPr/>
          <p:nvPr/>
        </p:nvSpPr>
        <p:spPr>
          <a:xfrm flipV="1">
            <a:off x="-3" y="3499608"/>
            <a:ext cx="49377601" cy="274321"/>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202" name="Rectangle 13"/>
          <p:cNvSpPr/>
          <p:nvPr/>
        </p:nvSpPr>
        <p:spPr>
          <a:xfrm>
            <a:off x="16386449" y="4565888"/>
            <a:ext cx="16560078" cy="26688462"/>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03" name="Rectangle 19"/>
          <p:cNvSpPr/>
          <p:nvPr/>
        </p:nvSpPr>
        <p:spPr>
          <a:xfrm>
            <a:off x="33521439" y="23638535"/>
            <a:ext cx="15398958" cy="7615815"/>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04" name="TextBox 21"/>
          <p:cNvSpPr txBox="1"/>
          <p:nvPr/>
        </p:nvSpPr>
        <p:spPr>
          <a:xfrm>
            <a:off x="4169509" y="4489770"/>
            <a:ext cx="8087598"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Introduction</a:t>
            </a:r>
          </a:p>
        </p:txBody>
      </p:sp>
      <p:sp>
        <p:nvSpPr>
          <p:cNvPr id="205" name="TextBox 23"/>
          <p:cNvSpPr txBox="1"/>
          <p:nvPr/>
        </p:nvSpPr>
        <p:spPr>
          <a:xfrm>
            <a:off x="19733330" y="4422931"/>
            <a:ext cx="10114033"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Methods</a:t>
            </a:r>
          </a:p>
        </p:txBody>
      </p:sp>
      <p:sp>
        <p:nvSpPr>
          <p:cNvPr id="206" name="TextBox 26"/>
          <p:cNvSpPr txBox="1"/>
          <p:nvPr/>
        </p:nvSpPr>
        <p:spPr>
          <a:xfrm>
            <a:off x="34771564" y="23797550"/>
            <a:ext cx="1273333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References</a:t>
            </a:r>
          </a:p>
        </p:txBody>
      </p:sp>
      <p:sp>
        <p:nvSpPr>
          <p:cNvPr id="207" name="TextBox 70"/>
          <p:cNvSpPr txBox="1"/>
          <p:nvPr/>
        </p:nvSpPr>
        <p:spPr>
          <a:xfrm>
            <a:off x="3855692" y="16794111"/>
            <a:ext cx="8622283"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Data</a:t>
            </a:r>
          </a:p>
        </p:txBody>
      </p:sp>
      <p:sp>
        <p:nvSpPr>
          <p:cNvPr id="208" name="TextBox 74"/>
          <p:cNvSpPr txBox="1"/>
          <p:nvPr/>
        </p:nvSpPr>
        <p:spPr>
          <a:xfrm>
            <a:off x="33996848" y="24859580"/>
            <a:ext cx="14567273" cy="18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buSzPct val="100000"/>
              <a:buAutoNum type="arabicPeriod"/>
              <a:defRPr sz="2500">
                <a:latin typeface="Georgia"/>
                <a:ea typeface="Georgia"/>
                <a:cs typeface="Georgia"/>
                <a:sym typeface="Georgia"/>
              </a:defRPr>
            </a:pPr>
            <a:r>
              <a:t>Thompson, M. G., et al. "Estimates of deaths associated with seasonal influenza-United States, 1976-2007." </a:t>
            </a:r>
            <a:r>
              <a:rPr i="1"/>
              <a:t>Morbidity and Mortality Weekly Report</a:t>
            </a:r>
            <a:r>
              <a:t> 59.33 (2010): 1057-1062.</a:t>
            </a:r>
          </a:p>
          <a:p>
            <a:pPr>
              <a:defRPr sz="2500">
                <a:latin typeface="Georgia"/>
                <a:ea typeface="Georgia"/>
                <a:cs typeface="Georgia"/>
                <a:sym typeface="Georgia"/>
              </a:defRPr>
            </a:pPr>
            <a:endParaRPr/>
          </a:p>
          <a:p>
            <a:pPr marL="457200" indent="-457200">
              <a:buSzPct val="100000"/>
              <a:buAutoNum type="arabicPeriod" startAt="2"/>
              <a:defRPr sz="2500">
                <a:latin typeface="Georgia"/>
                <a:ea typeface="Georgia"/>
                <a:cs typeface="Georgia"/>
                <a:sym typeface="Georgia"/>
              </a:defRPr>
            </a:pPr>
            <a:r>
              <a:t>Reich, Nicholas G., et al. "A Collaborative Multi-Model Ensemble for Real-Time Influenza Season Forecasting in the US." </a:t>
            </a:r>
            <a:r>
              <a:rPr i="1"/>
              <a:t>bioRxiv</a:t>
            </a:r>
            <a:r>
              <a:t> (2019): 566604.</a:t>
            </a:r>
          </a:p>
        </p:txBody>
      </p:sp>
      <p:sp>
        <p:nvSpPr>
          <p:cNvPr id="209" name="TextBox 174"/>
          <p:cNvSpPr txBox="1"/>
          <p:nvPr/>
        </p:nvSpPr>
        <p:spPr>
          <a:xfrm>
            <a:off x="931352" y="2413386"/>
            <a:ext cx="47626210"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spc="300">
                <a:solidFill>
                  <a:srgbClr val="FFFFFF"/>
                </a:solidFill>
                <a:latin typeface="Georgia"/>
                <a:ea typeface="Georgia"/>
                <a:cs typeface="Georgia"/>
                <a:sym typeface="Georgia"/>
              </a:defRPr>
            </a:lvl1pPr>
          </a:lstStyle>
          <a:p>
            <a:r>
              <a:t>University of Massachusetts at Amherst, Dept. of Biostatistics and Epidemiology</a:t>
            </a:r>
          </a:p>
        </p:txBody>
      </p:sp>
      <p:sp>
        <p:nvSpPr>
          <p:cNvPr id="210" name="Rectangle 191"/>
          <p:cNvSpPr/>
          <p:nvPr/>
        </p:nvSpPr>
        <p:spPr>
          <a:xfrm>
            <a:off x="33496615" y="14704190"/>
            <a:ext cx="15423784" cy="8059004"/>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11" name="TextBox 192"/>
          <p:cNvSpPr txBox="1"/>
          <p:nvPr/>
        </p:nvSpPr>
        <p:spPr>
          <a:xfrm>
            <a:off x="37151257" y="14897927"/>
            <a:ext cx="7375226"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Discussion</a:t>
            </a:r>
          </a:p>
        </p:txBody>
      </p:sp>
      <p:sp>
        <p:nvSpPr>
          <p:cNvPr id="212" name="TextBox 210"/>
          <p:cNvSpPr txBox="1"/>
          <p:nvPr/>
        </p:nvSpPr>
        <p:spPr>
          <a:xfrm>
            <a:off x="41826228" y="32085759"/>
            <a:ext cx="7551370" cy="72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spc="300">
                <a:solidFill>
                  <a:srgbClr val="FFFFFF"/>
                </a:solidFill>
                <a:latin typeface="Gill Sans Light"/>
                <a:ea typeface="Gill Sans Light"/>
                <a:cs typeface="Gill Sans Light"/>
                <a:sym typeface="Gill Sans Light"/>
              </a:defRPr>
            </a:lvl1pPr>
          </a:lstStyle>
          <a:p>
            <a:r>
              <a:t>mcandrew@umass.edu</a:t>
            </a:r>
          </a:p>
        </p:txBody>
      </p:sp>
      <p:sp>
        <p:nvSpPr>
          <p:cNvPr id="213" name="TextBox 211"/>
          <p:cNvSpPr txBox="1"/>
          <p:nvPr/>
        </p:nvSpPr>
        <p:spPr>
          <a:xfrm>
            <a:off x="931350" y="5676646"/>
            <a:ext cx="1495773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Seasonal Influenza infects an average 30 million people in the United States every year</a:t>
            </a:r>
            <a:r>
              <a:rPr baseline="31999"/>
              <a:t>1</a:t>
            </a:r>
            <a:r>
              <a:t>, overburdening hospitals during weeks of peak incidence. Named by the CDC as an important tool to fight the damaging effects of these epidemics, </a:t>
            </a:r>
            <a:r>
              <a:rPr u="sng"/>
              <a:t>accurate forecasts of influenza and influenza like illness (ILI)</a:t>
            </a:r>
            <a:r>
              <a:t> forewarn public health officials about when, and where, seasonal influenza outbreaks will hit hardest.</a:t>
            </a:r>
          </a:p>
        </p:txBody>
      </p:sp>
      <p:sp>
        <p:nvSpPr>
          <p:cNvPr id="214" name="TextBox 213"/>
          <p:cNvSpPr txBox="1"/>
          <p:nvPr/>
        </p:nvSpPr>
        <p:spPr>
          <a:xfrm>
            <a:off x="931351" y="13063797"/>
            <a:ext cx="14562981"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solidFill>
                  <a:schemeClr val="accent5"/>
                </a:solidFill>
                <a:latin typeface="Georgia"/>
                <a:ea typeface="Georgia"/>
                <a:cs typeface="Georgia"/>
                <a:sym typeface="Georgia"/>
              </a:defRPr>
            </a:lvl1pPr>
          </a:lstStyle>
          <a:p>
            <a:r>
              <a:t>To protect the adaptive ensemble framework from relying too heavily on recent, revision-prone ILI data, we developed a Bayesian model that uses a time-dependent prior to regularize ensemble weights.</a:t>
            </a:r>
          </a:p>
        </p:txBody>
      </p:sp>
      <p:sp>
        <p:nvSpPr>
          <p:cNvPr id="215" name="TextBox 62"/>
          <p:cNvSpPr txBox="1"/>
          <p:nvPr/>
        </p:nvSpPr>
        <p:spPr>
          <a:xfrm>
            <a:off x="1043416" y="17909331"/>
            <a:ext cx="14957732" cy="390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Every week throughout the season, for 10 different reporting regions and a national average, the CDC publishes surveillance </a:t>
            </a:r>
            <a:r>
              <a:rPr u="sng"/>
              <a:t>data on influenza-like illness</a:t>
            </a:r>
            <a:r>
              <a:t> (ILI). ILI is defined as the percentage of patients presenting with a fever~(greater than 100F) plus cough or sore throat with no known cause other than influenza.</a:t>
            </a:r>
          </a:p>
        </p:txBody>
      </p:sp>
      <p:sp>
        <p:nvSpPr>
          <p:cNvPr id="216" name="Rectangle 166"/>
          <p:cNvSpPr/>
          <p:nvPr/>
        </p:nvSpPr>
        <p:spPr>
          <a:xfrm flipV="1">
            <a:off x="-10132" y="31901017"/>
            <a:ext cx="49469040" cy="228600"/>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217" name="TextBox 169"/>
          <p:cNvSpPr txBox="1"/>
          <p:nvPr/>
        </p:nvSpPr>
        <p:spPr>
          <a:xfrm>
            <a:off x="33898082" y="16160641"/>
            <a:ext cx="14562982" cy="326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solidFill>
                  <a:schemeClr val="accent5"/>
                </a:solidFill>
                <a:latin typeface="Georgia"/>
                <a:ea typeface="Georgia"/>
                <a:cs typeface="Georgia"/>
                <a:sym typeface="Georgia"/>
              </a:defRPr>
            </a:pPr>
            <a:r>
              <a:t>Our </a:t>
            </a:r>
            <a:r>
              <a:rPr u="sng"/>
              <a:t>adaptive ensemble</a:t>
            </a:r>
            <a:r>
              <a:t> can forecast from revision-prone, noisy ILI data by relying on a prior. We show this adaptive algorithm outperforms an equal-weight ensemble and shows similar, or better performance against a static ensemble.</a:t>
            </a:r>
          </a:p>
        </p:txBody>
      </p:sp>
      <p:sp>
        <p:nvSpPr>
          <p:cNvPr id="218" name="Extending an existing ensemble implementation2, we developed a new method for combining component models that relies on recently observed, in-season data to adaptively estimate a convex combination of models."/>
          <p:cNvSpPr txBox="1"/>
          <p:nvPr/>
        </p:nvSpPr>
        <p:spPr>
          <a:xfrm>
            <a:off x="891906" y="10322722"/>
            <a:ext cx="15036620"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Extending an existing ensemble implementation</a:t>
            </a:r>
            <a:r>
              <a:rPr baseline="31999"/>
              <a:t>2</a:t>
            </a:r>
            <a:r>
              <a:t>, we developed a new method for combining component models that relies on recently observed, in-season data to </a:t>
            </a:r>
            <a:r>
              <a:rPr u="sng"/>
              <a:t>adaptively estimate a convex combination of models.</a:t>
            </a:r>
          </a:p>
        </p:txBody>
      </p:sp>
      <p:sp>
        <p:nvSpPr>
          <p:cNvPr id="219" name="The FluSight Network (FSN) is a collaborative group of influenza forecasters, using historical performance of models to build ensemble forecasts."/>
          <p:cNvSpPr txBox="1"/>
          <p:nvPr/>
        </p:nvSpPr>
        <p:spPr>
          <a:xfrm>
            <a:off x="891906" y="28963286"/>
            <a:ext cx="14957732" cy="199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The FluSight Network (FSN) is a collaborative group of influenza forecasters, using historical performance of models to build ensemble forecasts.</a:t>
            </a:r>
          </a:p>
        </p:txBody>
      </p:sp>
      <p:grpSp>
        <p:nvGrpSpPr>
          <p:cNvPr id="223" name="Group"/>
          <p:cNvGrpSpPr/>
          <p:nvPr/>
        </p:nvGrpSpPr>
        <p:grpSpPr>
          <a:xfrm>
            <a:off x="891906" y="21714531"/>
            <a:ext cx="8336023" cy="7018965"/>
            <a:chOff x="0" y="0"/>
            <a:chExt cx="8336021" cy="7018964"/>
          </a:xfrm>
        </p:grpSpPr>
        <p:pic>
          <p:nvPicPr>
            <p:cNvPr id="220" name="Screen Shot 2019-05-08 at 09.39.39.png" descr="Screen Shot 2019-05-08 at 09.39.39.png"/>
            <p:cNvPicPr>
              <a:picLocks noChangeAspect="1"/>
            </p:cNvPicPr>
            <p:nvPr/>
          </p:nvPicPr>
          <p:blipFill>
            <a:blip r:embed="rId3"/>
            <a:stretch>
              <a:fillRect/>
            </a:stretch>
          </p:blipFill>
          <p:spPr>
            <a:xfrm>
              <a:off x="552375" y="652873"/>
              <a:ext cx="7231272" cy="5965190"/>
            </a:xfrm>
            <a:prstGeom prst="rect">
              <a:avLst/>
            </a:prstGeom>
            <a:ln w="25400" cap="flat">
              <a:solidFill>
                <a:srgbClr val="000000"/>
              </a:solidFill>
              <a:prstDash val="solid"/>
              <a:miter lim="400000"/>
            </a:ln>
            <a:effectLst/>
          </p:spPr>
        </p:pic>
        <p:sp>
          <p:nvSpPr>
            <p:cNvPr id="221" name="Multiple models forecast Influenza"/>
            <p:cNvSpPr txBox="1"/>
            <p:nvPr/>
          </p:nvSpPr>
          <p:spPr>
            <a:xfrm>
              <a:off x="422094" y="-1"/>
              <a:ext cx="7054509" cy="6353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584200">
                <a:defRPr sz="2400" b="1">
                  <a:latin typeface="Helvetica Neue"/>
                  <a:ea typeface="Helvetica Neue"/>
                  <a:cs typeface="Helvetica Neue"/>
                  <a:sym typeface="Helvetica Neue"/>
                </a:defRPr>
              </a:lvl1pPr>
            </a:lstStyle>
            <a:p>
              <a:r>
                <a:t>Multiple models forecast Influenza</a:t>
              </a:r>
            </a:p>
          </p:txBody>
        </p:sp>
        <p:sp>
          <p:nvSpPr>
            <p:cNvPr id="222" name="The FluSight Challenge, supported by CDC’s Epidemic Prediction Initiative"/>
            <p:cNvSpPr txBox="1"/>
            <p:nvPr/>
          </p:nvSpPr>
          <p:spPr>
            <a:xfrm>
              <a:off x="0" y="6622521"/>
              <a:ext cx="8336022" cy="396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584200">
                <a:defRPr sz="1200" b="1">
                  <a:latin typeface="Helvetica Neue"/>
                  <a:ea typeface="Helvetica Neue"/>
                  <a:cs typeface="Helvetica Neue"/>
                  <a:sym typeface="Helvetica Neue"/>
                </a:defRPr>
              </a:lvl1pPr>
            </a:lstStyle>
            <a:p>
              <a:r>
                <a:t>The FluSight Challenge, supported by CDC’s Epidemic Prediction Initiative</a:t>
              </a:r>
            </a:p>
          </p:txBody>
        </p:sp>
      </p:grpSp>
      <p:sp>
        <p:nvSpPr>
          <p:cNvPr id="224" name="21 Component model forecasts"/>
          <p:cNvSpPr txBox="1"/>
          <p:nvPr/>
        </p:nvSpPr>
        <p:spPr>
          <a:xfrm>
            <a:off x="9227928" y="22309111"/>
            <a:ext cx="4419274"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21 Component model forecasts</a:t>
            </a:r>
          </a:p>
        </p:txBody>
      </p:sp>
      <p:sp>
        <p:nvSpPr>
          <p:cNvPr id="225" name="Real-time forecasts from 2010/2011 to present"/>
          <p:cNvSpPr txBox="1"/>
          <p:nvPr/>
        </p:nvSpPr>
        <p:spPr>
          <a:xfrm>
            <a:off x="9227928" y="25895589"/>
            <a:ext cx="4419274"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Real-time forecasts from 2010/2011 to present</a:t>
            </a:r>
          </a:p>
        </p:txBody>
      </p:sp>
      <p:pic>
        <p:nvPicPr>
          <p:cNvPr id="226" name="Image" descr="Image"/>
          <p:cNvPicPr>
            <a:picLocks noChangeAspect="1"/>
          </p:cNvPicPr>
          <p:nvPr/>
        </p:nvPicPr>
        <p:blipFill>
          <a:blip r:embed="rId4"/>
          <a:stretch>
            <a:fillRect/>
          </a:stretch>
        </p:blipFill>
        <p:spPr>
          <a:xfrm>
            <a:off x="33819969" y="29083691"/>
            <a:ext cx="6367906" cy="2102094"/>
          </a:xfrm>
          <a:prstGeom prst="rect">
            <a:avLst/>
          </a:prstGeom>
          <a:ln w="12700">
            <a:miter lim="400000"/>
          </a:ln>
        </p:spPr>
      </p:pic>
      <p:pic>
        <p:nvPicPr>
          <p:cNvPr id="227" name="Image" descr="Image"/>
          <p:cNvPicPr>
            <a:picLocks noChangeAspect="1"/>
          </p:cNvPicPr>
          <p:nvPr/>
        </p:nvPicPr>
        <p:blipFill>
          <a:blip r:embed="rId5"/>
          <a:stretch>
            <a:fillRect/>
          </a:stretch>
        </p:blipFill>
        <p:spPr>
          <a:xfrm>
            <a:off x="40838871" y="29382544"/>
            <a:ext cx="7988301" cy="1663701"/>
          </a:xfrm>
          <a:prstGeom prst="rect">
            <a:avLst/>
          </a:prstGeom>
          <a:ln w="12700">
            <a:miter lim="400000"/>
          </a:ln>
        </p:spPr>
      </p:pic>
      <p:sp>
        <p:nvSpPr>
          <p:cNvPr id="228" name="TextBox 211"/>
          <p:cNvSpPr txBox="1"/>
          <p:nvPr/>
        </p:nvSpPr>
        <p:spPr>
          <a:xfrm>
            <a:off x="16552350" y="14542296"/>
            <a:ext cx="9074358"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Assume ILI data is generated by a mixture of component models</a:t>
            </a:r>
          </a:p>
        </p:txBody>
      </p:sp>
      <p:pic>
        <p:nvPicPr>
          <p:cNvPr id="229" name="latex-image-1.pdf" descr="latex-image-1.pdf"/>
          <p:cNvPicPr>
            <a:picLocks noChangeAspect="1"/>
          </p:cNvPicPr>
          <p:nvPr/>
        </p:nvPicPr>
        <p:blipFill>
          <a:blip r:embed="rId6"/>
          <a:stretch>
            <a:fillRect/>
          </a:stretch>
        </p:blipFill>
        <p:spPr>
          <a:xfrm>
            <a:off x="16593954" y="16089910"/>
            <a:ext cx="6858001" cy="1358901"/>
          </a:xfrm>
          <a:prstGeom prst="rect">
            <a:avLst/>
          </a:prstGeom>
          <a:ln w="12700">
            <a:miter lim="400000"/>
          </a:ln>
        </p:spPr>
      </p:pic>
      <p:pic>
        <p:nvPicPr>
          <p:cNvPr id="230" name="latex-image-1.pdf" descr="latex-image-1.pdf"/>
          <p:cNvPicPr>
            <a:picLocks noChangeAspect="1"/>
          </p:cNvPicPr>
          <p:nvPr/>
        </p:nvPicPr>
        <p:blipFill>
          <a:blip r:embed="rId7"/>
          <a:stretch>
            <a:fillRect/>
          </a:stretch>
        </p:blipFill>
        <p:spPr>
          <a:xfrm>
            <a:off x="17800093" y="25422990"/>
            <a:ext cx="13017501" cy="1384301"/>
          </a:xfrm>
          <a:prstGeom prst="rect">
            <a:avLst/>
          </a:prstGeom>
          <a:ln w="12700">
            <a:miter lim="400000"/>
          </a:ln>
        </p:spPr>
      </p:pic>
      <p:pic>
        <p:nvPicPr>
          <p:cNvPr id="231" name="latex-image-1.pdf" descr="latex-image-1.pdf"/>
          <p:cNvPicPr>
            <a:picLocks noChangeAspect="1"/>
          </p:cNvPicPr>
          <p:nvPr/>
        </p:nvPicPr>
        <p:blipFill>
          <a:blip r:embed="rId8"/>
          <a:stretch>
            <a:fillRect/>
          </a:stretch>
        </p:blipFill>
        <p:spPr>
          <a:xfrm>
            <a:off x="26523416" y="21032739"/>
            <a:ext cx="3590449" cy="1311896"/>
          </a:xfrm>
          <a:prstGeom prst="rect">
            <a:avLst/>
          </a:prstGeom>
          <a:ln w="12700">
            <a:miter lim="400000"/>
          </a:ln>
        </p:spPr>
      </p:pic>
      <p:pic>
        <p:nvPicPr>
          <p:cNvPr id="232" name="latex-image-1.pdf" descr="latex-image-1.pdf"/>
          <p:cNvPicPr>
            <a:picLocks noChangeAspect="1"/>
          </p:cNvPicPr>
          <p:nvPr/>
        </p:nvPicPr>
        <p:blipFill>
          <a:blip r:embed="rId9"/>
          <a:stretch>
            <a:fillRect/>
          </a:stretch>
        </p:blipFill>
        <p:spPr>
          <a:xfrm>
            <a:off x="17800093" y="27086690"/>
            <a:ext cx="4584701" cy="469901"/>
          </a:xfrm>
          <a:prstGeom prst="rect">
            <a:avLst/>
          </a:prstGeom>
          <a:ln w="12700">
            <a:miter lim="400000"/>
          </a:ln>
        </p:spPr>
      </p:pic>
      <p:pic>
        <p:nvPicPr>
          <p:cNvPr id="233" name="latex-image-1.pdf" descr="latex-image-1.pdf"/>
          <p:cNvPicPr>
            <a:picLocks noChangeAspect="1"/>
          </p:cNvPicPr>
          <p:nvPr/>
        </p:nvPicPr>
        <p:blipFill>
          <a:blip r:embed="rId10"/>
          <a:stretch>
            <a:fillRect/>
          </a:stretch>
        </p:blipFill>
        <p:spPr>
          <a:xfrm>
            <a:off x="22557562" y="27086690"/>
            <a:ext cx="7289801" cy="419101"/>
          </a:xfrm>
          <a:prstGeom prst="rect">
            <a:avLst/>
          </a:prstGeom>
          <a:ln w="12700">
            <a:miter lim="400000"/>
          </a:ln>
        </p:spPr>
      </p:pic>
      <p:sp>
        <p:nvSpPr>
          <p:cNvPr id="234" name="TextBox 169"/>
          <p:cNvSpPr txBox="1"/>
          <p:nvPr/>
        </p:nvSpPr>
        <p:spPr>
          <a:xfrm>
            <a:off x="33819969" y="19981623"/>
            <a:ext cx="14562982"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solidFill>
                  <a:schemeClr val="accent5"/>
                </a:solidFill>
                <a:latin typeface="Georgia"/>
                <a:ea typeface="Georgia"/>
                <a:cs typeface="Georgia"/>
                <a:sym typeface="Georgia"/>
              </a:defRPr>
            </a:lvl1pPr>
          </a:lstStyle>
          <a:p>
            <a:r>
              <a:t>Able to generate quick forecasts from sparse or noisy data, an adaptive ensemble could serve as a valuable tool to public health officials needing to make informed decisions under uncertainty</a:t>
            </a:r>
          </a:p>
        </p:txBody>
      </p:sp>
      <p:sp>
        <p:nvSpPr>
          <p:cNvPr id="235" name="TextBox 74"/>
          <p:cNvSpPr txBox="1"/>
          <p:nvPr/>
        </p:nvSpPr>
        <p:spPr>
          <a:xfrm>
            <a:off x="34386899" y="27025891"/>
            <a:ext cx="14567273" cy="212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Georgia"/>
                <a:ea typeface="Georgia"/>
                <a:cs typeface="Georgia"/>
                <a:sym typeface="Georgia"/>
              </a:defRPr>
            </a:lvl1pPr>
          </a:lstStyle>
          <a:p>
            <a:r>
              <a:t>This work was funded by the National Institute of General Medical Sciences (NIGMS) Grant R35GM119582, and the Defense Advanced Research Projects Agency. The findings and conclusions in this manuscript are those of the authors and do not necessarily represent the views of the NIH or the NIGMS. The funders had no role in study design, data collection and analysis, decision to present, or preparation of the presentation.</a:t>
            </a:r>
          </a:p>
        </p:txBody>
      </p:sp>
      <p:pic>
        <p:nvPicPr>
          <p:cNvPr id="236" name="fig4__difLogScoresJustFSN.pdf" descr="fig4__difLogScoresJustFSN.pdf"/>
          <p:cNvPicPr>
            <a:picLocks noChangeAspect="1"/>
          </p:cNvPicPr>
          <p:nvPr/>
        </p:nvPicPr>
        <p:blipFill>
          <a:blip r:embed="rId11"/>
          <a:srcRect l="5550" r="5550"/>
          <a:stretch>
            <a:fillRect/>
          </a:stretch>
        </p:blipFill>
        <p:spPr>
          <a:xfrm>
            <a:off x="36193510" y="10107993"/>
            <a:ext cx="12139146" cy="3901397"/>
          </a:xfrm>
          <a:prstGeom prst="rect">
            <a:avLst/>
          </a:prstGeom>
          <a:ln w="12700">
            <a:miter lim="400000"/>
          </a:ln>
        </p:spPr>
      </p:pic>
      <p:sp>
        <p:nvSpPr>
          <p:cNvPr id="237" name="Adaptive ensemble outperforms equal-weight and performs similar to static"/>
          <p:cNvSpPr txBox="1"/>
          <p:nvPr/>
        </p:nvSpPr>
        <p:spPr>
          <a:xfrm>
            <a:off x="42923717" y="5676646"/>
            <a:ext cx="5992827"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Adaptive ensemble outperforms equal-weight and performs similar to static</a:t>
            </a:r>
          </a:p>
        </p:txBody>
      </p:sp>
      <p:pic>
        <p:nvPicPr>
          <p:cNvPr id="238" name="fig2_logScoresByPrior__grid.pdf" descr="fig2_logScoresByPrior__grid.pdf"/>
          <p:cNvPicPr>
            <a:picLocks noChangeAspect="1"/>
          </p:cNvPicPr>
          <p:nvPr/>
        </p:nvPicPr>
        <p:blipFill>
          <a:blip r:embed="rId12"/>
          <a:srcRect l="1905"/>
          <a:stretch>
            <a:fillRect/>
          </a:stretch>
        </p:blipFill>
        <p:spPr>
          <a:xfrm>
            <a:off x="33483337" y="4295931"/>
            <a:ext cx="9244530" cy="5890047"/>
          </a:xfrm>
          <a:prstGeom prst="rect">
            <a:avLst/>
          </a:prstGeom>
          <a:ln w="12700">
            <a:miter lim="400000"/>
          </a:ln>
        </p:spPr>
      </p:pic>
      <p:sp>
        <p:nvSpPr>
          <p:cNvPr id="239" name="TextBox 211"/>
          <p:cNvSpPr txBox="1"/>
          <p:nvPr/>
        </p:nvSpPr>
        <p:spPr>
          <a:xfrm>
            <a:off x="17038928" y="23955650"/>
            <a:ext cx="1550912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latin typeface="Georgia"/>
                <a:ea typeface="Georgia"/>
                <a:cs typeface="Georgia"/>
                <a:sym typeface="Georgia"/>
              </a:defRPr>
            </a:lvl1pPr>
          </a:lstStyle>
          <a:p>
            <a:r>
              <a:t>Maximum aposteriori (MAP) is a convex combination btw prior and MLE</a:t>
            </a:r>
          </a:p>
        </p:txBody>
      </p:sp>
      <p:pic>
        <p:nvPicPr>
          <p:cNvPr id="240" name="conceptDiagramV1.pdf" descr="conceptDiagramV1.pdf"/>
          <p:cNvPicPr>
            <a:picLocks noChangeAspect="1"/>
          </p:cNvPicPr>
          <p:nvPr/>
        </p:nvPicPr>
        <p:blipFill>
          <a:blip r:embed="rId13"/>
          <a:srcRect l="1729" t="30535" r="7999" b="24829"/>
          <a:stretch>
            <a:fillRect/>
          </a:stretch>
        </p:blipFill>
        <p:spPr>
          <a:xfrm>
            <a:off x="17440523" y="5364563"/>
            <a:ext cx="14171217" cy="9067867"/>
          </a:xfrm>
          <a:prstGeom prst="rect">
            <a:avLst/>
          </a:prstGeom>
          <a:ln w="12700">
            <a:miter lim="400000"/>
          </a:ln>
        </p:spPr>
      </p:pic>
      <p:sp>
        <p:nvSpPr>
          <p:cNvPr id="241" name="Line"/>
          <p:cNvSpPr/>
          <p:nvPr/>
        </p:nvSpPr>
        <p:spPr>
          <a:xfrm>
            <a:off x="17623173" y="28796195"/>
            <a:ext cx="13805920" cy="1"/>
          </a:xfrm>
          <a:prstGeom prst="line">
            <a:avLst/>
          </a:prstGeom>
          <a:ln w="152400">
            <a:solidFill>
              <a:srgbClr val="000000"/>
            </a:solidFill>
          </a:ln>
          <a:effectLst>
            <a:outerShdw blurRad="38100" dist="20000" dir="5400000" rotWithShape="0">
              <a:srgbClr val="000000">
                <a:alpha val="38000"/>
              </a:srgbClr>
            </a:outerShdw>
          </a:effectLst>
        </p:spPr>
        <p:txBody>
          <a:bodyPr lIns="45719" rIns="45719"/>
          <a:lstStyle/>
          <a:p>
            <a:endParaRPr/>
          </a:p>
        </p:txBody>
      </p:sp>
      <p:pic>
        <p:nvPicPr>
          <p:cNvPr id="242" name="latex-image-1.pdf" descr="latex-image-1.pdf"/>
          <p:cNvPicPr>
            <a:picLocks noChangeAspect="1"/>
          </p:cNvPicPr>
          <p:nvPr/>
        </p:nvPicPr>
        <p:blipFill>
          <a:blip r:embed="rId14"/>
          <a:stretch>
            <a:fillRect/>
          </a:stretch>
        </p:blipFill>
        <p:spPr>
          <a:xfrm>
            <a:off x="26332274" y="29997046"/>
            <a:ext cx="1028701" cy="342901"/>
          </a:xfrm>
          <a:prstGeom prst="rect">
            <a:avLst/>
          </a:prstGeom>
          <a:ln w="12700">
            <a:miter lim="400000"/>
          </a:ln>
        </p:spPr>
      </p:pic>
      <p:pic>
        <p:nvPicPr>
          <p:cNvPr id="243" name="latex-image-1.pdf" descr="latex-image-1.pdf"/>
          <p:cNvPicPr>
            <a:picLocks noChangeAspect="1"/>
          </p:cNvPicPr>
          <p:nvPr/>
        </p:nvPicPr>
        <p:blipFill>
          <a:blip r:embed="rId15"/>
          <a:stretch>
            <a:fillRect/>
          </a:stretch>
        </p:blipFill>
        <p:spPr>
          <a:xfrm>
            <a:off x="17610477" y="29692246"/>
            <a:ext cx="1384301" cy="952501"/>
          </a:xfrm>
          <a:prstGeom prst="rect">
            <a:avLst/>
          </a:prstGeom>
          <a:ln w="12700">
            <a:miter lim="400000"/>
          </a:ln>
        </p:spPr>
      </p:pic>
      <p:pic>
        <p:nvPicPr>
          <p:cNvPr id="244" name="latex-image-1.pdf" descr="latex-image-1.pdf"/>
          <p:cNvPicPr>
            <a:picLocks noChangeAspect="1"/>
          </p:cNvPicPr>
          <p:nvPr/>
        </p:nvPicPr>
        <p:blipFill>
          <a:blip r:embed="rId16"/>
          <a:stretch>
            <a:fillRect/>
          </a:stretch>
        </p:blipFill>
        <p:spPr>
          <a:xfrm>
            <a:off x="29387105" y="29703405"/>
            <a:ext cx="2070101" cy="1092201"/>
          </a:xfrm>
          <a:prstGeom prst="rect">
            <a:avLst/>
          </a:prstGeom>
          <a:ln w="12700">
            <a:miter lim="400000"/>
          </a:ln>
        </p:spPr>
      </p:pic>
      <p:sp>
        <p:nvSpPr>
          <p:cNvPr id="245" name="Line"/>
          <p:cNvSpPr/>
          <p:nvPr/>
        </p:nvSpPr>
        <p:spPr>
          <a:xfrm flipV="1">
            <a:off x="26900764" y="282789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246" name="Line"/>
          <p:cNvSpPr/>
          <p:nvPr/>
        </p:nvSpPr>
        <p:spPr>
          <a:xfrm flipV="1">
            <a:off x="30329764" y="282789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247" name="Line"/>
          <p:cNvSpPr/>
          <p:nvPr/>
        </p:nvSpPr>
        <p:spPr>
          <a:xfrm flipV="1">
            <a:off x="18264764" y="283297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248" name="Rectangle"/>
          <p:cNvSpPr/>
          <p:nvPr/>
        </p:nvSpPr>
        <p:spPr>
          <a:xfrm>
            <a:off x="18226664" y="20499571"/>
            <a:ext cx="1270001" cy="1879718"/>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249" name="Rectangle"/>
          <p:cNvSpPr/>
          <p:nvPr/>
        </p:nvSpPr>
        <p:spPr>
          <a:xfrm>
            <a:off x="19750664" y="18746392"/>
            <a:ext cx="1270001" cy="3632896"/>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250" name="Rectangle"/>
          <p:cNvSpPr/>
          <p:nvPr/>
        </p:nvSpPr>
        <p:spPr>
          <a:xfrm>
            <a:off x="21274664" y="19439780"/>
            <a:ext cx="1270001" cy="2939508"/>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251" name="Rectangle"/>
          <p:cNvSpPr/>
          <p:nvPr/>
        </p:nvSpPr>
        <p:spPr>
          <a:xfrm>
            <a:off x="22798664" y="21166041"/>
            <a:ext cx="1270001" cy="1213248"/>
          </a:xfrm>
          <a:prstGeom prst="rect">
            <a:avLst/>
          </a:prstGeom>
          <a:solidFill>
            <a:schemeClr val="accent1">
              <a:lumOff val="11862"/>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pic>
        <p:nvPicPr>
          <p:cNvPr id="252" name="latex-image-1.pdf" descr="latex-image-1.pdf"/>
          <p:cNvPicPr>
            <a:picLocks noChangeAspect="1"/>
          </p:cNvPicPr>
          <p:nvPr/>
        </p:nvPicPr>
        <p:blipFill>
          <a:blip r:embed="rId17"/>
          <a:stretch>
            <a:fillRect/>
          </a:stretch>
        </p:blipFill>
        <p:spPr>
          <a:xfrm>
            <a:off x="23045554" y="22467986"/>
            <a:ext cx="812801" cy="469901"/>
          </a:xfrm>
          <a:prstGeom prst="rect">
            <a:avLst/>
          </a:prstGeom>
          <a:ln w="12700">
            <a:miter lim="400000"/>
          </a:ln>
        </p:spPr>
      </p:pic>
      <p:pic>
        <p:nvPicPr>
          <p:cNvPr id="253" name="latex-image-1.pdf" descr="latex-image-1.pdf"/>
          <p:cNvPicPr>
            <a:picLocks noChangeAspect="1"/>
          </p:cNvPicPr>
          <p:nvPr/>
        </p:nvPicPr>
        <p:blipFill>
          <a:blip r:embed="rId18"/>
          <a:stretch>
            <a:fillRect/>
          </a:stretch>
        </p:blipFill>
        <p:spPr>
          <a:xfrm>
            <a:off x="21503264" y="22467986"/>
            <a:ext cx="812801" cy="469901"/>
          </a:xfrm>
          <a:prstGeom prst="rect">
            <a:avLst/>
          </a:prstGeom>
          <a:ln w="12700">
            <a:miter lim="400000"/>
          </a:ln>
        </p:spPr>
      </p:pic>
      <p:pic>
        <p:nvPicPr>
          <p:cNvPr id="254" name="latex-image-1.pdf" descr="latex-image-1.pdf"/>
          <p:cNvPicPr>
            <a:picLocks noChangeAspect="1"/>
          </p:cNvPicPr>
          <p:nvPr/>
        </p:nvPicPr>
        <p:blipFill>
          <a:blip r:embed="rId19"/>
          <a:stretch>
            <a:fillRect/>
          </a:stretch>
        </p:blipFill>
        <p:spPr>
          <a:xfrm>
            <a:off x="19979264" y="22467986"/>
            <a:ext cx="812801" cy="469901"/>
          </a:xfrm>
          <a:prstGeom prst="rect">
            <a:avLst/>
          </a:prstGeom>
          <a:ln w="12700">
            <a:miter lim="400000"/>
          </a:ln>
        </p:spPr>
      </p:pic>
      <p:pic>
        <p:nvPicPr>
          <p:cNvPr id="255" name="latex-image-1.pdf" descr="latex-image-1.pdf"/>
          <p:cNvPicPr>
            <a:picLocks noChangeAspect="1"/>
          </p:cNvPicPr>
          <p:nvPr/>
        </p:nvPicPr>
        <p:blipFill>
          <a:blip r:embed="rId20"/>
          <a:stretch>
            <a:fillRect/>
          </a:stretch>
        </p:blipFill>
        <p:spPr>
          <a:xfrm>
            <a:off x="18455264" y="22467986"/>
            <a:ext cx="812801" cy="469901"/>
          </a:xfrm>
          <a:prstGeom prst="rect">
            <a:avLst/>
          </a:prstGeom>
          <a:ln w="12700">
            <a:miter lim="400000"/>
          </a:ln>
        </p:spPr>
      </p:pic>
      <p:sp>
        <p:nvSpPr>
          <p:cNvPr id="256" name="MLE"/>
          <p:cNvSpPr txBox="1"/>
          <p:nvPr/>
        </p:nvSpPr>
        <p:spPr>
          <a:xfrm>
            <a:off x="18264764"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257" name="MLE"/>
          <p:cNvSpPr txBox="1"/>
          <p:nvPr/>
        </p:nvSpPr>
        <p:spPr>
          <a:xfrm>
            <a:off x="19763364"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258" name="MLE"/>
          <p:cNvSpPr txBox="1"/>
          <p:nvPr/>
        </p:nvSpPr>
        <p:spPr>
          <a:xfrm>
            <a:off x="21355837" y="21270109"/>
            <a:ext cx="121521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259" name="MLE"/>
          <p:cNvSpPr txBox="1"/>
          <p:nvPr/>
        </p:nvSpPr>
        <p:spPr>
          <a:xfrm>
            <a:off x="22844346" y="21270109"/>
            <a:ext cx="1215218"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MLE</a:t>
            </a:r>
          </a:p>
        </p:txBody>
      </p:sp>
      <p:sp>
        <p:nvSpPr>
          <p:cNvPr id="260" name="TextBox 211"/>
          <p:cNvSpPr txBox="1"/>
          <p:nvPr/>
        </p:nvSpPr>
        <p:spPr>
          <a:xfrm>
            <a:off x="24790347" y="17749150"/>
            <a:ext cx="10339997" cy="72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latin typeface="Georgia"/>
                <a:ea typeface="Georgia"/>
                <a:cs typeface="Georgia"/>
                <a:sym typeface="Georgia"/>
              </a:defRPr>
            </a:lvl1pPr>
          </a:lstStyle>
          <a:p>
            <a:r>
              <a:t>Prior is time-dependent</a:t>
            </a:r>
          </a:p>
        </p:txBody>
      </p:sp>
      <p:pic>
        <p:nvPicPr>
          <p:cNvPr id="261" name="latex-image-1.pdf" descr="latex-image-1.pdf"/>
          <p:cNvPicPr>
            <a:picLocks noChangeAspect="1"/>
          </p:cNvPicPr>
          <p:nvPr/>
        </p:nvPicPr>
        <p:blipFill>
          <a:blip r:embed="rId21"/>
          <a:stretch>
            <a:fillRect/>
          </a:stretch>
        </p:blipFill>
        <p:spPr>
          <a:xfrm>
            <a:off x="25921791" y="18810755"/>
            <a:ext cx="5194919" cy="612141"/>
          </a:xfrm>
          <a:prstGeom prst="rect">
            <a:avLst/>
          </a:prstGeom>
          <a:ln w="12700">
            <a:miter lim="400000"/>
          </a:ln>
        </p:spPr>
      </p:pic>
      <p:sp>
        <p:nvSpPr>
          <p:cNvPr id="262" name="training examples"/>
          <p:cNvSpPr txBox="1"/>
          <p:nvPr/>
        </p:nvSpPr>
        <p:spPr>
          <a:xfrm>
            <a:off x="28954359" y="20108623"/>
            <a:ext cx="3726469"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training examples</a:t>
            </a:r>
          </a:p>
        </p:txBody>
      </p:sp>
      <p:sp>
        <p:nvSpPr>
          <p:cNvPr id="263" name="models"/>
          <p:cNvSpPr txBox="1"/>
          <p:nvPr/>
        </p:nvSpPr>
        <p:spPr>
          <a:xfrm>
            <a:off x="30380564" y="22801293"/>
            <a:ext cx="156526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models</a:t>
            </a:r>
          </a:p>
        </p:txBody>
      </p:sp>
      <p:sp>
        <p:nvSpPr>
          <p:cNvPr id="264" name="percent"/>
          <p:cNvSpPr txBox="1"/>
          <p:nvPr/>
        </p:nvSpPr>
        <p:spPr>
          <a:xfrm>
            <a:off x="26523416" y="20108623"/>
            <a:ext cx="163022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percent</a:t>
            </a:r>
          </a:p>
        </p:txBody>
      </p:sp>
      <p:sp>
        <p:nvSpPr>
          <p:cNvPr id="265" name="Line"/>
          <p:cNvSpPr/>
          <p:nvPr/>
        </p:nvSpPr>
        <p:spPr>
          <a:xfrm>
            <a:off x="27502948" y="20754463"/>
            <a:ext cx="1016302" cy="567569"/>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66" name="Line"/>
          <p:cNvSpPr/>
          <p:nvPr/>
        </p:nvSpPr>
        <p:spPr>
          <a:xfrm flipH="1">
            <a:off x="30157383" y="20754463"/>
            <a:ext cx="520566" cy="520567"/>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67" name="Line"/>
          <p:cNvSpPr/>
          <p:nvPr/>
        </p:nvSpPr>
        <p:spPr>
          <a:xfrm flipH="1" flipV="1">
            <a:off x="29776384" y="22291030"/>
            <a:ext cx="998880" cy="633032"/>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68" name="Rectangle"/>
          <p:cNvSpPr/>
          <p:nvPr/>
        </p:nvSpPr>
        <p:spPr>
          <a:xfrm>
            <a:off x="18226664" y="19569509"/>
            <a:ext cx="1270001" cy="777780"/>
          </a:xfrm>
          <a:prstGeom prst="rect">
            <a:avLst/>
          </a:prstGeom>
          <a:solidFill>
            <a:schemeClr val="accent2">
              <a:satOff val="-4966"/>
              <a:lumOff val="-10549"/>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269" name="Rectangle"/>
          <p:cNvSpPr/>
          <p:nvPr/>
        </p:nvSpPr>
        <p:spPr>
          <a:xfrm>
            <a:off x="19750664" y="17806561"/>
            <a:ext cx="1270001" cy="777780"/>
          </a:xfrm>
          <a:prstGeom prst="rect">
            <a:avLst/>
          </a:prstGeom>
          <a:solidFill>
            <a:schemeClr val="accent2">
              <a:satOff val="-4966"/>
              <a:lumOff val="-10549"/>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270" name="Rectangle"/>
          <p:cNvSpPr/>
          <p:nvPr/>
        </p:nvSpPr>
        <p:spPr>
          <a:xfrm>
            <a:off x="21274664" y="18488290"/>
            <a:ext cx="1270001" cy="777781"/>
          </a:xfrm>
          <a:prstGeom prst="rect">
            <a:avLst/>
          </a:prstGeom>
          <a:solidFill>
            <a:schemeClr val="accent2">
              <a:satOff val="-4966"/>
              <a:lumOff val="-10549"/>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271" name="Rectangle"/>
          <p:cNvSpPr/>
          <p:nvPr/>
        </p:nvSpPr>
        <p:spPr>
          <a:xfrm>
            <a:off x="22798664" y="20219777"/>
            <a:ext cx="1270001" cy="777780"/>
          </a:xfrm>
          <a:prstGeom prst="rect">
            <a:avLst/>
          </a:prstGeom>
          <a:solidFill>
            <a:schemeClr val="accent2">
              <a:satOff val="-4966"/>
              <a:lumOff val="-10549"/>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pic>
        <p:nvPicPr>
          <p:cNvPr id="272" name="latex-image-1.pdf" descr="latex-image-1.pdf"/>
          <p:cNvPicPr>
            <a:picLocks noChangeAspect="1"/>
          </p:cNvPicPr>
          <p:nvPr/>
        </p:nvPicPr>
        <p:blipFill>
          <a:blip r:embed="rId22"/>
          <a:stretch>
            <a:fillRect/>
          </a:stretch>
        </p:blipFill>
        <p:spPr>
          <a:xfrm>
            <a:off x="18715377" y="19850448"/>
            <a:ext cx="279401" cy="215901"/>
          </a:xfrm>
          <a:prstGeom prst="rect">
            <a:avLst/>
          </a:prstGeom>
          <a:ln w="12700">
            <a:miter lim="400000"/>
          </a:ln>
        </p:spPr>
      </p:pic>
      <p:pic>
        <p:nvPicPr>
          <p:cNvPr id="273" name="latex-image-1.pdf" descr="latex-image-1.pdf"/>
          <p:cNvPicPr>
            <a:picLocks noChangeAspect="1"/>
          </p:cNvPicPr>
          <p:nvPr/>
        </p:nvPicPr>
        <p:blipFill>
          <a:blip r:embed="rId22"/>
          <a:stretch>
            <a:fillRect/>
          </a:stretch>
        </p:blipFill>
        <p:spPr>
          <a:xfrm>
            <a:off x="20231272" y="18087501"/>
            <a:ext cx="279401" cy="215901"/>
          </a:xfrm>
          <a:prstGeom prst="rect">
            <a:avLst/>
          </a:prstGeom>
          <a:ln w="12700">
            <a:miter lim="400000"/>
          </a:ln>
        </p:spPr>
      </p:pic>
      <p:pic>
        <p:nvPicPr>
          <p:cNvPr id="274" name="latex-image-1.pdf" descr="latex-image-1.pdf"/>
          <p:cNvPicPr>
            <a:picLocks noChangeAspect="1"/>
          </p:cNvPicPr>
          <p:nvPr/>
        </p:nvPicPr>
        <p:blipFill>
          <a:blip r:embed="rId22"/>
          <a:stretch>
            <a:fillRect/>
          </a:stretch>
        </p:blipFill>
        <p:spPr>
          <a:xfrm>
            <a:off x="21769964" y="18769230"/>
            <a:ext cx="279401" cy="215901"/>
          </a:xfrm>
          <a:prstGeom prst="rect">
            <a:avLst/>
          </a:prstGeom>
          <a:ln w="12700">
            <a:miter lim="400000"/>
          </a:ln>
        </p:spPr>
      </p:pic>
      <p:pic>
        <p:nvPicPr>
          <p:cNvPr id="275" name="latex-image-1.pdf" descr="latex-image-1.pdf"/>
          <p:cNvPicPr>
            <a:picLocks noChangeAspect="1"/>
          </p:cNvPicPr>
          <p:nvPr/>
        </p:nvPicPr>
        <p:blipFill>
          <a:blip r:embed="rId22"/>
          <a:stretch>
            <a:fillRect/>
          </a:stretch>
        </p:blipFill>
        <p:spPr>
          <a:xfrm>
            <a:off x="23293964" y="20504863"/>
            <a:ext cx="279401" cy="215901"/>
          </a:xfrm>
          <a:prstGeom prst="rect">
            <a:avLst/>
          </a:prstGeom>
          <a:ln w="12700">
            <a:miter lim="400000"/>
          </a:ln>
        </p:spPr>
      </p:pic>
      <p:sp>
        <p:nvSpPr>
          <p:cNvPr id="276" name="Add prior"/>
          <p:cNvSpPr txBox="1"/>
          <p:nvPr/>
        </p:nvSpPr>
        <p:spPr>
          <a:xfrm>
            <a:off x="16521095" y="20306590"/>
            <a:ext cx="1514461" cy="1132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atin typeface="Georgia"/>
                <a:ea typeface="Georgia"/>
                <a:cs typeface="Georgia"/>
                <a:sym typeface="Georgia"/>
              </a:defRPr>
            </a:lvl1pPr>
          </a:lstStyle>
          <a:p>
            <a:r>
              <a:t>Add prior</a:t>
            </a:r>
          </a:p>
        </p:txBody>
      </p:sp>
    </p:spTree>
  </p:cSld>
  <p:clrMapOvr>
    <a:masterClrMapping/>
  </p:clrMapOvr>
  <p:transition spd="med" advClick="0" advTm="2000"/>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80" name="Rectangle 212"/>
          <p:cNvSpPr/>
          <p:nvPr/>
        </p:nvSpPr>
        <p:spPr>
          <a:xfrm>
            <a:off x="-3" y="-2"/>
            <a:ext cx="49377601" cy="3696043"/>
          </a:xfrm>
          <a:prstGeom prst="rect">
            <a:avLst/>
          </a:prstGeom>
          <a:solidFill>
            <a:srgbClr val="00000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281" name="Rectangle 14"/>
          <p:cNvSpPr/>
          <p:nvPr/>
        </p:nvSpPr>
        <p:spPr>
          <a:xfrm>
            <a:off x="496950" y="4315693"/>
            <a:ext cx="15392132" cy="11718443"/>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grpSp>
        <p:nvGrpSpPr>
          <p:cNvPr id="284" name="Rectangle 12"/>
          <p:cNvGrpSpPr/>
          <p:nvPr/>
        </p:nvGrpSpPr>
        <p:grpSpPr>
          <a:xfrm>
            <a:off x="33521439" y="4331638"/>
            <a:ext cx="15395106" cy="9821303"/>
            <a:chOff x="0" y="0"/>
            <a:chExt cx="15395105" cy="9821301"/>
          </a:xfrm>
        </p:grpSpPr>
        <p:sp>
          <p:nvSpPr>
            <p:cNvPr id="282" name="Rectangle"/>
            <p:cNvSpPr/>
            <p:nvPr/>
          </p:nvSpPr>
          <p:spPr>
            <a:xfrm>
              <a:off x="-1" y="-1"/>
              <a:ext cx="15395107" cy="9821303"/>
            </a:xfrm>
            <a:prstGeom prst="rect">
              <a:avLst/>
            </a:prstGeom>
            <a:solidFill>
              <a:srgbClr val="FFFFFF"/>
            </a:solidFill>
            <a:ln w="76200" cap="flat">
              <a:solidFill>
                <a:srgbClr val="FFFFFF"/>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283" name="At the end of each trial, the correct category was revealed and the subjects recorded the accuracy of their category guess."/>
            <p:cNvSpPr txBox="1"/>
            <p:nvPr/>
          </p:nvSpPr>
          <p:spPr>
            <a:xfrm>
              <a:off x="-1" y="4344230"/>
              <a:ext cx="15395107" cy="1132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marL="457200" indent="-457200">
                <a:buSzPct val="100000"/>
                <a:buFont typeface="Arial"/>
                <a:buChar char="•"/>
                <a:defRPr>
                  <a:solidFill>
                    <a:srgbClr val="FFFFFF"/>
                  </a:solidFill>
                  <a:latin typeface="Gill Sans Light"/>
                  <a:ea typeface="Gill Sans Light"/>
                  <a:cs typeface="Gill Sans Light"/>
                  <a:sym typeface="Gill Sans Light"/>
                </a:defRPr>
              </a:lvl1pPr>
            </a:lstStyle>
            <a:p>
              <a:r>
                <a:t>At the end of each trial, the correct category was revealed and the subjects recorded the accuracy of their category guess. </a:t>
              </a:r>
            </a:p>
          </p:txBody>
        </p:sp>
      </p:grpSp>
      <p:sp>
        <p:nvSpPr>
          <p:cNvPr id="285" name="Rectangle 69"/>
          <p:cNvSpPr/>
          <p:nvPr/>
        </p:nvSpPr>
        <p:spPr>
          <a:xfrm>
            <a:off x="496951" y="16563680"/>
            <a:ext cx="15432920" cy="14690670"/>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86" name="Rectangle 4"/>
          <p:cNvSpPr/>
          <p:nvPr/>
        </p:nvSpPr>
        <p:spPr>
          <a:xfrm>
            <a:off x="-1" y="32091591"/>
            <a:ext cx="49432454" cy="914401"/>
          </a:xfrm>
          <a:prstGeom prst="rect">
            <a:avLst/>
          </a:prstGeom>
          <a:solidFill>
            <a:srgbClr val="000000"/>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287" name="TextBox 5"/>
          <p:cNvSpPr txBox="1"/>
          <p:nvPr/>
        </p:nvSpPr>
        <p:spPr>
          <a:xfrm>
            <a:off x="0" y="47743"/>
            <a:ext cx="4937760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8800" spc="200">
                <a:solidFill>
                  <a:srgbClr val="FFFFFF"/>
                </a:solidFill>
                <a:latin typeface="Georgia"/>
                <a:ea typeface="Georgia"/>
                <a:cs typeface="Georgia"/>
                <a:sym typeface="Georgia"/>
              </a:defRPr>
            </a:lvl1pPr>
          </a:lstStyle>
          <a:p>
            <a:r>
              <a:t>Adaptively stacked ensembles for influenza forecasting with incomplete data</a:t>
            </a:r>
          </a:p>
        </p:txBody>
      </p:sp>
      <p:sp>
        <p:nvSpPr>
          <p:cNvPr id="288" name="TextBox 6"/>
          <p:cNvSpPr txBox="1"/>
          <p:nvPr/>
        </p:nvSpPr>
        <p:spPr>
          <a:xfrm>
            <a:off x="0" y="1446773"/>
            <a:ext cx="49377600"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spc="300">
                <a:solidFill>
                  <a:srgbClr val="FFFFFF"/>
                </a:solidFill>
                <a:latin typeface="Georgia"/>
                <a:ea typeface="Georgia"/>
                <a:cs typeface="Georgia"/>
                <a:sym typeface="Georgia"/>
              </a:defRPr>
            </a:lvl1pPr>
          </a:lstStyle>
          <a:p>
            <a:r>
              <a:t>Thomas C. McAndrew, Nicholas G. Reich</a:t>
            </a:r>
          </a:p>
        </p:txBody>
      </p:sp>
      <p:sp>
        <p:nvSpPr>
          <p:cNvPr id="289" name="Rectangle 7"/>
          <p:cNvSpPr/>
          <p:nvPr/>
        </p:nvSpPr>
        <p:spPr>
          <a:xfrm flipV="1">
            <a:off x="-3" y="3499608"/>
            <a:ext cx="49377601" cy="274321"/>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290" name="Rectangle 13"/>
          <p:cNvSpPr/>
          <p:nvPr/>
        </p:nvSpPr>
        <p:spPr>
          <a:xfrm>
            <a:off x="16386449" y="4565888"/>
            <a:ext cx="16560078" cy="26688462"/>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91" name="Rectangle 19"/>
          <p:cNvSpPr/>
          <p:nvPr/>
        </p:nvSpPr>
        <p:spPr>
          <a:xfrm>
            <a:off x="33521439" y="23638535"/>
            <a:ext cx="15398958" cy="7615815"/>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92" name="TextBox 21"/>
          <p:cNvSpPr txBox="1"/>
          <p:nvPr/>
        </p:nvSpPr>
        <p:spPr>
          <a:xfrm>
            <a:off x="4169509" y="4489770"/>
            <a:ext cx="8087598"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Introduction</a:t>
            </a:r>
          </a:p>
        </p:txBody>
      </p:sp>
      <p:sp>
        <p:nvSpPr>
          <p:cNvPr id="293" name="TextBox 23"/>
          <p:cNvSpPr txBox="1"/>
          <p:nvPr/>
        </p:nvSpPr>
        <p:spPr>
          <a:xfrm>
            <a:off x="19733330" y="4422931"/>
            <a:ext cx="10114033"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Methods</a:t>
            </a:r>
          </a:p>
        </p:txBody>
      </p:sp>
      <p:sp>
        <p:nvSpPr>
          <p:cNvPr id="294" name="TextBox 26"/>
          <p:cNvSpPr txBox="1"/>
          <p:nvPr/>
        </p:nvSpPr>
        <p:spPr>
          <a:xfrm>
            <a:off x="34771564" y="23797550"/>
            <a:ext cx="1273333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References</a:t>
            </a:r>
          </a:p>
        </p:txBody>
      </p:sp>
      <p:sp>
        <p:nvSpPr>
          <p:cNvPr id="295" name="TextBox 70"/>
          <p:cNvSpPr txBox="1"/>
          <p:nvPr/>
        </p:nvSpPr>
        <p:spPr>
          <a:xfrm>
            <a:off x="3855692" y="16794111"/>
            <a:ext cx="8622283"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Data</a:t>
            </a:r>
          </a:p>
        </p:txBody>
      </p:sp>
      <p:sp>
        <p:nvSpPr>
          <p:cNvPr id="296" name="TextBox 74"/>
          <p:cNvSpPr txBox="1"/>
          <p:nvPr/>
        </p:nvSpPr>
        <p:spPr>
          <a:xfrm>
            <a:off x="33996848" y="24859580"/>
            <a:ext cx="14567273" cy="18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buSzPct val="100000"/>
              <a:buAutoNum type="arabicPeriod"/>
              <a:defRPr sz="2500">
                <a:latin typeface="Georgia"/>
                <a:ea typeface="Georgia"/>
                <a:cs typeface="Georgia"/>
                <a:sym typeface="Georgia"/>
              </a:defRPr>
            </a:pPr>
            <a:r>
              <a:t>Thompson, M. G., et al. "Estimates of deaths associated with seasonal influenza-United States, 1976-2007." </a:t>
            </a:r>
            <a:r>
              <a:rPr i="1"/>
              <a:t>Morbidity and Mortality Weekly Report</a:t>
            </a:r>
            <a:r>
              <a:t> 59.33 (2010): 1057-1062.</a:t>
            </a:r>
          </a:p>
          <a:p>
            <a:pPr>
              <a:defRPr sz="2500">
                <a:latin typeface="Georgia"/>
                <a:ea typeface="Georgia"/>
                <a:cs typeface="Georgia"/>
                <a:sym typeface="Georgia"/>
              </a:defRPr>
            </a:pPr>
            <a:endParaRPr/>
          </a:p>
          <a:p>
            <a:pPr marL="457200" indent="-457200">
              <a:buSzPct val="100000"/>
              <a:buAutoNum type="arabicPeriod" startAt="2"/>
              <a:defRPr sz="2500">
                <a:latin typeface="Georgia"/>
                <a:ea typeface="Georgia"/>
                <a:cs typeface="Georgia"/>
                <a:sym typeface="Georgia"/>
              </a:defRPr>
            </a:pPr>
            <a:r>
              <a:t>Reich, Nicholas G., et al. "A Collaborative Multi-Model Ensemble for Real-Time Influenza Season Forecasting in the US." </a:t>
            </a:r>
            <a:r>
              <a:rPr i="1"/>
              <a:t>bioRxiv</a:t>
            </a:r>
            <a:r>
              <a:t> (2019): 566604.</a:t>
            </a:r>
          </a:p>
        </p:txBody>
      </p:sp>
      <p:sp>
        <p:nvSpPr>
          <p:cNvPr id="297" name="TextBox 174"/>
          <p:cNvSpPr txBox="1"/>
          <p:nvPr/>
        </p:nvSpPr>
        <p:spPr>
          <a:xfrm>
            <a:off x="931352" y="2413386"/>
            <a:ext cx="47626210"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5400" spc="300">
                <a:solidFill>
                  <a:srgbClr val="FFFFFF"/>
                </a:solidFill>
                <a:latin typeface="Georgia"/>
                <a:ea typeface="Georgia"/>
                <a:cs typeface="Georgia"/>
                <a:sym typeface="Georgia"/>
              </a:defRPr>
            </a:lvl1pPr>
          </a:lstStyle>
          <a:p>
            <a:r>
              <a:t>University of Massachusetts at Amherst, Dept. of Biostatistics and Epidemiology</a:t>
            </a:r>
          </a:p>
        </p:txBody>
      </p:sp>
      <p:sp>
        <p:nvSpPr>
          <p:cNvPr id="298" name="Rectangle 191"/>
          <p:cNvSpPr/>
          <p:nvPr/>
        </p:nvSpPr>
        <p:spPr>
          <a:xfrm>
            <a:off x="33496615" y="14704190"/>
            <a:ext cx="15423784" cy="8059004"/>
          </a:xfrm>
          <a:prstGeom prst="rect">
            <a:avLst/>
          </a:prstGeom>
          <a:solidFill>
            <a:srgbClr val="FFFFFF"/>
          </a:solidFill>
          <a:ln w="76200">
            <a:solidFill>
              <a:srgbClr val="FFFFFF"/>
            </a:solidFill>
          </a:ln>
        </p:spPr>
        <p:txBody>
          <a:bodyPr lIns="45719" rIns="45719" anchor="ctr"/>
          <a:lstStyle/>
          <a:p>
            <a:pPr algn="ctr">
              <a:defRPr>
                <a:ln w="9524">
                  <a:solidFill>
                    <a:srgbClr val="333333"/>
                  </a:solidFill>
                </a:ln>
                <a:solidFill>
                  <a:srgbClr val="FFFFFF"/>
                </a:solidFill>
              </a:defRPr>
            </a:pPr>
            <a:endParaRPr/>
          </a:p>
        </p:txBody>
      </p:sp>
      <p:sp>
        <p:nvSpPr>
          <p:cNvPr id="299" name="TextBox 192"/>
          <p:cNvSpPr txBox="1"/>
          <p:nvPr/>
        </p:nvSpPr>
        <p:spPr>
          <a:xfrm>
            <a:off x="37151257" y="14897927"/>
            <a:ext cx="7375226"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6000" spc="300">
                <a:latin typeface="Georgia"/>
                <a:ea typeface="Georgia"/>
                <a:cs typeface="Georgia"/>
                <a:sym typeface="Georgia"/>
              </a:defRPr>
            </a:lvl1pPr>
          </a:lstStyle>
          <a:p>
            <a:r>
              <a:t>Discussion</a:t>
            </a:r>
          </a:p>
        </p:txBody>
      </p:sp>
      <p:sp>
        <p:nvSpPr>
          <p:cNvPr id="300" name="TextBox 210"/>
          <p:cNvSpPr txBox="1"/>
          <p:nvPr/>
        </p:nvSpPr>
        <p:spPr>
          <a:xfrm>
            <a:off x="41826228" y="32085759"/>
            <a:ext cx="7551370" cy="72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400" spc="300">
                <a:solidFill>
                  <a:srgbClr val="FFFFFF"/>
                </a:solidFill>
                <a:latin typeface="Gill Sans Light"/>
                <a:ea typeface="Gill Sans Light"/>
                <a:cs typeface="Gill Sans Light"/>
                <a:sym typeface="Gill Sans Light"/>
              </a:defRPr>
            </a:lvl1pPr>
          </a:lstStyle>
          <a:p>
            <a:r>
              <a:t>mcandrew@umass.edu</a:t>
            </a:r>
          </a:p>
        </p:txBody>
      </p:sp>
      <p:sp>
        <p:nvSpPr>
          <p:cNvPr id="301" name="TextBox 211"/>
          <p:cNvSpPr txBox="1"/>
          <p:nvPr/>
        </p:nvSpPr>
        <p:spPr>
          <a:xfrm>
            <a:off x="931350" y="5676646"/>
            <a:ext cx="1495773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Seasonal Influenza infects an average 30 million people in the United States every year</a:t>
            </a:r>
            <a:r>
              <a:rPr baseline="31999"/>
              <a:t>1</a:t>
            </a:r>
            <a:r>
              <a:t>, overburdening hospitals during weeks of peak incidence. Named by the CDC as an important tool to fight the damaging effects of these epidemics, </a:t>
            </a:r>
            <a:r>
              <a:rPr u="sng"/>
              <a:t>accurate forecasts of influenza and influenza like illness (ILI)</a:t>
            </a:r>
            <a:r>
              <a:t> forewarn public health officials about when, and where, seasonal influenza outbreaks will hit hardest.</a:t>
            </a:r>
          </a:p>
        </p:txBody>
      </p:sp>
      <p:sp>
        <p:nvSpPr>
          <p:cNvPr id="302" name="TextBox 213"/>
          <p:cNvSpPr txBox="1"/>
          <p:nvPr/>
        </p:nvSpPr>
        <p:spPr>
          <a:xfrm>
            <a:off x="931351" y="13063797"/>
            <a:ext cx="14562981"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solidFill>
                  <a:schemeClr val="accent5"/>
                </a:solidFill>
                <a:latin typeface="Georgia"/>
                <a:ea typeface="Georgia"/>
                <a:cs typeface="Georgia"/>
                <a:sym typeface="Georgia"/>
              </a:defRPr>
            </a:lvl1pPr>
          </a:lstStyle>
          <a:p>
            <a:r>
              <a:t>To protect the adaptive ensemble framework from relying too heavily on recent, revision-prone ILI data, we developed a Bayesian model that uses a time-dependent prior to regularize ensemble weights.</a:t>
            </a:r>
          </a:p>
        </p:txBody>
      </p:sp>
      <p:sp>
        <p:nvSpPr>
          <p:cNvPr id="303" name="TextBox 62"/>
          <p:cNvSpPr txBox="1"/>
          <p:nvPr/>
        </p:nvSpPr>
        <p:spPr>
          <a:xfrm>
            <a:off x="1043416" y="17909331"/>
            <a:ext cx="14957732" cy="390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Every week throughout the season, for 10 different reporting regions and a national average, the CDC publishes surveillance </a:t>
            </a:r>
            <a:r>
              <a:rPr u="sng"/>
              <a:t>data on influenza-like illness</a:t>
            </a:r>
            <a:r>
              <a:t> (ILI). ILI is defined as the percentage of patients presenting with a fever~(greater than 100F) plus cough or sore throat with no known cause other than influenza.</a:t>
            </a:r>
          </a:p>
        </p:txBody>
      </p:sp>
      <p:sp>
        <p:nvSpPr>
          <p:cNvPr id="304" name="Rectangle 166"/>
          <p:cNvSpPr/>
          <p:nvPr/>
        </p:nvSpPr>
        <p:spPr>
          <a:xfrm flipV="1">
            <a:off x="-10132" y="31901017"/>
            <a:ext cx="49469040" cy="228600"/>
          </a:xfrm>
          <a:prstGeom prst="rect">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305" name="TextBox 169"/>
          <p:cNvSpPr txBox="1"/>
          <p:nvPr/>
        </p:nvSpPr>
        <p:spPr>
          <a:xfrm>
            <a:off x="33898082" y="16160641"/>
            <a:ext cx="14562982" cy="326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solidFill>
                  <a:schemeClr val="accent5"/>
                </a:solidFill>
                <a:latin typeface="Georgia"/>
                <a:ea typeface="Georgia"/>
                <a:cs typeface="Georgia"/>
                <a:sym typeface="Georgia"/>
              </a:defRPr>
            </a:pPr>
            <a:r>
              <a:t>Our </a:t>
            </a:r>
            <a:r>
              <a:rPr u="sng"/>
              <a:t>adaptive ensemble</a:t>
            </a:r>
            <a:r>
              <a:t> can forecast from revision-prone, noisy ILI data by relying on a prior. We show this adaptive algorithm outperforms an equal-weight ensemble and shows similar, or better performance against a static ensemble.</a:t>
            </a:r>
          </a:p>
        </p:txBody>
      </p:sp>
      <p:sp>
        <p:nvSpPr>
          <p:cNvPr id="306" name="Extending an existing ensemble implementation2, we developed a new method for combining component models that relies on recently observed, in-season data to adaptively estimate a convex combination of models."/>
          <p:cNvSpPr txBox="1"/>
          <p:nvPr/>
        </p:nvSpPr>
        <p:spPr>
          <a:xfrm>
            <a:off x="891906" y="10322722"/>
            <a:ext cx="15036620"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a:latin typeface="Georgia"/>
                <a:ea typeface="Georgia"/>
                <a:cs typeface="Georgia"/>
                <a:sym typeface="Georgia"/>
              </a:defRPr>
            </a:pPr>
            <a:r>
              <a:t>Extending an existing ensemble implementation</a:t>
            </a:r>
            <a:r>
              <a:rPr baseline="31999"/>
              <a:t>2</a:t>
            </a:r>
            <a:r>
              <a:t>, we developed a new method for combining component models that relies on recently observed, in-season data to </a:t>
            </a:r>
            <a:r>
              <a:rPr u="sng"/>
              <a:t>adaptively estimate a convex combination of models.</a:t>
            </a:r>
          </a:p>
        </p:txBody>
      </p:sp>
      <p:sp>
        <p:nvSpPr>
          <p:cNvPr id="307" name="The FluSight Network (FSN) is a collaborative group of influenza forecasters, using historical performance of models to build ensemble forecasts."/>
          <p:cNvSpPr txBox="1"/>
          <p:nvPr/>
        </p:nvSpPr>
        <p:spPr>
          <a:xfrm>
            <a:off x="891906" y="28963286"/>
            <a:ext cx="14957732" cy="199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The FluSight Network (FSN) is a collaborative group of influenza forecasters, using historical performance of models to build ensemble forecasts.</a:t>
            </a:r>
          </a:p>
        </p:txBody>
      </p:sp>
      <p:grpSp>
        <p:nvGrpSpPr>
          <p:cNvPr id="311" name="Group"/>
          <p:cNvGrpSpPr/>
          <p:nvPr/>
        </p:nvGrpSpPr>
        <p:grpSpPr>
          <a:xfrm>
            <a:off x="891906" y="21714531"/>
            <a:ext cx="8336023" cy="7018965"/>
            <a:chOff x="0" y="0"/>
            <a:chExt cx="8336021" cy="7018964"/>
          </a:xfrm>
        </p:grpSpPr>
        <p:pic>
          <p:nvPicPr>
            <p:cNvPr id="308" name="Screen Shot 2019-05-08 at 09.39.39.png" descr="Screen Shot 2019-05-08 at 09.39.39.png"/>
            <p:cNvPicPr>
              <a:picLocks noChangeAspect="1"/>
            </p:cNvPicPr>
            <p:nvPr/>
          </p:nvPicPr>
          <p:blipFill>
            <a:blip r:embed="rId3"/>
            <a:stretch>
              <a:fillRect/>
            </a:stretch>
          </p:blipFill>
          <p:spPr>
            <a:xfrm>
              <a:off x="552375" y="652873"/>
              <a:ext cx="7231272" cy="5965190"/>
            </a:xfrm>
            <a:prstGeom prst="rect">
              <a:avLst/>
            </a:prstGeom>
            <a:ln w="25400" cap="flat">
              <a:solidFill>
                <a:srgbClr val="000000"/>
              </a:solidFill>
              <a:prstDash val="solid"/>
              <a:miter lim="400000"/>
            </a:ln>
            <a:effectLst/>
          </p:spPr>
        </p:pic>
        <p:sp>
          <p:nvSpPr>
            <p:cNvPr id="309" name="Multiple models forecast Influenza"/>
            <p:cNvSpPr txBox="1"/>
            <p:nvPr/>
          </p:nvSpPr>
          <p:spPr>
            <a:xfrm>
              <a:off x="422094" y="-1"/>
              <a:ext cx="7054509" cy="6353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584200">
                <a:defRPr sz="2400" b="1">
                  <a:latin typeface="Helvetica Neue"/>
                  <a:ea typeface="Helvetica Neue"/>
                  <a:cs typeface="Helvetica Neue"/>
                  <a:sym typeface="Helvetica Neue"/>
                </a:defRPr>
              </a:lvl1pPr>
            </a:lstStyle>
            <a:p>
              <a:r>
                <a:t>Multiple models forecast Influenza</a:t>
              </a:r>
            </a:p>
          </p:txBody>
        </p:sp>
        <p:sp>
          <p:nvSpPr>
            <p:cNvPr id="310" name="The FluSight Challenge, supported by CDC’s Epidemic Prediction Initiative"/>
            <p:cNvSpPr txBox="1"/>
            <p:nvPr/>
          </p:nvSpPr>
          <p:spPr>
            <a:xfrm>
              <a:off x="0" y="6622521"/>
              <a:ext cx="8336022" cy="3964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defTabSz="584200">
                <a:defRPr sz="1200" b="1">
                  <a:latin typeface="Helvetica Neue"/>
                  <a:ea typeface="Helvetica Neue"/>
                  <a:cs typeface="Helvetica Neue"/>
                  <a:sym typeface="Helvetica Neue"/>
                </a:defRPr>
              </a:lvl1pPr>
            </a:lstStyle>
            <a:p>
              <a:r>
                <a:t>The FluSight Challenge, supported by CDC’s Epidemic Prediction Initiative</a:t>
              </a:r>
            </a:p>
          </p:txBody>
        </p:sp>
      </p:grpSp>
      <p:sp>
        <p:nvSpPr>
          <p:cNvPr id="312" name="21 Component model forecasts"/>
          <p:cNvSpPr txBox="1"/>
          <p:nvPr/>
        </p:nvSpPr>
        <p:spPr>
          <a:xfrm>
            <a:off x="9227928" y="22309111"/>
            <a:ext cx="4419274"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21 Component model forecasts</a:t>
            </a:r>
          </a:p>
        </p:txBody>
      </p:sp>
      <p:sp>
        <p:nvSpPr>
          <p:cNvPr id="313" name="Real-time forecasts from 2010/2011 to present"/>
          <p:cNvSpPr txBox="1"/>
          <p:nvPr/>
        </p:nvSpPr>
        <p:spPr>
          <a:xfrm>
            <a:off x="9227928" y="25895589"/>
            <a:ext cx="4419274"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Real-time forecasts from 2010/2011 to present</a:t>
            </a:r>
          </a:p>
        </p:txBody>
      </p:sp>
      <p:pic>
        <p:nvPicPr>
          <p:cNvPr id="314" name="Image" descr="Image"/>
          <p:cNvPicPr>
            <a:picLocks noChangeAspect="1"/>
          </p:cNvPicPr>
          <p:nvPr/>
        </p:nvPicPr>
        <p:blipFill>
          <a:blip r:embed="rId4"/>
          <a:stretch>
            <a:fillRect/>
          </a:stretch>
        </p:blipFill>
        <p:spPr>
          <a:xfrm>
            <a:off x="33819969" y="29083691"/>
            <a:ext cx="6367906" cy="2102094"/>
          </a:xfrm>
          <a:prstGeom prst="rect">
            <a:avLst/>
          </a:prstGeom>
          <a:ln w="12700">
            <a:miter lim="400000"/>
          </a:ln>
        </p:spPr>
      </p:pic>
      <p:pic>
        <p:nvPicPr>
          <p:cNvPr id="315" name="Image" descr="Image"/>
          <p:cNvPicPr>
            <a:picLocks noChangeAspect="1"/>
          </p:cNvPicPr>
          <p:nvPr/>
        </p:nvPicPr>
        <p:blipFill>
          <a:blip r:embed="rId5"/>
          <a:stretch>
            <a:fillRect/>
          </a:stretch>
        </p:blipFill>
        <p:spPr>
          <a:xfrm>
            <a:off x="40838871" y="29382544"/>
            <a:ext cx="7988301" cy="1663701"/>
          </a:xfrm>
          <a:prstGeom prst="rect">
            <a:avLst/>
          </a:prstGeom>
          <a:ln w="12700">
            <a:miter lim="400000"/>
          </a:ln>
        </p:spPr>
      </p:pic>
      <p:sp>
        <p:nvSpPr>
          <p:cNvPr id="316" name="TextBox 211"/>
          <p:cNvSpPr txBox="1"/>
          <p:nvPr/>
        </p:nvSpPr>
        <p:spPr>
          <a:xfrm>
            <a:off x="16552350" y="14542296"/>
            <a:ext cx="9074358"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Assume ILI data is generated by a mixture of component models</a:t>
            </a:r>
          </a:p>
        </p:txBody>
      </p:sp>
      <p:pic>
        <p:nvPicPr>
          <p:cNvPr id="317" name="latex-image-1.pdf" descr="latex-image-1.pdf"/>
          <p:cNvPicPr>
            <a:picLocks noChangeAspect="1"/>
          </p:cNvPicPr>
          <p:nvPr/>
        </p:nvPicPr>
        <p:blipFill>
          <a:blip r:embed="rId6"/>
          <a:stretch>
            <a:fillRect/>
          </a:stretch>
        </p:blipFill>
        <p:spPr>
          <a:xfrm>
            <a:off x="16593954" y="16089910"/>
            <a:ext cx="6858001" cy="1358901"/>
          </a:xfrm>
          <a:prstGeom prst="rect">
            <a:avLst/>
          </a:prstGeom>
          <a:ln w="12700">
            <a:miter lim="400000"/>
          </a:ln>
        </p:spPr>
      </p:pic>
      <p:pic>
        <p:nvPicPr>
          <p:cNvPr id="318" name="latex-image-1.pdf" descr="latex-image-1.pdf"/>
          <p:cNvPicPr>
            <a:picLocks noChangeAspect="1"/>
          </p:cNvPicPr>
          <p:nvPr/>
        </p:nvPicPr>
        <p:blipFill>
          <a:blip r:embed="rId7"/>
          <a:stretch>
            <a:fillRect/>
          </a:stretch>
        </p:blipFill>
        <p:spPr>
          <a:xfrm>
            <a:off x="17800093" y="25422990"/>
            <a:ext cx="13017501" cy="1384301"/>
          </a:xfrm>
          <a:prstGeom prst="rect">
            <a:avLst/>
          </a:prstGeom>
          <a:ln w="12700">
            <a:miter lim="400000"/>
          </a:ln>
        </p:spPr>
      </p:pic>
      <p:pic>
        <p:nvPicPr>
          <p:cNvPr id="319" name="latex-image-1.pdf" descr="latex-image-1.pdf"/>
          <p:cNvPicPr>
            <a:picLocks noChangeAspect="1"/>
          </p:cNvPicPr>
          <p:nvPr/>
        </p:nvPicPr>
        <p:blipFill>
          <a:blip r:embed="rId8"/>
          <a:stretch>
            <a:fillRect/>
          </a:stretch>
        </p:blipFill>
        <p:spPr>
          <a:xfrm>
            <a:off x="26523416" y="21032739"/>
            <a:ext cx="3590449" cy="1311896"/>
          </a:xfrm>
          <a:prstGeom prst="rect">
            <a:avLst/>
          </a:prstGeom>
          <a:ln w="12700">
            <a:miter lim="400000"/>
          </a:ln>
        </p:spPr>
      </p:pic>
      <p:pic>
        <p:nvPicPr>
          <p:cNvPr id="320" name="latex-image-1.pdf" descr="latex-image-1.pdf"/>
          <p:cNvPicPr>
            <a:picLocks noChangeAspect="1"/>
          </p:cNvPicPr>
          <p:nvPr/>
        </p:nvPicPr>
        <p:blipFill>
          <a:blip r:embed="rId9"/>
          <a:stretch>
            <a:fillRect/>
          </a:stretch>
        </p:blipFill>
        <p:spPr>
          <a:xfrm>
            <a:off x="17800093" y="27086690"/>
            <a:ext cx="4584701" cy="469901"/>
          </a:xfrm>
          <a:prstGeom prst="rect">
            <a:avLst/>
          </a:prstGeom>
          <a:ln w="12700">
            <a:miter lim="400000"/>
          </a:ln>
        </p:spPr>
      </p:pic>
      <p:pic>
        <p:nvPicPr>
          <p:cNvPr id="321" name="latex-image-1.pdf" descr="latex-image-1.pdf"/>
          <p:cNvPicPr>
            <a:picLocks noChangeAspect="1"/>
          </p:cNvPicPr>
          <p:nvPr/>
        </p:nvPicPr>
        <p:blipFill>
          <a:blip r:embed="rId10"/>
          <a:stretch>
            <a:fillRect/>
          </a:stretch>
        </p:blipFill>
        <p:spPr>
          <a:xfrm>
            <a:off x="22557562" y="27086690"/>
            <a:ext cx="7289801" cy="419101"/>
          </a:xfrm>
          <a:prstGeom prst="rect">
            <a:avLst/>
          </a:prstGeom>
          <a:ln w="12700">
            <a:miter lim="400000"/>
          </a:ln>
        </p:spPr>
      </p:pic>
      <p:sp>
        <p:nvSpPr>
          <p:cNvPr id="322" name="TextBox 169"/>
          <p:cNvSpPr txBox="1"/>
          <p:nvPr/>
        </p:nvSpPr>
        <p:spPr>
          <a:xfrm>
            <a:off x="33819969" y="19981623"/>
            <a:ext cx="14562982"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solidFill>
                  <a:schemeClr val="accent5"/>
                </a:solidFill>
                <a:latin typeface="Georgia"/>
                <a:ea typeface="Georgia"/>
                <a:cs typeface="Georgia"/>
                <a:sym typeface="Georgia"/>
              </a:defRPr>
            </a:lvl1pPr>
          </a:lstStyle>
          <a:p>
            <a:r>
              <a:t>Able to generate quick forecasts from sparse or noisy data, an adaptive ensemble could serve as a valuable tool to public health officials needing to make informed decisions under uncertainty</a:t>
            </a:r>
          </a:p>
        </p:txBody>
      </p:sp>
      <p:sp>
        <p:nvSpPr>
          <p:cNvPr id="323" name="TextBox 74"/>
          <p:cNvSpPr txBox="1"/>
          <p:nvPr/>
        </p:nvSpPr>
        <p:spPr>
          <a:xfrm>
            <a:off x="34386899" y="27025891"/>
            <a:ext cx="14567273" cy="212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latin typeface="Georgia"/>
                <a:ea typeface="Georgia"/>
                <a:cs typeface="Georgia"/>
                <a:sym typeface="Georgia"/>
              </a:defRPr>
            </a:lvl1pPr>
          </a:lstStyle>
          <a:p>
            <a:r>
              <a:t>This work was funded by the National Institute of General Medical Sciences (NIGMS) Grant R35GM119582, and the Defense Advanced Research Projects Agency. The findings and conclusions in this manuscript are those of the authors and do not necessarily represent the views of the NIH or the NIGMS. The funders had no role in study design, data collection and analysis, decision to present, or preparation of the presentation.</a:t>
            </a:r>
          </a:p>
        </p:txBody>
      </p:sp>
      <p:pic>
        <p:nvPicPr>
          <p:cNvPr id="324" name="fig4__difLogScoresJustFSN.pdf" descr="fig4__difLogScoresJustFSN.pdf"/>
          <p:cNvPicPr>
            <a:picLocks noChangeAspect="1"/>
          </p:cNvPicPr>
          <p:nvPr/>
        </p:nvPicPr>
        <p:blipFill>
          <a:blip r:embed="rId11"/>
          <a:srcRect l="5550" r="5550"/>
          <a:stretch>
            <a:fillRect/>
          </a:stretch>
        </p:blipFill>
        <p:spPr>
          <a:xfrm>
            <a:off x="36193510" y="10107993"/>
            <a:ext cx="12139146" cy="3901397"/>
          </a:xfrm>
          <a:prstGeom prst="rect">
            <a:avLst/>
          </a:prstGeom>
          <a:ln w="12700">
            <a:miter lim="400000"/>
          </a:ln>
        </p:spPr>
      </p:pic>
      <p:sp>
        <p:nvSpPr>
          <p:cNvPr id="325" name="Adaptive ensemble outperforms equal-weight and performs similar to static"/>
          <p:cNvSpPr txBox="1"/>
          <p:nvPr/>
        </p:nvSpPr>
        <p:spPr>
          <a:xfrm>
            <a:off x="42923717" y="5676646"/>
            <a:ext cx="5992827"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a:latin typeface="Georgia"/>
                <a:ea typeface="Georgia"/>
                <a:cs typeface="Georgia"/>
                <a:sym typeface="Georgia"/>
              </a:defRPr>
            </a:lvl1pPr>
          </a:lstStyle>
          <a:p>
            <a:r>
              <a:t>Adaptive ensemble outperforms equal-weight and performs similar to static</a:t>
            </a:r>
          </a:p>
        </p:txBody>
      </p:sp>
      <p:pic>
        <p:nvPicPr>
          <p:cNvPr id="326" name="fig2_logScoresByPrior__grid.pdf" descr="fig2_logScoresByPrior__grid.pdf"/>
          <p:cNvPicPr>
            <a:picLocks noChangeAspect="1"/>
          </p:cNvPicPr>
          <p:nvPr/>
        </p:nvPicPr>
        <p:blipFill>
          <a:blip r:embed="rId12"/>
          <a:srcRect l="1905"/>
          <a:stretch>
            <a:fillRect/>
          </a:stretch>
        </p:blipFill>
        <p:spPr>
          <a:xfrm>
            <a:off x="33483337" y="4295931"/>
            <a:ext cx="9244530" cy="5890047"/>
          </a:xfrm>
          <a:prstGeom prst="rect">
            <a:avLst/>
          </a:prstGeom>
          <a:ln w="12700">
            <a:miter lim="400000"/>
          </a:ln>
        </p:spPr>
      </p:pic>
      <p:sp>
        <p:nvSpPr>
          <p:cNvPr id="327" name="TextBox 211"/>
          <p:cNvSpPr txBox="1"/>
          <p:nvPr/>
        </p:nvSpPr>
        <p:spPr>
          <a:xfrm>
            <a:off x="17038928" y="23955650"/>
            <a:ext cx="1550912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latin typeface="Georgia"/>
                <a:ea typeface="Georgia"/>
                <a:cs typeface="Georgia"/>
                <a:sym typeface="Georgia"/>
              </a:defRPr>
            </a:lvl1pPr>
          </a:lstStyle>
          <a:p>
            <a:r>
              <a:t>Maximum aposteriori (MAP) is a convex combination btw prior and MLE</a:t>
            </a:r>
          </a:p>
        </p:txBody>
      </p:sp>
      <p:pic>
        <p:nvPicPr>
          <p:cNvPr id="328" name="conceptDiagramV1.pdf" descr="conceptDiagramV1.pdf"/>
          <p:cNvPicPr>
            <a:picLocks noChangeAspect="1"/>
          </p:cNvPicPr>
          <p:nvPr/>
        </p:nvPicPr>
        <p:blipFill>
          <a:blip r:embed="rId13"/>
          <a:srcRect l="1729" t="30535" r="7999" b="24829"/>
          <a:stretch>
            <a:fillRect/>
          </a:stretch>
        </p:blipFill>
        <p:spPr>
          <a:xfrm>
            <a:off x="17440523" y="5364563"/>
            <a:ext cx="14171217" cy="9067867"/>
          </a:xfrm>
          <a:prstGeom prst="rect">
            <a:avLst/>
          </a:prstGeom>
          <a:ln w="12700">
            <a:miter lim="400000"/>
          </a:ln>
        </p:spPr>
      </p:pic>
      <p:sp>
        <p:nvSpPr>
          <p:cNvPr id="329" name="Line"/>
          <p:cNvSpPr/>
          <p:nvPr/>
        </p:nvSpPr>
        <p:spPr>
          <a:xfrm>
            <a:off x="17623173" y="28796195"/>
            <a:ext cx="13805920" cy="1"/>
          </a:xfrm>
          <a:prstGeom prst="line">
            <a:avLst/>
          </a:prstGeom>
          <a:ln w="152400">
            <a:solidFill>
              <a:srgbClr val="000000"/>
            </a:solidFill>
          </a:ln>
          <a:effectLst>
            <a:outerShdw blurRad="38100" dist="20000" dir="5400000" rotWithShape="0">
              <a:srgbClr val="000000">
                <a:alpha val="38000"/>
              </a:srgbClr>
            </a:outerShdw>
          </a:effectLst>
        </p:spPr>
        <p:txBody>
          <a:bodyPr lIns="45719" rIns="45719"/>
          <a:lstStyle/>
          <a:p>
            <a:endParaRPr/>
          </a:p>
        </p:txBody>
      </p:sp>
      <p:pic>
        <p:nvPicPr>
          <p:cNvPr id="330" name="latex-image-1.pdf" descr="latex-image-1.pdf"/>
          <p:cNvPicPr>
            <a:picLocks noChangeAspect="1"/>
          </p:cNvPicPr>
          <p:nvPr/>
        </p:nvPicPr>
        <p:blipFill>
          <a:blip r:embed="rId14"/>
          <a:stretch>
            <a:fillRect/>
          </a:stretch>
        </p:blipFill>
        <p:spPr>
          <a:xfrm>
            <a:off x="26332274" y="29997046"/>
            <a:ext cx="1028701" cy="342901"/>
          </a:xfrm>
          <a:prstGeom prst="rect">
            <a:avLst/>
          </a:prstGeom>
          <a:ln w="12700">
            <a:miter lim="400000"/>
          </a:ln>
        </p:spPr>
      </p:pic>
      <p:pic>
        <p:nvPicPr>
          <p:cNvPr id="331" name="latex-image-1.pdf" descr="latex-image-1.pdf"/>
          <p:cNvPicPr>
            <a:picLocks noChangeAspect="1"/>
          </p:cNvPicPr>
          <p:nvPr/>
        </p:nvPicPr>
        <p:blipFill>
          <a:blip r:embed="rId15"/>
          <a:stretch>
            <a:fillRect/>
          </a:stretch>
        </p:blipFill>
        <p:spPr>
          <a:xfrm>
            <a:off x="17610477" y="29692246"/>
            <a:ext cx="1384301" cy="952501"/>
          </a:xfrm>
          <a:prstGeom prst="rect">
            <a:avLst/>
          </a:prstGeom>
          <a:ln w="12700">
            <a:miter lim="400000"/>
          </a:ln>
        </p:spPr>
      </p:pic>
      <p:pic>
        <p:nvPicPr>
          <p:cNvPr id="332" name="latex-image-1.pdf" descr="latex-image-1.pdf"/>
          <p:cNvPicPr>
            <a:picLocks noChangeAspect="1"/>
          </p:cNvPicPr>
          <p:nvPr/>
        </p:nvPicPr>
        <p:blipFill>
          <a:blip r:embed="rId16"/>
          <a:stretch>
            <a:fillRect/>
          </a:stretch>
        </p:blipFill>
        <p:spPr>
          <a:xfrm>
            <a:off x="29387105" y="29703405"/>
            <a:ext cx="2070101" cy="1092201"/>
          </a:xfrm>
          <a:prstGeom prst="rect">
            <a:avLst/>
          </a:prstGeom>
          <a:ln w="12700">
            <a:miter lim="400000"/>
          </a:ln>
        </p:spPr>
      </p:pic>
      <p:sp>
        <p:nvSpPr>
          <p:cNvPr id="333" name="Line"/>
          <p:cNvSpPr/>
          <p:nvPr/>
        </p:nvSpPr>
        <p:spPr>
          <a:xfrm flipV="1">
            <a:off x="26900764" y="282789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334" name="Line"/>
          <p:cNvSpPr/>
          <p:nvPr/>
        </p:nvSpPr>
        <p:spPr>
          <a:xfrm flipV="1">
            <a:off x="30329764" y="282789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335" name="Line"/>
          <p:cNvSpPr/>
          <p:nvPr/>
        </p:nvSpPr>
        <p:spPr>
          <a:xfrm flipV="1">
            <a:off x="18264764" y="28329728"/>
            <a:ext cx="1" cy="1079426"/>
          </a:xfrm>
          <a:prstGeom prst="line">
            <a:avLst/>
          </a:prstGeom>
          <a:ln w="101600">
            <a:solidFill>
              <a:srgbClr val="000000"/>
            </a:solidFill>
          </a:ln>
          <a:effectLst>
            <a:outerShdw blurRad="38100" dist="20000" dir="5400000" rotWithShape="0">
              <a:srgbClr val="000000">
                <a:alpha val="38000"/>
              </a:srgbClr>
            </a:outerShdw>
          </a:effectLst>
        </p:spPr>
        <p:txBody>
          <a:bodyPr lIns="45719" rIns="45719"/>
          <a:lstStyle/>
          <a:p>
            <a:endParaRPr/>
          </a:p>
        </p:txBody>
      </p:sp>
      <p:sp>
        <p:nvSpPr>
          <p:cNvPr id="336" name="Rectangle"/>
          <p:cNvSpPr/>
          <p:nvPr/>
        </p:nvSpPr>
        <p:spPr>
          <a:xfrm>
            <a:off x="18226664" y="20160930"/>
            <a:ext cx="1270001" cy="2218359"/>
          </a:xfrm>
          <a:prstGeom prst="rect">
            <a:avLst/>
          </a:prstGeom>
          <a:solidFill>
            <a:schemeClr val="accent4">
              <a:lumOff val="12156"/>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337" name="Rectangle"/>
          <p:cNvSpPr/>
          <p:nvPr/>
        </p:nvSpPr>
        <p:spPr>
          <a:xfrm>
            <a:off x="19750664" y="18947439"/>
            <a:ext cx="1270001" cy="3431849"/>
          </a:xfrm>
          <a:prstGeom prst="rect">
            <a:avLst/>
          </a:prstGeom>
          <a:solidFill>
            <a:schemeClr val="accent4">
              <a:lumOff val="12156"/>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338" name="Rectangle"/>
          <p:cNvSpPr/>
          <p:nvPr/>
        </p:nvSpPr>
        <p:spPr>
          <a:xfrm>
            <a:off x="21274664" y="19641225"/>
            <a:ext cx="1270001" cy="2738063"/>
          </a:xfrm>
          <a:prstGeom prst="rect">
            <a:avLst/>
          </a:prstGeom>
          <a:solidFill>
            <a:schemeClr val="accent4">
              <a:lumOff val="12156"/>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sp>
        <p:nvSpPr>
          <p:cNvPr id="339" name="Rectangle"/>
          <p:cNvSpPr/>
          <p:nvPr/>
        </p:nvSpPr>
        <p:spPr>
          <a:xfrm>
            <a:off x="22798664" y="20870296"/>
            <a:ext cx="1270001" cy="1508993"/>
          </a:xfrm>
          <a:prstGeom prst="rect">
            <a:avLst/>
          </a:prstGeom>
          <a:solidFill>
            <a:schemeClr val="accent4">
              <a:lumOff val="12156"/>
              <a:alpha val="45126"/>
            </a:schemeClr>
          </a:solidFill>
          <a:ln w="25400">
            <a:solidFill>
              <a:schemeClr val="accent1">
                <a:alpha val="45126"/>
              </a:schemeClr>
            </a:solidFill>
          </a:ln>
          <a:effectLst>
            <a:outerShdw blurRad="38100" dist="23000" dir="5400000" rotWithShape="0">
              <a:srgbClr val="000000">
                <a:alpha val="35000"/>
              </a:srgbClr>
            </a:outerShdw>
          </a:effectLst>
        </p:spPr>
        <p:txBody>
          <a:bodyPr lIns="45719" rIns="45719" anchor="ctr"/>
          <a:lstStyle/>
          <a:p>
            <a:endParaRPr/>
          </a:p>
        </p:txBody>
      </p:sp>
      <p:pic>
        <p:nvPicPr>
          <p:cNvPr id="340" name="latex-image-1.pdf" descr="latex-image-1.pdf"/>
          <p:cNvPicPr>
            <a:picLocks noChangeAspect="1"/>
          </p:cNvPicPr>
          <p:nvPr/>
        </p:nvPicPr>
        <p:blipFill>
          <a:blip r:embed="rId17"/>
          <a:stretch>
            <a:fillRect/>
          </a:stretch>
        </p:blipFill>
        <p:spPr>
          <a:xfrm>
            <a:off x="23045554" y="22467986"/>
            <a:ext cx="812801" cy="469901"/>
          </a:xfrm>
          <a:prstGeom prst="rect">
            <a:avLst/>
          </a:prstGeom>
          <a:ln w="12700">
            <a:miter lim="400000"/>
          </a:ln>
        </p:spPr>
      </p:pic>
      <p:pic>
        <p:nvPicPr>
          <p:cNvPr id="341" name="latex-image-1.pdf" descr="latex-image-1.pdf"/>
          <p:cNvPicPr>
            <a:picLocks noChangeAspect="1"/>
          </p:cNvPicPr>
          <p:nvPr/>
        </p:nvPicPr>
        <p:blipFill>
          <a:blip r:embed="rId18"/>
          <a:stretch>
            <a:fillRect/>
          </a:stretch>
        </p:blipFill>
        <p:spPr>
          <a:xfrm>
            <a:off x="21503264" y="22467986"/>
            <a:ext cx="812801" cy="469901"/>
          </a:xfrm>
          <a:prstGeom prst="rect">
            <a:avLst/>
          </a:prstGeom>
          <a:ln w="12700">
            <a:miter lim="400000"/>
          </a:ln>
        </p:spPr>
      </p:pic>
      <p:pic>
        <p:nvPicPr>
          <p:cNvPr id="342" name="latex-image-1.pdf" descr="latex-image-1.pdf"/>
          <p:cNvPicPr>
            <a:picLocks noChangeAspect="1"/>
          </p:cNvPicPr>
          <p:nvPr/>
        </p:nvPicPr>
        <p:blipFill>
          <a:blip r:embed="rId19"/>
          <a:stretch>
            <a:fillRect/>
          </a:stretch>
        </p:blipFill>
        <p:spPr>
          <a:xfrm>
            <a:off x="19979264" y="22467986"/>
            <a:ext cx="812801" cy="469901"/>
          </a:xfrm>
          <a:prstGeom prst="rect">
            <a:avLst/>
          </a:prstGeom>
          <a:ln w="12700">
            <a:miter lim="400000"/>
          </a:ln>
        </p:spPr>
      </p:pic>
      <p:pic>
        <p:nvPicPr>
          <p:cNvPr id="343" name="latex-image-1.pdf" descr="latex-image-1.pdf"/>
          <p:cNvPicPr>
            <a:picLocks noChangeAspect="1"/>
          </p:cNvPicPr>
          <p:nvPr/>
        </p:nvPicPr>
        <p:blipFill>
          <a:blip r:embed="rId20"/>
          <a:stretch>
            <a:fillRect/>
          </a:stretch>
        </p:blipFill>
        <p:spPr>
          <a:xfrm>
            <a:off x="18455264" y="22467986"/>
            <a:ext cx="812801" cy="469901"/>
          </a:xfrm>
          <a:prstGeom prst="rect">
            <a:avLst/>
          </a:prstGeom>
          <a:ln w="12700">
            <a:miter lim="400000"/>
          </a:ln>
        </p:spPr>
      </p:pic>
      <p:sp>
        <p:nvSpPr>
          <p:cNvPr id="344" name="post."/>
          <p:cNvSpPr txBox="1"/>
          <p:nvPr/>
        </p:nvSpPr>
        <p:spPr>
          <a:xfrm>
            <a:off x="18264764" y="21270109"/>
            <a:ext cx="126165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post.</a:t>
            </a:r>
          </a:p>
        </p:txBody>
      </p:sp>
      <p:sp>
        <p:nvSpPr>
          <p:cNvPr id="345" name="TextBox 211"/>
          <p:cNvSpPr txBox="1"/>
          <p:nvPr/>
        </p:nvSpPr>
        <p:spPr>
          <a:xfrm>
            <a:off x="24790347" y="17749150"/>
            <a:ext cx="10339997" cy="72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400" b="1">
                <a:latin typeface="Georgia"/>
                <a:ea typeface="Georgia"/>
                <a:cs typeface="Georgia"/>
                <a:sym typeface="Georgia"/>
              </a:defRPr>
            </a:lvl1pPr>
          </a:lstStyle>
          <a:p>
            <a:r>
              <a:t>Prior is time-dependent</a:t>
            </a:r>
          </a:p>
        </p:txBody>
      </p:sp>
      <p:pic>
        <p:nvPicPr>
          <p:cNvPr id="346" name="latex-image-1.pdf" descr="latex-image-1.pdf"/>
          <p:cNvPicPr>
            <a:picLocks noChangeAspect="1"/>
          </p:cNvPicPr>
          <p:nvPr/>
        </p:nvPicPr>
        <p:blipFill>
          <a:blip r:embed="rId21"/>
          <a:stretch>
            <a:fillRect/>
          </a:stretch>
        </p:blipFill>
        <p:spPr>
          <a:xfrm>
            <a:off x="25921791" y="18810755"/>
            <a:ext cx="5194919" cy="612141"/>
          </a:xfrm>
          <a:prstGeom prst="rect">
            <a:avLst/>
          </a:prstGeom>
          <a:ln w="12700">
            <a:miter lim="400000"/>
          </a:ln>
        </p:spPr>
      </p:pic>
      <p:sp>
        <p:nvSpPr>
          <p:cNvPr id="347" name="training examples"/>
          <p:cNvSpPr txBox="1"/>
          <p:nvPr/>
        </p:nvSpPr>
        <p:spPr>
          <a:xfrm>
            <a:off x="28954359" y="20108623"/>
            <a:ext cx="3726469"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training examples</a:t>
            </a:r>
          </a:p>
        </p:txBody>
      </p:sp>
      <p:sp>
        <p:nvSpPr>
          <p:cNvPr id="348" name="models"/>
          <p:cNvSpPr txBox="1"/>
          <p:nvPr/>
        </p:nvSpPr>
        <p:spPr>
          <a:xfrm>
            <a:off x="30380564" y="22801293"/>
            <a:ext cx="156526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models</a:t>
            </a:r>
          </a:p>
        </p:txBody>
      </p:sp>
      <p:sp>
        <p:nvSpPr>
          <p:cNvPr id="349" name="percent"/>
          <p:cNvSpPr txBox="1"/>
          <p:nvPr/>
        </p:nvSpPr>
        <p:spPr>
          <a:xfrm>
            <a:off x="26523416" y="20108623"/>
            <a:ext cx="163022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eorgia"/>
                <a:ea typeface="Georgia"/>
                <a:cs typeface="Georgia"/>
                <a:sym typeface="Georgia"/>
              </a:defRPr>
            </a:lvl1pPr>
          </a:lstStyle>
          <a:p>
            <a:r>
              <a:t>percent</a:t>
            </a:r>
          </a:p>
        </p:txBody>
      </p:sp>
      <p:sp>
        <p:nvSpPr>
          <p:cNvPr id="350" name="Line"/>
          <p:cNvSpPr/>
          <p:nvPr/>
        </p:nvSpPr>
        <p:spPr>
          <a:xfrm>
            <a:off x="27502948" y="20754463"/>
            <a:ext cx="1016302" cy="567569"/>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351" name="Line"/>
          <p:cNvSpPr/>
          <p:nvPr/>
        </p:nvSpPr>
        <p:spPr>
          <a:xfrm flipH="1">
            <a:off x="30157383" y="20754463"/>
            <a:ext cx="520566" cy="520567"/>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352" name="Line"/>
          <p:cNvSpPr/>
          <p:nvPr/>
        </p:nvSpPr>
        <p:spPr>
          <a:xfrm flipH="1" flipV="1">
            <a:off x="29776384" y="22291030"/>
            <a:ext cx="998880" cy="633032"/>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353" name="norm"/>
          <p:cNvSpPr txBox="1"/>
          <p:nvPr/>
        </p:nvSpPr>
        <p:spPr>
          <a:xfrm>
            <a:off x="16521095" y="20306589"/>
            <a:ext cx="151446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atin typeface="Georgia"/>
                <a:ea typeface="Georgia"/>
                <a:cs typeface="Georgia"/>
                <a:sym typeface="Georgia"/>
              </a:defRPr>
            </a:lvl1pPr>
          </a:lstStyle>
          <a:p>
            <a:r>
              <a:t>norm</a:t>
            </a:r>
          </a:p>
        </p:txBody>
      </p:sp>
      <p:sp>
        <p:nvSpPr>
          <p:cNvPr id="354" name="post."/>
          <p:cNvSpPr txBox="1"/>
          <p:nvPr/>
        </p:nvSpPr>
        <p:spPr>
          <a:xfrm>
            <a:off x="19754838" y="21270109"/>
            <a:ext cx="1261652"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post.</a:t>
            </a:r>
          </a:p>
        </p:txBody>
      </p:sp>
      <p:sp>
        <p:nvSpPr>
          <p:cNvPr id="355" name="post."/>
          <p:cNvSpPr txBox="1"/>
          <p:nvPr/>
        </p:nvSpPr>
        <p:spPr>
          <a:xfrm>
            <a:off x="21295911" y="21270109"/>
            <a:ext cx="1261652"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post.</a:t>
            </a:r>
          </a:p>
        </p:txBody>
      </p:sp>
      <p:sp>
        <p:nvSpPr>
          <p:cNvPr id="356" name="post."/>
          <p:cNvSpPr txBox="1"/>
          <p:nvPr/>
        </p:nvSpPr>
        <p:spPr>
          <a:xfrm>
            <a:off x="22819713" y="21270109"/>
            <a:ext cx="1261652"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atin typeface="Georgia"/>
                <a:ea typeface="Georgia"/>
                <a:cs typeface="Georgia"/>
                <a:sym typeface="Georgia"/>
              </a:defRPr>
            </a:lvl1pPr>
          </a:lstStyle>
          <a:p>
            <a:r>
              <a:t>post.</a:t>
            </a:r>
          </a:p>
        </p:txBody>
      </p:sp>
    </p:spTree>
  </p:cSld>
  <p:clrMapOvr>
    <a:masterClrMapping/>
  </p:clrMapOvr>
  <p:transition spd="med" advClick="0" advTm="2000"/>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9449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1641</Words>
  <Application>Microsoft Macintosh PowerPoint</Application>
  <PresentationFormat>Custom</PresentationFormat>
  <Paragraphs>120</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Georgia</vt:lpstr>
      <vt:lpstr>Gill Sans Light</vt:lpstr>
      <vt:lpstr>Helvetica Neue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Thomas McAndrew</cp:lastModifiedBy>
  <cp:revision>2</cp:revision>
  <dcterms:modified xsi:type="dcterms:W3CDTF">2019-05-31T14:51:38Z</dcterms:modified>
</cp:coreProperties>
</file>