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2"/>
    <p:restoredTop sz="94625"/>
  </p:normalViewPr>
  <p:slideViewPr>
    <p:cSldViewPr snapToGrid="0" snapToObjects="1">
      <p:cViewPr varScale="1">
        <p:scale>
          <a:sx n="106" d="100"/>
          <a:sy n="106" d="100"/>
        </p:scale>
        <p:origin x="1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Grade Distribution</a:t>
            </a:r>
          </a:p>
        </c:rich>
      </c:tx>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Final Grade</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Sheet1!$A$2:$A$10</c:f>
              <c:strCache>
                <c:ptCount val="9"/>
                <c:pt idx="0">
                  <c:v>A</c:v>
                </c:pt>
                <c:pt idx="1">
                  <c:v>A-</c:v>
                </c:pt>
                <c:pt idx="2">
                  <c:v>B+</c:v>
                </c:pt>
                <c:pt idx="3">
                  <c:v>B</c:v>
                </c:pt>
                <c:pt idx="4">
                  <c:v>B-</c:v>
                </c:pt>
                <c:pt idx="5">
                  <c:v>C+</c:v>
                </c:pt>
                <c:pt idx="6">
                  <c:v>C</c:v>
                </c:pt>
                <c:pt idx="7">
                  <c:v>D</c:v>
                </c:pt>
                <c:pt idx="8">
                  <c:v>F</c:v>
                </c:pt>
              </c:strCache>
            </c:strRef>
          </c:cat>
          <c:val>
            <c:numRef>
              <c:f>Sheet1!$B$2:$B$10</c:f>
              <c:numCache>
                <c:formatCode>General</c:formatCode>
                <c:ptCount val="9"/>
                <c:pt idx="0">
                  <c:v>6.0</c:v>
                </c:pt>
                <c:pt idx="1">
                  <c:v>5.0</c:v>
                </c:pt>
                <c:pt idx="2">
                  <c:v>2.0</c:v>
                </c:pt>
                <c:pt idx="3">
                  <c:v>0.0</c:v>
                </c:pt>
                <c:pt idx="4">
                  <c:v>0.0</c:v>
                </c:pt>
                <c:pt idx="5">
                  <c:v>0.0</c:v>
                </c:pt>
                <c:pt idx="6">
                  <c:v>0.0</c:v>
                </c:pt>
                <c:pt idx="7">
                  <c:v>0.0</c:v>
                </c:pt>
                <c:pt idx="8">
                  <c:v>1.0</c:v>
                </c:pt>
              </c:numCache>
            </c:numRef>
          </c:val>
        </c:ser>
        <c:dLbls>
          <c:dLblPos val="outEnd"/>
          <c:showLegendKey val="0"/>
          <c:showVal val="1"/>
          <c:showCatName val="0"/>
          <c:showSerName val="0"/>
          <c:showPercent val="0"/>
          <c:showBubbleSize val="0"/>
        </c:dLbls>
        <c:gapWidth val="164"/>
        <c:overlap val="-22"/>
        <c:axId val="-2134443840"/>
        <c:axId val="-2134791488"/>
      </c:barChart>
      <c:catAx>
        <c:axId val="-213444384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4791488"/>
        <c:crosses val="autoZero"/>
        <c:auto val="1"/>
        <c:lblAlgn val="ctr"/>
        <c:lblOffset val="100"/>
        <c:noMultiLvlLbl val="0"/>
      </c:catAx>
      <c:valAx>
        <c:axId val="-2134791488"/>
        <c:scaling>
          <c:orientation val="minMax"/>
        </c:scaling>
        <c:delete val="0"/>
        <c:axPos val="l"/>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44438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1245BF-F491-3940-8819-1F4C8C11CCEC}" type="datetimeFigureOut">
              <a:rPr lang="en-US" smtClean="0"/>
              <a:t>5/9/19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560D6-AE62-5E44-9A20-B310C7D5A420}" type="slidenum">
              <a:rPr lang="en-US" smtClean="0"/>
              <a:t>‹#›</a:t>
            </a:fld>
            <a:endParaRPr lang="en-US"/>
          </a:p>
        </p:txBody>
      </p:sp>
    </p:spTree>
    <p:extLst>
      <p:ext uri="{BB962C8B-B14F-4D97-AF65-F5344CB8AC3E}">
        <p14:creationId xmlns:p14="http://schemas.microsoft.com/office/powerpoint/2010/main" val="44835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245BF-F491-3940-8819-1F4C8C11CCEC}" type="datetimeFigureOut">
              <a:rPr lang="en-US" smtClean="0"/>
              <a:t>5/9/19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560D6-AE62-5E44-9A20-B310C7D5A420}" type="slidenum">
              <a:rPr lang="en-US" smtClean="0"/>
              <a:t>‹#›</a:t>
            </a:fld>
            <a:endParaRPr lang="en-US"/>
          </a:p>
        </p:txBody>
      </p:sp>
    </p:spTree>
    <p:extLst>
      <p:ext uri="{BB962C8B-B14F-4D97-AF65-F5344CB8AC3E}">
        <p14:creationId xmlns:p14="http://schemas.microsoft.com/office/powerpoint/2010/main" val="192218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245BF-F491-3940-8819-1F4C8C11CCEC}" type="datetimeFigureOut">
              <a:rPr lang="en-US" smtClean="0"/>
              <a:t>5/9/19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560D6-AE62-5E44-9A20-B310C7D5A420}" type="slidenum">
              <a:rPr lang="en-US" smtClean="0"/>
              <a:t>‹#›</a:t>
            </a:fld>
            <a:endParaRPr lang="en-US"/>
          </a:p>
        </p:txBody>
      </p:sp>
    </p:spTree>
    <p:extLst>
      <p:ext uri="{BB962C8B-B14F-4D97-AF65-F5344CB8AC3E}">
        <p14:creationId xmlns:p14="http://schemas.microsoft.com/office/powerpoint/2010/main" val="152465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245BF-F491-3940-8819-1F4C8C11CCEC}" type="datetimeFigureOut">
              <a:rPr lang="en-US" smtClean="0"/>
              <a:t>5/9/19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560D6-AE62-5E44-9A20-B310C7D5A420}" type="slidenum">
              <a:rPr lang="en-US" smtClean="0"/>
              <a:t>‹#›</a:t>
            </a:fld>
            <a:endParaRPr lang="en-US"/>
          </a:p>
        </p:txBody>
      </p:sp>
    </p:spTree>
    <p:extLst>
      <p:ext uri="{BB962C8B-B14F-4D97-AF65-F5344CB8AC3E}">
        <p14:creationId xmlns:p14="http://schemas.microsoft.com/office/powerpoint/2010/main" val="98714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1245BF-F491-3940-8819-1F4C8C11CCEC}" type="datetimeFigureOut">
              <a:rPr lang="en-US" smtClean="0"/>
              <a:t>5/9/19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560D6-AE62-5E44-9A20-B310C7D5A420}" type="slidenum">
              <a:rPr lang="en-US" smtClean="0"/>
              <a:t>‹#›</a:t>
            </a:fld>
            <a:endParaRPr lang="en-US"/>
          </a:p>
        </p:txBody>
      </p:sp>
    </p:spTree>
    <p:extLst>
      <p:ext uri="{BB962C8B-B14F-4D97-AF65-F5344CB8AC3E}">
        <p14:creationId xmlns:p14="http://schemas.microsoft.com/office/powerpoint/2010/main" val="160401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1245BF-F491-3940-8819-1F4C8C11CCEC}" type="datetimeFigureOut">
              <a:rPr lang="en-US" smtClean="0"/>
              <a:t>5/9/19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560D6-AE62-5E44-9A20-B310C7D5A420}" type="slidenum">
              <a:rPr lang="en-US" smtClean="0"/>
              <a:t>‹#›</a:t>
            </a:fld>
            <a:endParaRPr lang="en-US"/>
          </a:p>
        </p:txBody>
      </p:sp>
    </p:spTree>
    <p:extLst>
      <p:ext uri="{BB962C8B-B14F-4D97-AF65-F5344CB8AC3E}">
        <p14:creationId xmlns:p14="http://schemas.microsoft.com/office/powerpoint/2010/main" val="13664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1245BF-F491-3940-8819-1F4C8C11CCEC}" type="datetimeFigureOut">
              <a:rPr lang="en-US" smtClean="0"/>
              <a:t>5/9/19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C560D6-AE62-5E44-9A20-B310C7D5A420}" type="slidenum">
              <a:rPr lang="en-US" smtClean="0"/>
              <a:t>‹#›</a:t>
            </a:fld>
            <a:endParaRPr lang="en-US"/>
          </a:p>
        </p:txBody>
      </p:sp>
    </p:spTree>
    <p:extLst>
      <p:ext uri="{BB962C8B-B14F-4D97-AF65-F5344CB8AC3E}">
        <p14:creationId xmlns:p14="http://schemas.microsoft.com/office/powerpoint/2010/main" val="214330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1245BF-F491-3940-8819-1F4C8C11CCEC}" type="datetimeFigureOut">
              <a:rPr lang="en-US" smtClean="0"/>
              <a:t>5/9/19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C560D6-AE62-5E44-9A20-B310C7D5A420}" type="slidenum">
              <a:rPr lang="en-US" smtClean="0"/>
              <a:t>‹#›</a:t>
            </a:fld>
            <a:endParaRPr lang="en-US"/>
          </a:p>
        </p:txBody>
      </p:sp>
    </p:spTree>
    <p:extLst>
      <p:ext uri="{BB962C8B-B14F-4D97-AF65-F5344CB8AC3E}">
        <p14:creationId xmlns:p14="http://schemas.microsoft.com/office/powerpoint/2010/main" val="67265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245BF-F491-3940-8819-1F4C8C11CCEC}" type="datetimeFigureOut">
              <a:rPr lang="en-US" smtClean="0"/>
              <a:t>5/9/19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C560D6-AE62-5E44-9A20-B310C7D5A420}" type="slidenum">
              <a:rPr lang="en-US" smtClean="0"/>
              <a:t>‹#›</a:t>
            </a:fld>
            <a:endParaRPr lang="en-US"/>
          </a:p>
        </p:txBody>
      </p:sp>
    </p:spTree>
    <p:extLst>
      <p:ext uri="{BB962C8B-B14F-4D97-AF65-F5344CB8AC3E}">
        <p14:creationId xmlns:p14="http://schemas.microsoft.com/office/powerpoint/2010/main" val="103105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1245BF-F491-3940-8819-1F4C8C11CCEC}" type="datetimeFigureOut">
              <a:rPr lang="en-US" smtClean="0"/>
              <a:t>5/9/19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560D6-AE62-5E44-9A20-B310C7D5A420}" type="slidenum">
              <a:rPr lang="en-US" smtClean="0"/>
              <a:t>‹#›</a:t>
            </a:fld>
            <a:endParaRPr lang="en-US"/>
          </a:p>
        </p:txBody>
      </p:sp>
    </p:spTree>
    <p:extLst>
      <p:ext uri="{BB962C8B-B14F-4D97-AF65-F5344CB8AC3E}">
        <p14:creationId xmlns:p14="http://schemas.microsoft.com/office/powerpoint/2010/main" val="894845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1245BF-F491-3940-8819-1F4C8C11CCEC}" type="datetimeFigureOut">
              <a:rPr lang="en-US" smtClean="0"/>
              <a:t>5/9/19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560D6-AE62-5E44-9A20-B310C7D5A420}" type="slidenum">
              <a:rPr lang="en-US" smtClean="0"/>
              <a:t>‹#›</a:t>
            </a:fld>
            <a:endParaRPr lang="en-US"/>
          </a:p>
        </p:txBody>
      </p:sp>
    </p:spTree>
    <p:extLst>
      <p:ext uri="{BB962C8B-B14F-4D97-AF65-F5344CB8AC3E}">
        <p14:creationId xmlns:p14="http://schemas.microsoft.com/office/powerpoint/2010/main" val="8444394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245BF-F491-3940-8819-1F4C8C11CCEC}" type="datetimeFigureOut">
              <a:rPr lang="en-US" smtClean="0"/>
              <a:t>5/9/19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560D6-AE62-5E44-9A20-B310C7D5A420}" type="slidenum">
              <a:rPr lang="en-US" smtClean="0"/>
              <a:t>‹#›</a:t>
            </a:fld>
            <a:endParaRPr lang="en-US"/>
          </a:p>
        </p:txBody>
      </p:sp>
    </p:spTree>
    <p:extLst>
      <p:ext uri="{BB962C8B-B14F-4D97-AF65-F5344CB8AC3E}">
        <p14:creationId xmlns:p14="http://schemas.microsoft.com/office/powerpoint/2010/main" val="1905507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edium.com/cuny-csi-mth513" TargetMode="Externa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Competition Based</a:t>
            </a:r>
            <a:br>
              <a:rPr lang="en-US" b="1" dirty="0" smtClean="0"/>
            </a:br>
            <a:r>
              <a:rPr lang="en-US" b="1" dirty="0" smtClean="0"/>
              <a:t>Teaching of</a:t>
            </a:r>
            <a:br>
              <a:rPr lang="en-US" b="1" dirty="0" smtClean="0"/>
            </a:br>
            <a:r>
              <a:rPr lang="en-US" b="1" dirty="0" smtClean="0"/>
              <a:t>Machine Learning</a:t>
            </a:r>
            <a:endParaRPr lang="en-US" b="1" dirty="0"/>
          </a:p>
        </p:txBody>
      </p:sp>
      <p:sp>
        <p:nvSpPr>
          <p:cNvPr id="3" name="Subtitle 2"/>
          <p:cNvSpPr>
            <a:spLocks noGrp="1"/>
          </p:cNvSpPr>
          <p:nvPr>
            <p:ph type="subTitle" idx="1"/>
          </p:nvPr>
        </p:nvSpPr>
        <p:spPr/>
        <p:txBody>
          <a:bodyPr/>
          <a:lstStyle/>
          <a:p>
            <a:r>
              <a:rPr lang="en-US" dirty="0" smtClean="0"/>
              <a:t>Mikael Vejdemo-Johansson</a:t>
            </a:r>
          </a:p>
          <a:p>
            <a:r>
              <a:rPr lang="en-US" dirty="0" smtClean="0"/>
              <a:t>CUNY College of Staten Island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561655"/>
            <a:ext cx="3056021" cy="7515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180" y="5594097"/>
            <a:ext cx="799324" cy="782640"/>
          </a:xfrm>
          <a:prstGeom prst="rect">
            <a:avLst/>
          </a:prstGeom>
        </p:spPr>
      </p:pic>
    </p:spTree>
    <p:extLst>
      <p:ext uri="{BB962C8B-B14F-4D97-AF65-F5344CB8AC3E}">
        <p14:creationId xmlns:p14="http://schemas.microsoft.com/office/powerpoint/2010/main" val="210435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worked well?</a:t>
            </a:r>
            <a:endParaRPr lang="en-US" dirty="0"/>
          </a:p>
        </p:txBody>
      </p:sp>
      <p:sp>
        <p:nvSpPr>
          <p:cNvPr id="3" name="Content Placeholder 2"/>
          <p:cNvSpPr>
            <a:spLocks noGrp="1"/>
          </p:cNvSpPr>
          <p:nvPr>
            <p:ph idx="1"/>
          </p:nvPr>
        </p:nvSpPr>
        <p:spPr/>
        <p:txBody>
          <a:bodyPr/>
          <a:lstStyle/>
          <a:p>
            <a:r>
              <a:rPr lang="en-US" dirty="0" smtClean="0"/>
              <a:t>The competition format was genuinely and thoroughly motivating.</a:t>
            </a:r>
            <a:br>
              <a:rPr lang="en-US" dirty="0" smtClean="0"/>
            </a:br>
            <a:r>
              <a:rPr lang="en-US" dirty="0" smtClean="0"/>
              <a:t>After my teaching observation, the observer was astonished to see how eagerly the students started coding.</a:t>
            </a:r>
          </a:p>
          <a:p>
            <a:r>
              <a:rPr lang="en-US" dirty="0" err="1" smtClean="0"/>
              <a:t>Kaggle’s</a:t>
            </a:r>
            <a:r>
              <a:rPr lang="en-US" dirty="0" smtClean="0"/>
              <a:t> infrastructure makes it easy and comfortable to write code and submit solutions seamlessly.</a:t>
            </a:r>
          </a:p>
          <a:p>
            <a:r>
              <a:rPr lang="en-US" dirty="0" smtClean="0"/>
              <a:t>Many topics and issues were discovered independently just before being introduced </a:t>
            </a:r>
            <a:r>
              <a:rPr lang="mr-IN" dirty="0" smtClean="0"/>
              <a:t>–</a:t>
            </a:r>
            <a:r>
              <a:rPr lang="en-US" dirty="0" smtClean="0"/>
              <a:t> </a:t>
            </a:r>
            <a:r>
              <a:rPr lang="en-US" dirty="0" err="1" smtClean="0"/>
              <a:t>eg</a:t>
            </a:r>
            <a:r>
              <a:rPr lang="en-US" dirty="0" smtClean="0"/>
              <a:t> Grid Search, Validation</a:t>
            </a:r>
          </a:p>
          <a:p>
            <a:endParaRPr lang="en-US" dirty="0"/>
          </a:p>
        </p:txBody>
      </p:sp>
    </p:spTree>
    <p:extLst>
      <p:ext uri="{BB962C8B-B14F-4D97-AF65-F5344CB8AC3E}">
        <p14:creationId xmlns:p14="http://schemas.microsoft.com/office/powerpoint/2010/main" val="214677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worked less well?</a:t>
            </a:r>
            <a:endParaRPr lang="en-US" dirty="0"/>
          </a:p>
        </p:txBody>
      </p:sp>
      <p:sp>
        <p:nvSpPr>
          <p:cNvPr id="3" name="Content Placeholder 2"/>
          <p:cNvSpPr>
            <a:spLocks noGrp="1"/>
          </p:cNvSpPr>
          <p:nvPr>
            <p:ph idx="1"/>
          </p:nvPr>
        </p:nvSpPr>
        <p:spPr/>
        <p:txBody>
          <a:bodyPr>
            <a:normAutofit lnSpcReduction="10000"/>
          </a:bodyPr>
          <a:lstStyle/>
          <a:p>
            <a:r>
              <a:rPr lang="en-US" dirty="0" smtClean="0"/>
              <a:t>While it was comfortable working on </a:t>
            </a:r>
            <a:r>
              <a:rPr lang="en-US" dirty="0" err="1" smtClean="0"/>
              <a:t>Kaggle’s</a:t>
            </a:r>
            <a:r>
              <a:rPr lang="en-US" dirty="0" smtClean="0"/>
              <a:t> servers, latency and computation times became an issue </a:t>
            </a:r>
            <a:r>
              <a:rPr lang="mr-IN" dirty="0" smtClean="0"/>
              <a:t>–</a:t>
            </a:r>
            <a:r>
              <a:rPr lang="en-US" dirty="0" smtClean="0"/>
              <a:t> drastically so when we started using deep learning techniques.</a:t>
            </a:r>
          </a:p>
          <a:p>
            <a:r>
              <a:rPr lang="en-US" dirty="0" smtClean="0"/>
              <a:t>Currently live Kaggle competitions might not align with teaching goals. </a:t>
            </a:r>
            <a:br>
              <a:rPr lang="en-US" dirty="0" smtClean="0"/>
            </a:br>
            <a:r>
              <a:rPr lang="en-US" dirty="0" smtClean="0"/>
              <a:t>We used: </a:t>
            </a:r>
          </a:p>
          <a:p>
            <a:pPr lvl="1"/>
            <a:r>
              <a:rPr lang="en-US" dirty="0" smtClean="0"/>
              <a:t>One live competition</a:t>
            </a:r>
            <a:endParaRPr lang="en-US" dirty="0"/>
          </a:p>
          <a:p>
            <a:pPr lvl="1"/>
            <a:r>
              <a:rPr lang="en-US" dirty="0" smtClean="0"/>
              <a:t>One finished competition </a:t>
            </a:r>
            <a:r>
              <a:rPr lang="mr-IN" dirty="0" smtClean="0"/>
              <a:t>–</a:t>
            </a:r>
            <a:r>
              <a:rPr lang="en-US" dirty="0" smtClean="0"/>
              <a:t> which meant the leaderboard did not work</a:t>
            </a:r>
          </a:p>
          <a:p>
            <a:pPr lvl="1"/>
            <a:r>
              <a:rPr lang="en-US" dirty="0" smtClean="0"/>
              <a:t>One “Kaggle </a:t>
            </a:r>
            <a:r>
              <a:rPr lang="en-US" dirty="0" err="1" smtClean="0"/>
              <a:t>InClass</a:t>
            </a:r>
            <a:r>
              <a:rPr lang="en-US" dirty="0" smtClean="0"/>
              <a:t>” competition </a:t>
            </a:r>
            <a:r>
              <a:rPr lang="mr-IN" dirty="0" smtClean="0"/>
              <a:t>–</a:t>
            </a:r>
            <a:r>
              <a:rPr lang="en-US" dirty="0" smtClean="0"/>
              <a:t> which meant no outside competition</a:t>
            </a:r>
          </a:p>
          <a:p>
            <a:r>
              <a:rPr lang="en-US" dirty="0" smtClean="0"/>
              <a:t>Since all competitions had a sample solution, very little was built from scratch </a:t>
            </a:r>
            <a:r>
              <a:rPr lang="mr-IN" dirty="0" smtClean="0"/>
              <a:t>–</a:t>
            </a:r>
            <a:r>
              <a:rPr lang="en-US" dirty="0" smtClean="0"/>
              <a:t> which was reflected in responses to the final exam.</a:t>
            </a:r>
            <a:endParaRPr lang="en-US" dirty="0"/>
          </a:p>
        </p:txBody>
      </p:sp>
    </p:spTree>
    <p:extLst>
      <p:ext uri="{BB962C8B-B14F-4D97-AF65-F5344CB8AC3E}">
        <p14:creationId xmlns:p14="http://schemas.microsoft.com/office/powerpoint/2010/main" val="632376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your attention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674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CUNY College of Staten Island - Mathematics</a:t>
            </a:r>
            <a:endParaRPr lang="en-US" dirty="0"/>
          </a:p>
        </p:txBody>
      </p:sp>
      <p:sp>
        <p:nvSpPr>
          <p:cNvPr id="3" name="Content Placeholder 2"/>
          <p:cNvSpPr>
            <a:spLocks noGrp="1"/>
          </p:cNvSpPr>
          <p:nvPr>
            <p:ph idx="1"/>
          </p:nvPr>
        </p:nvSpPr>
        <p:spPr/>
        <p:txBody>
          <a:bodyPr/>
          <a:lstStyle/>
          <a:p>
            <a:r>
              <a:rPr lang="en-US" dirty="0" smtClean="0"/>
              <a:t>Combined community college, 4 year research university</a:t>
            </a:r>
          </a:p>
          <a:p>
            <a:r>
              <a:rPr lang="en-US" dirty="0" smtClean="0"/>
              <a:t>Over 10k students total</a:t>
            </a:r>
          </a:p>
          <a:p>
            <a:endParaRPr lang="en-US" dirty="0"/>
          </a:p>
          <a:p>
            <a:endParaRPr lang="en-US" dirty="0" smtClean="0"/>
          </a:p>
          <a:p>
            <a:r>
              <a:rPr lang="en-US" dirty="0" smtClean="0"/>
              <a:t>100 mathematics majors</a:t>
            </a:r>
          </a:p>
          <a:p>
            <a:r>
              <a:rPr lang="en-US" dirty="0" smtClean="0"/>
              <a:t>4 statistics courses </a:t>
            </a:r>
            <a:br>
              <a:rPr lang="en-US" dirty="0" smtClean="0"/>
            </a:br>
            <a:r>
              <a:rPr lang="en-US" dirty="0" smtClean="0"/>
              <a:t>(</a:t>
            </a:r>
            <a:r>
              <a:rPr lang="mr-IN" dirty="0" smtClean="0"/>
              <a:t>…</a:t>
            </a:r>
            <a:r>
              <a:rPr lang="en-GB" dirty="0" smtClean="0"/>
              <a:t>for humanities; </a:t>
            </a:r>
            <a:r>
              <a:rPr lang="mr-IN" dirty="0" smtClean="0"/>
              <a:t>…</a:t>
            </a:r>
            <a:r>
              <a:rPr lang="en-GB" dirty="0" smtClean="0"/>
              <a:t>for STEM; probability; mathematical statistics)</a:t>
            </a:r>
          </a:p>
          <a:p>
            <a:endParaRPr lang="en-GB" dirty="0" smtClean="0"/>
          </a:p>
        </p:txBody>
      </p:sp>
    </p:spTree>
    <p:extLst>
      <p:ext uri="{BB962C8B-B14F-4D97-AF65-F5344CB8AC3E}">
        <p14:creationId xmlns:p14="http://schemas.microsoft.com/office/powerpoint/2010/main" val="127933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Course</a:t>
            </a:r>
            <a:endParaRPr lang="en-US" dirty="0"/>
          </a:p>
        </p:txBody>
      </p:sp>
      <p:sp>
        <p:nvSpPr>
          <p:cNvPr id="3" name="Content Placeholder 2"/>
          <p:cNvSpPr>
            <a:spLocks noGrp="1"/>
          </p:cNvSpPr>
          <p:nvPr>
            <p:ph idx="1"/>
          </p:nvPr>
        </p:nvSpPr>
        <p:spPr/>
        <p:txBody>
          <a:bodyPr/>
          <a:lstStyle/>
          <a:p>
            <a:r>
              <a:rPr lang="en-US" dirty="0" smtClean="0"/>
              <a:t>Basic idea: </a:t>
            </a:r>
          </a:p>
          <a:p>
            <a:pPr lvl="1"/>
            <a:r>
              <a:rPr lang="en-US" dirty="0" smtClean="0"/>
              <a:t>Learn Machine Learning through competitions</a:t>
            </a:r>
          </a:p>
          <a:p>
            <a:pPr lvl="1"/>
            <a:r>
              <a:rPr lang="en-US" dirty="0" smtClean="0"/>
              <a:t>Introduce theory when needed, guided by competition needs</a:t>
            </a:r>
          </a:p>
          <a:p>
            <a:pPr lvl="1"/>
            <a:endParaRPr lang="en-US" dirty="0"/>
          </a:p>
          <a:p>
            <a:r>
              <a:rPr lang="en-US" dirty="0" smtClean="0"/>
              <a:t>Personal preferences:</a:t>
            </a:r>
          </a:p>
          <a:p>
            <a:pPr lvl="1"/>
            <a:r>
              <a:rPr lang="en-US" dirty="0" smtClean="0"/>
              <a:t>Grade through written essays</a:t>
            </a:r>
          </a:p>
          <a:p>
            <a:pPr lvl="1"/>
            <a:r>
              <a:rPr lang="en-US" dirty="0" smtClean="0"/>
              <a:t>Computational everything</a:t>
            </a:r>
          </a:p>
          <a:p>
            <a:pPr lvl="1"/>
            <a:r>
              <a:rPr lang="en-US" dirty="0" smtClean="0"/>
              <a:t>Trust students</a:t>
            </a:r>
            <a:endParaRPr lang="en-US" dirty="0"/>
          </a:p>
        </p:txBody>
      </p:sp>
    </p:spTree>
    <p:extLst>
      <p:ext uri="{BB962C8B-B14F-4D97-AF65-F5344CB8AC3E}">
        <p14:creationId xmlns:p14="http://schemas.microsoft.com/office/powerpoint/2010/main" val="142073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Kaggle</a:t>
            </a:r>
            <a:endParaRPr lang="en-US" dirty="0"/>
          </a:p>
        </p:txBody>
      </p:sp>
      <p:sp>
        <p:nvSpPr>
          <p:cNvPr id="3" name="Content Placeholder 2"/>
          <p:cNvSpPr>
            <a:spLocks noGrp="1"/>
          </p:cNvSpPr>
          <p:nvPr>
            <p:ph idx="1"/>
          </p:nvPr>
        </p:nvSpPr>
        <p:spPr/>
        <p:txBody>
          <a:bodyPr>
            <a:normAutofit lnSpcReduction="10000"/>
          </a:bodyPr>
          <a:lstStyle/>
          <a:p>
            <a:r>
              <a:rPr lang="en-US" dirty="0" smtClean="0"/>
              <a:t>Online platform for competitions in Machine Learning and in Data Mining</a:t>
            </a:r>
          </a:p>
          <a:p>
            <a:r>
              <a:rPr lang="en-US" dirty="0" smtClean="0"/>
              <a:t>Provides compute server + </a:t>
            </a:r>
            <a:r>
              <a:rPr lang="en-US" dirty="0" err="1" smtClean="0"/>
              <a:t>Jupyter</a:t>
            </a:r>
            <a:r>
              <a:rPr lang="en-US" dirty="0" smtClean="0"/>
              <a:t> Notebooks, source code editor, console access for Python and for R</a:t>
            </a:r>
          </a:p>
          <a:p>
            <a:pPr lvl="1"/>
            <a:r>
              <a:rPr lang="en-US" dirty="0" smtClean="0"/>
              <a:t>4x CPU or 2x CPU + 1x GPU</a:t>
            </a:r>
          </a:p>
          <a:p>
            <a:pPr lvl="1"/>
            <a:r>
              <a:rPr lang="en-US" dirty="0" smtClean="0"/>
              <a:t>6h execution before jobs are killed</a:t>
            </a:r>
          </a:p>
          <a:p>
            <a:pPr lvl="1"/>
            <a:r>
              <a:rPr lang="en-US" dirty="0" smtClean="0"/>
              <a:t>Integrated competition submission</a:t>
            </a:r>
          </a:p>
          <a:p>
            <a:r>
              <a:rPr lang="en-US" dirty="0" smtClean="0"/>
              <a:t>~20 active competitions, many with cash prizes</a:t>
            </a:r>
          </a:p>
          <a:p>
            <a:r>
              <a:rPr lang="en-US" dirty="0" smtClean="0"/>
              <a:t>Active community</a:t>
            </a:r>
          </a:p>
          <a:p>
            <a:r>
              <a:rPr lang="en-US" dirty="0" smtClean="0"/>
              <a:t>Support for “Classroom competitions”</a:t>
            </a:r>
          </a:p>
          <a:p>
            <a:endParaRPr lang="en-US" dirty="0"/>
          </a:p>
        </p:txBody>
      </p:sp>
    </p:spTree>
    <p:extLst>
      <p:ext uri="{BB962C8B-B14F-4D97-AF65-F5344CB8AC3E}">
        <p14:creationId xmlns:p14="http://schemas.microsoft.com/office/powerpoint/2010/main" val="145795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run of the course</a:t>
            </a:r>
            <a:endParaRPr lang="en-US" dirty="0"/>
          </a:p>
        </p:txBody>
      </p:sp>
      <p:sp>
        <p:nvSpPr>
          <p:cNvPr id="3" name="Content Placeholder 2"/>
          <p:cNvSpPr>
            <a:spLocks noGrp="1"/>
          </p:cNvSpPr>
          <p:nvPr>
            <p:ph idx="1"/>
          </p:nvPr>
        </p:nvSpPr>
        <p:spPr/>
        <p:txBody>
          <a:bodyPr>
            <a:normAutofit lnSpcReduction="10000"/>
          </a:bodyPr>
          <a:lstStyle/>
          <a:p>
            <a:r>
              <a:rPr lang="en-US" dirty="0" smtClean="0"/>
              <a:t>18 students registered</a:t>
            </a:r>
          </a:p>
          <a:p>
            <a:r>
              <a:rPr lang="en-US" dirty="0" smtClean="0"/>
              <a:t>14 students stayed past add/drop deadline</a:t>
            </a:r>
            <a:br>
              <a:rPr lang="en-US" dirty="0" smtClean="0"/>
            </a:br>
            <a:r>
              <a:rPr lang="en-US" dirty="0" smtClean="0"/>
              <a:t>All 14 remained active through the entire semester</a:t>
            </a:r>
          </a:p>
          <a:p>
            <a:r>
              <a:rPr lang="en-US" dirty="0" smtClean="0"/>
              <a:t>4 Kaggle competitions</a:t>
            </a:r>
          </a:p>
          <a:p>
            <a:pPr lvl="1"/>
            <a:r>
              <a:rPr lang="en-US" dirty="0" smtClean="0"/>
              <a:t>Titanic </a:t>
            </a:r>
            <a:r>
              <a:rPr lang="mr-IN" dirty="0" smtClean="0"/>
              <a:t>–</a:t>
            </a:r>
            <a:r>
              <a:rPr lang="en-US" dirty="0" smtClean="0"/>
              <a:t> to get used to the interface</a:t>
            </a:r>
          </a:p>
          <a:p>
            <a:pPr lvl="1"/>
            <a:r>
              <a:rPr lang="en-US" dirty="0" smtClean="0"/>
              <a:t>Regression on house prizes</a:t>
            </a:r>
          </a:p>
          <a:p>
            <a:pPr lvl="1"/>
            <a:r>
              <a:rPr lang="en-US" dirty="0" smtClean="0"/>
              <a:t>Classification of forest types (expired competition)</a:t>
            </a:r>
          </a:p>
          <a:p>
            <a:pPr lvl="1"/>
            <a:r>
              <a:rPr lang="en-US" dirty="0" smtClean="0"/>
              <a:t>Fashion-MNIST (classroom competition)</a:t>
            </a:r>
            <a:endParaRPr lang="en-US" dirty="0"/>
          </a:p>
          <a:p>
            <a:r>
              <a:rPr lang="en-US" dirty="0" smtClean="0"/>
              <a:t>2x 50 minutes each Monday, Wednesday</a:t>
            </a:r>
          </a:p>
          <a:p>
            <a:r>
              <a:rPr lang="en-US" dirty="0" smtClean="0"/>
              <a:t>15-30 minutes theory, remaining time work in teams of 3</a:t>
            </a:r>
          </a:p>
        </p:txBody>
      </p:sp>
    </p:spTree>
    <p:extLst>
      <p:ext uri="{BB962C8B-B14F-4D97-AF65-F5344CB8AC3E}">
        <p14:creationId xmlns:p14="http://schemas.microsoft.com/office/powerpoint/2010/main" val="24102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run of the course</a:t>
            </a:r>
            <a:endParaRPr lang="en-US" dirty="0"/>
          </a:p>
        </p:txBody>
      </p:sp>
      <p:sp>
        <p:nvSpPr>
          <p:cNvPr id="3" name="Content Placeholder 2"/>
          <p:cNvSpPr>
            <a:spLocks noGrp="1"/>
          </p:cNvSpPr>
          <p:nvPr>
            <p:ph idx="1"/>
          </p:nvPr>
        </p:nvSpPr>
        <p:spPr>
          <a:xfrm>
            <a:off x="838200" y="1825625"/>
            <a:ext cx="6392779" cy="4351338"/>
          </a:xfrm>
        </p:spPr>
        <p:txBody>
          <a:bodyPr/>
          <a:lstStyle/>
          <a:p>
            <a:r>
              <a:rPr lang="en-US" dirty="0" smtClean="0"/>
              <a:t>Running Leaderboard on the classroom whiteboard</a:t>
            </a:r>
          </a:p>
          <a:p>
            <a:r>
              <a:rPr lang="en-US" dirty="0" smtClean="0"/>
              <a:t>Easy to beat teacher reference solution + access to reference solution source code</a:t>
            </a:r>
          </a:p>
          <a:p>
            <a:r>
              <a:rPr lang="en-US" dirty="0" smtClean="0"/>
              <a:t>Grade based on</a:t>
            </a:r>
          </a:p>
          <a:p>
            <a:pPr lvl="1"/>
            <a:r>
              <a:rPr lang="en-US" dirty="0" smtClean="0"/>
              <a:t>70% Blog post describing one of the team’s solutions in detail</a:t>
            </a:r>
            <a:br>
              <a:rPr lang="en-US" dirty="0" smtClean="0"/>
            </a:br>
            <a:r>
              <a:rPr lang="en-US" dirty="0" smtClean="0">
                <a:hlinkClick r:id="rId2"/>
              </a:rPr>
              <a:t>https://medium.com/cuny-csi-mth513</a:t>
            </a:r>
            <a:endParaRPr lang="en-US" dirty="0" smtClean="0"/>
          </a:p>
          <a:p>
            <a:pPr lvl="1"/>
            <a:r>
              <a:rPr lang="en-US" dirty="0" smtClean="0"/>
              <a:t>10% Attendance</a:t>
            </a:r>
          </a:p>
          <a:p>
            <a:pPr lvl="1"/>
            <a:r>
              <a:rPr lang="en-US" dirty="0" smtClean="0"/>
              <a:t>20% Final exam</a:t>
            </a:r>
          </a:p>
        </p:txBody>
      </p:sp>
      <p:graphicFrame>
        <p:nvGraphicFramePr>
          <p:cNvPr id="4" name="Chart 3"/>
          <p:cNvGraphicFramePr/>
          <p:nvPr>
            <p:extLst>
              <p:ext uri="{D42A27DB-BD31-4B8C-83A1-F6EECF244321}">
                <p14:modId xmlns:p14="http://schemas.microsoft.com/office/powerpoint/2010/main" val="855956767"/>
              </p:ext>
            </p:extLst>
          </p:nvPr>
        </p:nvGraphicFramePr>
        <p:xfrm>
          <a:off x="7230979" y="1690688"/>
          <a:ext cx="4263188" cy="48154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34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Student Opinions</a:t>
            </a:r>
            <a:br>
              <a:rPr lang="en-US" dirty="0" smtClean="0"/>
            </a:b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5623818"/>
              </p:ext>
            </p:extLst>
          </p:nvPr>
        </p:nvGraphicFramePr>
        <p:xfrm>
          <a:off x="838200" y="1825625"/>
          <a:ext cx="10515600" cy="3754120"/>
        </p:xfrm>
        <a:graphic>
          <a:graphicData uri="http://schemas.openxmlformats.org/drawingml/2006/table">
            <a:tbl>
              <a:tblPr firstRow="1" bandRow="1">
                <a:tableStyleId>{5C22544A-7EE6-4342-B048-85BDC9FD1C3A}</a:tableStyleId>
              </a:tblPr>
              <a:tblGrid>
                <a:gridCol w="2975811"/>
                <a:gridCol w="1804736"/>
                <a:gridCol w="1130969"/>
                <a:gridCol w="1098884"/>
                <a:gridCol w="1271337"/>
                <a:gridCol w="2233863"/>
              </a:tblGrid>
              <a:tr h="370840">
                <a:tc>
                  <a:txBody>
                    <a:bodyPr/>
                    <a:lstStyle/>
                    <a:p>
                      <a:r>
                        <a:rPr lang="en-US" dirty="0" smtClean="0"/>
                        <a:t>Question</a:t>
                      </a:r>
                      <a:endParaRPr lang="en-US" dirty="0"/>
                    </a:p>
                  </a:txBody>
                  <a:tcPr/>
                </a:tc>
                <a:tc>
                  <a:txBody>
                    <a:bodyPr/>
                    <a:lstStyle/>
                    <a:p>
                      <a:r>
                        <a:rPr lang="en-US" dirty="0" smtClean="0"/>
                        <a:t>Strongly Agree</a:t>
                      </a:r>
                      <a:endParaRPr lang="en-US" dirty="0"/>
                    </a:p>
                  </a:txBody>
                  <a:tcPr/>
                </a:tc>
                <a:tc>
                  <a:txBody>
                    <a:bodyPr/>
                    <a:lstStyle/>
                    <a:p>
                      <a:r>
                        <a:rPr lang="en-US" dirty="0" smtClean="0"/>
                        <a:t>Agree</a:t>
                      </a:r>
                      <a:endParaRPr lang="en-US" dirty="0"/>
                    </a:p>
                  </a:txBody>
                  <a:tcPr/>
                </a:tc>
                <a:tc>
                  <a:txBody>
                    <a:bodyPr/>
                    <a:lstStyle/>
                    <a:p>
                      <a:r>
                        <a:rPr lang="en-US" dirty="0" smtClean="0"/>
                        <a:t>Neither</a:t>
                      </a:r>
                      <a:endParaRPr lang="en-US" dirty="0"/>
                    </a:p>
                  </a:txBody>
                  <a:tcPr/>
                </a:tc>
                <a:tc>
                  <a:txBody>
                    <a:bodyPr/>
                    <a:lstStyle/>
                    <a:p>
                      <a:r>
                        <a:rPr lang="en-US" dirty="0" smtClean="0"/>
                        <a:t>Disagree</a:t>
                      </a:r>
                      <a:endParaRPr lang="en-US" dirty="0"/>
                    </a:p>
                  </a:txBody>
                  <a:tcPr/>
                </a:tc>
                <a:tc>
                  <a:txBody>
                    <a:bodyPr/>
                    <a:lstStyle/>
                    <a:p>
                      <a:r>
                        <a:rPr lang="en-US" dirty="0" smtClean="0"/>
                        <a:t>Strongly Disagree</a:t>
                      </a:r>
                      <a:endParaRPr lang="en-US" dirty="0"/>
                    </a:p>
                  </a:txBody>
                  <a:tcPr/>
                </a:tc>
              </a:tr>
              <a:tr h="370840">
                <a:tc>
                  <a:txBody>
                    <a:bodyPr/>
                    <a:lstStyle/>
                    <a:p>
                      <a:r>
                        <a:rPr lang="en-US" dirty="0" smtClean="0"/>
                        <a:t>I feel confident that I can recognize the need for a machine learning solution</a:t>
                      </a:r>
                      <a:endParaRPr lang="en-US" dirty="0"/>
                    </a:p>
                  </a:txBody>
                  <a:tcPr/>
                </a:tc>
                <a:tc>
                  <a:txBody>
                    <a:bodyPr/>
                    <a:lstStyle/>
                    <a:p>
                      <a:r>
                        <a:rPr lang="en-US" dirty="0" smtClean="0"/>
                        <a:t>30%</a:t>
                      </a:r>
                      <a:endParaRPr lang="en-US" dirty="0"/>
                    </a:p>
                  </a:txBody>
                  <a:tcPr/>
                </a:tc>
                <a:tc>
                  <a:txBody>
                    <a:bodyPr/>
                    <a:lstStyle/>
                    <a:p>
                      <a:r>
                        <a:rPr lang="en-US" dirty="0" smtClean="0"/>
                        <a:t>70%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I feel confident</a:t>
                      </a:r>
                      <a:r>
                        <a:rPr lang="en-US" baseline="0" dirty="0" smtClean="0"/>
                        <a:t> that I can construct a machine learning solution for a new problem</a:t>
                      </a:r>
                      <a:endParaRPr lang="en-US" dirty="0"/>
                    </a:p>
                  </a:txBody>
                  <a:tcPr/>
                </a:tc>
                <a:tc>
                  <a:txBody>
                    <a:bodyPr/>
                    <a:lstStyle/>
                    <a:p>
                      <a:r>
                        <a:rPr lang="en-US" dirty="0" smtClean="0"/>
                        <a:t>20%</a:t>
                      </a:r>
                      <a:endParaRPr lang="en-US" dirty="0"/>
                    </a:p>
                  </a:txBody>
                  <a:tcPr/>
                </a:tc>
                <a:tc>
                  <a:txBody>
                    <a:bodyPr/>
                    <a:lstStyle/>
                    <a:p>
                      <a:r>
                        <a:rPr lang="en-US" dirty="0" smtClean="0"/>
                        <a:t>60%</a:t>
                      </a:r>
                      <a:endParaRPr lang="en-US" dirty="0"/>
                    </a:p>
                  </a:txBody>
                  <a:tcPr/>
                </a:tc>
                <a:tc>
                  <a:txBody>
                    <a:bodyPr/>
                    <a:lstStyle/>
                    <a:p>
                      <a:r>
                        <a:rPr lang="en-US" dirty="0" smtClean="0"/>
                        <a:t>20%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I have learned what I expected to</a:t>
                      </a:r>
                      <a:r>
                        <a:rPr lang="en-US" baseline="0" dirty="0" smtClean="0"/>
                        <a:t> learn from this course</a:t>
                      </a:r>
                      <a:endParaRPr lang="en-US" dirty="0"/>
                    </a:p>
                  </a:txBody>
                  <a:tcPr/>
                </a:tc>
                <a:tc>
                  <a:txBody>
                    <a:bodyPr/>
                    <a:lstStyle/>
                    <a:p>
                      <a:r>
                        <a:rPr lang="en-US" dirty="0" smtClean="0"/>
                        <a:t>20%</a:t>
                      </a:r>
                      <a:endParaRPr lang="en-US" dirty="0"/>
                    </a:p>
                  </a:txBody>
                  <a:tcPr/>
                </a:tc>
                <a:tc>
                  <a:txBody>
                    <a:bodyPr/>
                    <a:lstStyle/>
                    <a:p>
                      <a:r>
                        <a:rPr lang="en-US" dirty="0" smtClean="0"/>
                        <a:t>50%</a:t>
                      </a:r>
                      <a:endParaRPr lang="en-US" dirty="0"/>
                    </a:p>
                  </a:txBody>
                  <a:tcPr/>
                </a:tc>
                <a:tc>
                  <a:txBody>
                    <a:bodyPr/>
                    <a:lstStyle/>
                    <a:p>
                      <a:r>
                        <a:rPr lang="en-US" dirty="0" smtClean="0"/>
                        <a:t>30%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I would recommend this course to other students</a:t>
                      </a:r>
                      <a:endParaRPr lang="en-US" dirty="0"/>
                    </a:p>
                  </a:txBody>
                  <a:tcPr/>
                </a:tc>
                <a:tc>
                  <a:txBody>
                    <a:bodyPr/>
                    <a:lstStyle/>
                    <a:p>
                      <a:r>
                        <a:rPr lang="en-US" dirty="0" smtClean="0"/>
                        <a:t>30%</a:t>
                      </a:r>
                      <a:endParaRPr lang="en-US" dirty="0"/>
                    </a:p>
                  </a:txBody>
                  <a:tcPr/>
                </a:tc>
                <a:tc>
                  <a:txBody>
                    <a:bodyPr/>
                    <a:lstStyle/>
                    <a:p>
                      <a:r>
                        <a:rPr lang="en-US" dirty="0" smtClean="0"/>
                        <a:t>40%</a:t>
                      </a:r>
                      <a:endParaRPr lang="en-US" dirty="0"/>
                    </a:p>
                  </a:txBody>
                  <a:tcPr/>
                </a:tc>
                <a:tc>
                  <a:txBody>
                    <a:bodyPr/>
                    <a:lstStyle/>
                    <a:p>
                      <a:r>
                        <a:rPr lang="en-US" dirty="0" smtClean="0"/>
                        <a:t>30%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sp>
        <p:nvSpPr>
          <p:cNvPr id="5" name="TextBox 4"/>
          <p:cNvSpPr txBox="1"/>
          <p:nvPr/>
        </p:nvSpPr>
        <p:spPr>
          <a:xfrm>
            <a:off x="838200" y="5799221"/>
            <a:ext cx="5240152" cy="646331"/>
          </a:xfrm>
          <a:prstGeom prst="rect">
            <a:avLst/>
          </a:prstGeom>
          <a:noFill/>
        </p:spPr>
        <p:txBody>
          <a:bodyPr wrap="none" rtlCol="0">
            <a:spAutoFit/>
          </a:bodyPr>
          <a:lstStyle/>
          <a:p>
            <a:r>
              <a:rPr lang="en-US" dirty="0" smtClean="0"/>
              <a:t>10 students responded to the voluntary course survey</a:t>
            </a:r>
          </a:p>
          <a:p>
            <a:r>
              <a:rPr lang="en-US" dirty="0" smtClean="0"/>
              <a:t>Official student evaluations are still being processed</a:t>
            </a:r>
            <a:endParaRPr lang="en-US" dirty="0"/>
          </a:p>
        </p:txBody>
      </p:sp>
    </p:spTree>
    <p:extLst>
      <p:ext uri="{BB962C8B-B14F-4D97-AF65-F5344CB8AC3E}">
        <p14:creationId xmlns:p14="http://schemas.microsoft.com/office/powerpoint/2010/main" val="189760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Student Opinions: </a:t>
            </a:r>
            <a:br>
              <a:rPr lang="en-US" dirty="0" smtClean="0"/>
            </a:br>
            <a:r>
              <a:rPr lang="en-US" dirty="0" smtClean="0"/>
              <a:t>What aspects of the course design should be retained?</a:t>
            </a:r>
            <a:endParaRPr lang="en-US" dirty="0"/>
          </a:p>
        </p:txBody>
      </p:sp>
      <p:sp>
        <p:nvSpPr>
          <p:cNvPr id="3" name="Content Placeholder 2"/>
          <p:cNvSpPr>
            <a:spLocks noGrp="1"/>
          </p:cNvSpPr>
          <p:nvPr>
            <p:ph idx="1"/>
          </p:nvPr>
        </p:nvSpPr>
        <p:spPr/>
        <p:txBody>
          <a:bodyPr/>
          <a:lstStyle/>
          <a:p>
            <a:r>
              <a:rPr lang="en-US" dirty="0" smtClean="0"/>
              <a:t>Keeping the theme of letting the students play with what they discover. The class should revolve around discovery with loose guidance, that itself almost reflects some of the modern designs of machine learning.</a:t>
            </a:r>
          </a:p>
          <a:p>
            <a:r>
              <a:rPr lang="en-US" dirty="0" smtClean="0"/>
              <a:t>Working on a competition in groups should be retained for this course.</a:t>
            </a:r>
          </a:p>
          <a:p>
            <a:r>
              <a:rPr lang="en-US" dirty="0" smtClean="0"/>
              <a:t>The competition aspect is nice, it makes it more interesting.</a:t>
            </a:r>
          </a:p>
          <a:p>
            <a:r>
              <a:rPr lang="en-US" dirty="0" smtClean="0"/>
              <a:t>The nature of it </a:t>
            </a:r>
            <a:r>
              <a:rPr lang="mr-IN" dirty="0" smtClean="0"/>
              <a:t>–</a:t>
            </a:r>
            <a:r>
              <a:rPr lang="en-US" dirty="0" smtClean="0"/>
              <a:t> working in competition format was effective.</a:t>
            </a:r>
            <a:endParaRPr lang="en-US" dirty="0"/>
          </a:p>
        </p:txBody>
      </p:sp>
    </p:spTree>
    <p:extLst>
      <p:ext uri="{BB962C8B-B14F-4D97-AF65-F5344CB8AC3E}">
        <p14:creationId xmlns:p14="http://schemas.microsoft.com/office/powerpoint/2010/main" val="978537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Student Opinions:</a:t>
            </a:r>
            <a:br>
              <a:rPr lang="en-US" dirty="0" smtClean="0"/>
            </a:br>
            <a:r>
              <a:rPr lang="en-US" dirty="0" smtClean="0"/>
              <a:t>How could the course best be improved?</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[Several responses addressed the students own feelings of inadequate coding skills before the course.]</a:t>
            </a:r>
          </a:p>
          <a:p>
            <a:r>
              <a:rPr lang="en-US" dirty="0" smtClean="0"/>
              <a:t>More lecture time would definitely be helpful.</a:t>
            </a:r>
          </a:p>
          <a:p>
            <a:r>
              <a:rPr lang="en-US" dirty="0" smtClean="0"/>
              <a:t>Please get local </a:t>
            </a:r>
            <a:r>
              <a:rPr lang="en-US" dirty="0" err="1" smtClean="0"/>
              <a:t>jupyter</a:t>
            </a:r>
            <a:r>
              <a:rPr lang="en-GB" dirty="0" smtClean="0"/>
              <a:t>, I hate </a:t>
            </a:r>
            <a:r>
              <a:rPr lang="en-GB" dirty="0" err="1" smtClean="0"/>
              <a:t>Kaggle’s</a:t>
            </a:r>
            <a:r>
              <a:rPr lang="en-GB" dirty="0" smtClean="0"/>
              <a:t> latency [</a:t>
            </a:r>
            <a:r>
              <a:rPr lang="mr-IN" dirty="0" smtClean="0"/>
              <a:t>…</a:t>
            </a:r>
            <a:r>
              <a:rPr lang="en-GB" dirty="0" smtClean="0"/>
              <a:t>]</a:t>
            </a:r>
          </a:p>
          <a:p>
            <a:r>
              <a:rPr lang="en-GB" dirty="0" smtClean="0"/>
              <a:t>I would lecture more before doing a specific competition. That is, give students more tools to play around with before opening the competition.</a:t>
            </a:r>
          </a:p>
          <a:p>
            <a:r>
              <a:rPr lang="en-GB" dirty="0" smtClean="0"/>
              <a:t>Possibly go through the basics more slowly, it may have been a steep jump right away, but as the class progressed it became more understandable.</a:t>
            </a:r>
            <a:endParaRPr lang="en-US" dirty="0"/>
          </a:p>
        </p:txBody>
      </p:sp>
    </p:spTree>
    <p:extLst>
      <p:ext uri="{BB962C8B-B14F-4D97-AF65-F5344CB8AC3E}">
        <p14:creationId xmlns:p14="http://schemas.microsoft.com/office/powerpoint/2010/main" val="1717691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11818</TotalTime>
  <Words>527</Words>
  <Application>Microsoft Macintosh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Calibri Light</vt:lpstr>
      <vt:lpstr>Mangal</vt:lpstr>
      <vt:lpstr>Arial</vt:lpstr>
      <vt:lpstr>Office Theme</vt:lpstr>
      <vt:lpstr>Competition Based Teaching of Machine Learning</vt:lpstr>
      <vt:lpstr>CUNY College of Staten Island - Mathematics</vt:lpstr>
      <vt:lpstr>Machine Learning Course</vt:lpstr>
      <vt:lpstr>Kaggle</vt:lpstr>
      <vt:lpstr>First run of the course</vt:lpstr>
      <vt:lpstr>First run of the course</vt:lpstr>
      <vt:lpstr>Student Opinions  </vt:lpstr>
      <vt:lpstr>Student Opinions:  What aspects of the course design should be retained?</vt:lpstr>
      <vt:lpstr>Student Opinions: How could the course best be improved? </vt:lpstr>
      <vt:lpstr>What worked well?</vt:lpstr>
      <vt:lpstr>What worked less well?</vt:lpstr>
      <vt:lpstr>Thank you for your attention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Competition Based Teaching of Machine Learning</dc:title>
  <dc:creator>Mikael Vejdemo-Johansson</dc:creator>
  <cp:lastModifiedBy>Mikael Vejdemo-Johansson</cp:lastModifiedBy>
  <cp:revision>8</cp:revision>
  <cp:lastPrinted>2019-05-17T19:04:35Z</cp:lastPrinted>
  <dcterms:created xsi:type="dcterms:W3CDTF">2019-05-09T14:08:34Z</dcterms:created>
  <dcterms:modified xsi:type="dcterms:W3CDTF">2019-05-17T19:07:19Z</dcterms:modified>
</cp:coreProperties>
</file>