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9" r:id="rId1"/>
  </p:sldMasterIdLst>
  <p:notesMasterIdLst>
    <p:notesMasterId r:id="rId25"/>
  </p:notesMasterIdLst>
  <p:sldIdLst>
    <p:sldId id="256" r:id="rId2"/>
    <p:sldId id="257" r:id="rId3"/>
    <p:sldId id="270" r:id="rId4"/>
    <p:sldId id="259" r:id="rId5"/>
    <p:sldId id="285" r:id="rId6"/>
    <p:sldId id="261" r:id="rId7"/>
    <p:sldId id="301" r:id="rId8"/>
    <p:sldId id="316" r:id="rId9"/>
    <p:sldId id="318" r:id="rId10"/>
    <p:sldId id="319" r:id="rId11"/>
    <p:sldId id="317" r:id="rId12"/>
    <p:sldId id="315" r:id="rId13"/>
    <p:sldId id="291" r:id="rId14"/>
    <p:sldId id="262" r:id="rId15"/>
    <p:sldId id="263" r:id="rId16"/>
    <p:sldId id="330" r:id="rId17"/>
    <p:sldId id="303" r:id="rId18"/>
    <p:sldId id="325" r:id="rId19"/>
    <p:sldId id="328" r:id="rId20"/>
    <p:sldId id="308" r:id="rId21"/>
    <p:sldId id="279" r:id="rId22"/>
    <p:sldId id="282" r:id="rId23"/>
    <p:sldId id="2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yssa Ylescupidez" initials="AY" lastIdx="36" clrIdx="0">
    <p:extLst>
      <p:ext uri="{19B8F6BF-5375-455C-9EA6-DF929625EA0E}">
        <p15:presenceInfo xmlns:p15="http://schemas.microsoft.com/office/powerpoint/2012/main" userId="S-1-5-21-839522115-861567501-725345543-31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2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257" autoAdjust="0"/>
  </p:normalViewPr>
  <p:slideViewPr>
    <p:cSldViewPr snapToGrid="0">
      <p:cViewPr varScale="1">
        <p:scale>
          <a:sx n="75" d="100"/>
          <a:sy n="75" d="100"/>
        </p:scale>
        <p:origin x="252" y="4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2BBCD-60B3-4B03-92B8-966AB0264EC1}" type="datetimeFigureOut">
              <a:rPr lang="en-GB" smtClean="0"/>
              <a:t>11/06/2019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A90A1-FBC8-4411-9A77-E76FACC414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79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16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81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560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131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83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880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70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119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290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941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33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892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46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388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66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5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148DB-6139-474D-B110-08E22EA78B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222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9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221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353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09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7A90A1-FBC8-4411-9A77-E76FACC4143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B4BB5-533E-4233-8373-ED7930DFF808}" type="datetime1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2177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2AA0-DC14-4952-95BF-FBAD43852AB0}" type="datetime1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31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9261E-9595-476B-A38F-6CFAE92B853F}" type="datetime1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181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CE76-9830-458A-9EE2-0BDE632BB56B}" type="datetime1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49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C019-27CE-4B92-867D-831374E1985D}" type="datetime1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13385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46899-1A11-4372-90C2-311C5D8B8AA5}" type="datetime1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1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C638-BD5C-43C9-9EAF-6DCBD1DA64B8}" type="datetime1">
              <a:rPr lang="en-GB" smtClean="0"/>
              <a:t>11/06/2019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3C4B-C339-49DA-AE82-EC05B007B5A1}" type="datetime1">
              <a:rPr lang="en-GB" smtClean="0"/>
              <a:t>11/06/2019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50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B647-F70A-4A69-B90E-C55D1E749D1C}" type="datetime1">
              <a:rPr lang="en-GB" smtClean="0"/>
              <a:t>11/06/2019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96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C703-4E62-40BF-B602-C4B01C7E1A84}" type="datetime1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0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1847D-48E5-4453-9B2B-846A352E70D1}" type="datetime1">
              <a:rPr lang="en-GB" smtClean="0"/>
              <a:t>11/06/2019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04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87AC3-EC23-4CBB-AC95-333A93A01B99}" type="datetime1">
              <a:rPr lang="en-GB" smtClean="0"/>
              <a:t>11/06/2019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FD89-97CA-440C-BAE6-679A904BF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59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jmp.com/t5/JMP-Add-Ins/Custom-Map-Creator/ta-p/2147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mp.com/support/help/14-2/custom-map-files.s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436" y="737342"/>
            <a:ext cx="10751128" cy="2387600"/>
          </a:xfrm>
        </p:spPr>
        <p:txBody>
          <a:bodyPr>
            <a:noAutofit/>
          </a:bodyPr>
          <a:lstStyle/>
          <a:p>
            <a:pPr algn="ctr"/>
            <a:r>
              <a:rPr lang="en-US" sz="4500" dirty="0" smtClean="0"/>
              <a:t>Data visualization techniques for the analysis of eczema-affected specific regions of the body as predictors of food allergy risk</a:t>
            </a:r>
            <a:endParaRPr lang="en-GB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1454" y="3724300"/>
            <a:ext cx="10076873" cy="153338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5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Alyssa Ylescupidez</a:t>
            </a:r>
            <a:r>
              <a:rPr lang="en-US" sz="55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sz="5500" dirty="0">
                <a:latin typeface="Calibri Light" panose="020F0302020204030204" pitchFamily="34" charset="0"/>
                <a:cs typeface="Calibri Light" panose="020F0302020204030204" pitchFamily="34" charset="0"/>
              </a:rPr>
              <a:t>, George </a:t>
            </a:r>
            <a:r>
              <a:rPr lang="en-US" sz="55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du </a:t>
            </a:r>
            <a:r>
              <a:rPr lang="en-US" sz="5500" dirty="0">
                <a:latin typeface="Calibri Light" panose="020F0302020204030204" pitchFamily="34" charset="0"/>
                <a:cs typeface="Calibri Light" panose="020F0302020204030204" pitchFamily="34" charset="0"/>
              </a:rPr>
              <a:t>Toit</a:t>
            </a:r>
            <a:r>
              <a:rPr lang="en-US" sz="55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5500" dirty="0">
                <a:latin typeface="Calibri Light" panose="020F0302020204030204" pitchFamily="34" charset="0"/>
                <a:cs typeface="Calibri Light" panose="020F0302020204030204" pitchFamily="34" charset="0"/>
              </a:rPr>
              <a:t>, Katerina Salavoura</a:t>
            </a:r>
            <a:r>
              <a:rPr lang="en-US" sz="55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5500" dirty="0">
                <a:latin typeface="Calibri Light" panose="020F0302020204030204" pitchFamily="34" charset="0"/>
                <a:cs typeface="Calibri Light" panose="020F0302020204030204" pitchFamily="34" charset="0"/>
              </a:rPr>
              <a:t>, Helen Brough</a:t>
            </a:r>
            <a:r>
              <a:rPr lang="en-US" sz="55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55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sz="55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Suzana</a:t>
            </a:r>
            <a:r>
              <a:rPr lang="en-US" sz="5500" dirty="0">
                <a:latin typeface="Calibri Light" panose="020F0302020204030204" pitchFamily="34" charset="0"/>
                <a:cs typeface="Calibri Light" panose="020F0302020204030204" pitchFamily="34" charset="0"/>
              </a:rPr>
              <a:t> Radulovic</a:t>
            </a:r>
            <a:r>
              <a:rPr lang="en-US" sz="55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5500" dirty="0">
                <a:latin typeface="Calibri Light" panose="020F0302020204030204" pitchFamily="34" charset="0"/>
                <a:cs typeface="Calibri Light" panose="020F0302020204030204" pitchFamily="34" charset="0"/>
              </a:rPr>
              <a:t>, Colin O’Rourke</a:t>
            </a:r>
            <a:r>
              <a:rPr lang="en-US" sz="55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sz="5500" dirty="0">
                <a:latin typeface="Calibri Light" panose="020F0302020204030204" pitchFamily="34" charset="0"/>
                <a:cs typeface="Calibri Light" panose="020F0302020204030204" pitchFamily="34" charset="0"/>
              </a:rPr>
              <a:t>, Gideon Lack</a:t>
            </a:r>
            <a:r>
              <a:rPr lang="en-US" sz="55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5500" dirty="0">
                <a:latin typeface="Calibri Light" panose="020F0302020204030204" pitchFamily="34" charset="0"/>
                <a:cs typeface="Calibri Light" panose="020F0302020204030204" pitchFamily="34" charset="0"/>
              </a:rPr>
              <a:t>, Henry T </a:t>
            </a:r>
            <a:r>
              <a:rPr lang="en-US" sz="55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Bahnson</a:t>
            </a:r>
            <a:r>
              <a:rPr lang="en-US" sz="5500" baseline="30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sz="5500" dirty="0">
                <a:latin typeface="Calibri Light" panose="020F0302020204030204" pitchFamily="34" charset="0"/>
                <a:cs typeface="Calibri Light" panose="020F0302020204030204" pitchFamily="34" charset="0"/>
              </a:rPr>
              <a:t> </a:t>
            </a:r>
            <a:endParaRPr lang="en-US" sz="55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Benaroya Research Institute and the Immune Tolerance Network, Seattle </a:t>
            </a:r>
            <a:endParaRPr lang="en-GB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King’s College, </a:t>
            </a:r>
            <a:r>
              <a:rPr lang="en-US" sz="36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Evelina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, Guy’s and St. Thomas’ Hospital, London</a:t>
            </a:r>
            <a:endParaRPr lang="en-GB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100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682" y="5520167"/>
            <a:ext cx="1179907" cy="1183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964" y="5666873"/>
            <a:ext cx="1321095" cy="10371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r="66834" b="28327"/>
          <a:stretch/>
        </p:blipFill>
        <p:spPr>
          <a:xfrm>
            <a:off x="6169890" y="5814596"/>
            <a:ext cx="2998773" cy="6694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115" y="5924795"/>
            <a:ext cx="2659872" cy="558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0636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10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80" y="819440"/>
            <a:ext cx="5963379" cy="59436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87037" y="148994"/>
            <a:ext cx="9677400" cy="64071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Creating polygons for each body region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855" y="972235"/>
            <a:ext cx="33181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/>
              <a:t>body region </a:t>
            </a:r>
            <a:r>
              <a:rPr lang="en-US" sz="2400" dirty="0" smtClean="0"/>
              <a:t>is an individual shape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Outline of each shape made up of points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4717238" y="1228806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14481" y="1209320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71813" y="1209320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33930" y="1209319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28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11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80" y="819440"/>
            <a:ext cx="5963379" cy="59436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87037" y="148994"/>
            <a:ext cx="9677400" cy="64071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Creating polygons for each body region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855" y="972235"/>
            <a:ext cx="33181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/>
              <a:t>body region </a:t>
            </a:r>
            <a:r>
              <a:rPr lang="en-US" sz="2400" dirty="0" smtClean="0"/>
              <a:t>is an individual shape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Outline of each shape made up of points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5178686" y="1351594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09274" y="1289046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50855" y="1251007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17238" y="1228806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14481" y="1209320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71813" y="1209320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33930" y="1209319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89549" y="1223076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743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12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80" y="819440"/>
            <a:ext cx="5963379" cy="59436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87037" y="148994"/>
            <a:ext cx="9677400" cy="64071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Creating polygons for each body region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855" y="972235"/>
            <a:ext cx="33181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/>
              <a:t>body region </a:t>
            </a:r>
            <a:r>
              <a:rPr lang="en-US" sz="2400" dirty="0" smtClean="0"/>
              <a:t>is an individual shape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Outline of each shape made up of points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4499698" y="1639170"/>
            <a:ext cx="66985" cy="17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45774" y="1685243"/>
            <a:ext cx="66985" cy="17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14891" y="1690556"/>
            <a:ext cx="528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82231" y="1688783"/>
            <a:ext cx="528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56650" y="1679944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23991" y="1683489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93136" y="1679944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44736" y="1679943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16851" y="1679942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81222" y="1679518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57562" y="1679517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13482" y="1643573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38562" y="1578966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31333" y="1510240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94145" y="1594878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26072" y="1430917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178686" y="1351594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09274" y="1289046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050855" y="1251007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85556" y="1530996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10365" y="1444164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29857" y="1383913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91881" y="1313031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649899" y="1273110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17238" y="1228806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14481" y="1209320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71813" y="1209320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933930" y="1209319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89549" y="1223076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00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13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7037" y="148994"/>
            <a:ext cx="9677400" cy="64071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Completed outlines of all body regions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706390"/>
            <a:ext cx="5997311" cy="597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1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877" y="83771"/>
            <a:ext cx="10515600" cy="786667"/>
          </a:xfrm>
        </p:spPr>
        <p:txBody>
          <a:bodyPr/>
          <a:lstStyle/>
          <a:p>
            <a:r>
              <a:rPr lang="en-US" dirty="0" smtClean="0"/>
              <a:t>Regions assessed for presence of eczema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54" t="14489" r="1058" b="18676"/>
          <a:stretch/>
        </p:blipFill>
        <p:spPr>
          <a:xfrm>
            <a:off x="1265725" y="939211"/>
            <a:ext cx="9443305" cy="582754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975" y="205476"/>
            <a:ext cx="10515600" cy="934601"/>
          </a:xfrm>
        </p:spPr>
        <p:txBody>
          <a:bodyPr>
            <a:normAutofit/>
          </a:bodyPr>
          <a:lstStyle/>
          <a:p>
            <a:r>
              <a:rPr lang="en-US" dirty="0" smtClean="0"/>
              <a:t>Visualizing eczema at multiple visits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>
          <a:xfrm>
            <a:off x="420864" y="1817211"/>
            <a:ext cx="3920423" cy="4351338"/>
          </a:xfrm>
        </p:spPr>
        <p:txBody>
          <a:bodyPr/>
          <a:lstStyle/>
          <a:p>
            <a:r>
              <a:rPr lang="en-US" dirty="0" smtClean="0"/>
              <a:t>Examine eczema trends over time for each participant</a:t>
            </a:r>
            <a:endParaRPr lang="en-US" dirty="0"/>
          </a:p>
          <a:p>
            <a:r>
              <a:rPr lang="en-US" dirty="0" smtClean="0"/>
              <a:t>Eczema present at baseline is no longer present by 60 month visit</a:t>
            </a:r>
          </a:p>
          <a:p>
            <a:r>
              <a:rPr lang="en-US" dirty="0" smtClean="0"/>
              <a:t>White areas were not assessed for eczema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960" y="1557562"/>
            <a:ext cx="3073558" cy="255283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389" y="1515209"/>
            <a:ext cx="3035456" cy="25909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960" y="4237110"/>
            <a:ext cx="3092609" cy="25591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625" y="4237110"/>
            <a:ext cx="3003704" cy="26226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03895" y="1189468"/>
            <a:ext cx="118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Baseline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250182" y="1189468"/>
            <a:ext cx="118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12 Months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5022344" y="3992880"/>
            <a:ext cx="118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30 Months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321407" y="3992880"/>
            <a:ext cx="118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6</a:t>
            </a:r>
            <a:r>
              <a:rPr lang="en-US" dirty="0" smtClean="0"/>
              <a:t>0 Months</a:t>
            </a:r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7779" y="989563"/>
            <a:ext cx="1806183" cy="67616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9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16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 rot="16200000">
            <a:off x="559469" y="3603464"/>
            <a:ext cx="5305926" cy="192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11154" y="801532"/>
            <a:ext cx="10930088" cy="314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879305" y="2938035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Eczema tends to improve over time </a:t>
            </a:r>
            <a:endParaRPr lang="en-GB" sz="24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2556" y="83774"/>
            <a:ext cx="10515600" cy="843915"/>
          </a:xfrm>
        </p:spPr>
        <p:txBody>
          <a:bodyPr/>
          <a:lstStyle/>
          <a:p>
            <a:r>
              <a:rPr lang="en-US" dirty="0" smtClean="0"/>
              <a:t>GIF animation displays eczema trends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8765655" y="1156346"/>
            <a:ext cx="2261937" cy="775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9539216" y="1477218"/>
            <a:ext cx="40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  <a:latin typeface="Wingdings" panose="05000000000000000000" pitchFamily="2" charset="2"/>
              </a:rPr>
              <a:t>n</a:t>
            </a:r>
          </a:p>
          <a:p>
            <a:pPr algn="ctr"/>
            <a:r>
              <a:rPr lang="en-US" sz="1600" dirty="0" smtClean="0">
                <a:solidFill>
                  <a:srgbClr val="7030A0"/>
                </a:solidFill>
                <a:latin typeface="Wingdings" panose="05000000000000000000" pitchFamily="2" charset="2"/>
              </a:rPr>
              <a:t>n</a:t>
            </a:r>
            <a:endParaRPr lang="en-GB" sz="1600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44015" y="1431051"/>
            <a:ext cx="102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  <a:p>
            <a:r>
              <a:rPr lang="en-US" dirty="0" smtClean="0"/>
              <a:t>Yes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9275979" y="1130969"/>
            <a:ext cx="27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Region Affected by Eczema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255" y="763614"/>
            <a:ext cx="5641005" cy="593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2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430" y="855690"/>
            <a:ext cx="8734425" cy="6048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17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6651029"/>
            <a:ext cx="8269941" cy="418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 rot="16200000">
            <a:off x="559469" y="3603464"/>
            <a:ext cx="5305926" cy="192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978309" y="595566"/>
            <a:ext cx="2261937" cy="62082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211154" y="801532"/>
            <a:ext cx="10930088" cy="314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879305" y="2938035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Eczema tends to improve over time </a:t>
            </a:r>
            <a:endParaRPr lang="en-GB" sz="24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12556" y="83774"/>
            <a:ext cx="10515600" cy="843915"/>
          </a:xfrm>
        </p:spPr>
        <p:txBody>
          <a:bodyPr/>
          <a:lstStyle/>
          <a:p>
            <a:r>
              <a:rPr lang="en-US" dirty="0" smtClean="0"/>
              <a:t>GIF animation displays eczema trends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8765655" y="1156346"/>
            <a:ext cx="2261937" cy="775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9539216" y="1477218"/>
            <a:ext cx="40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  <a:latin typeface="Wingdings" panose="05000000000000000000" pitchFamily="2" charset="2"/>
              </a:rPr>
              <a:t>n</a:t>
            </a:r>
          </a:p>
          <a:p>
            <a:pPr algn="ctr"/>
            <a:r>
              <a:rPr lang="en-US" sz="1600" dirty="0" smtClean="0">
                <a:solidFill>
                  <a:srgbClr val="7030A0"/>
                </a:solidFill>
                <a:latin typeface="Wingdings" panose="05000000000000000000" pitchFamily="2" charset="2"/>
              </a:rPr>
              <a:t>n</a:t>
            </a:r>
            <a:endParaRPr lang="en-GB" sz="1600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844015" y="1431051"/>
            <a:ext cx="102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  <a:p>
            <a:r>
              <a:rPr lang="en-US" dirty="0" smtClean="0"/>
              <a:t>Yes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9275979" y="1130969"/>
            <a:ext cx="27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Region Affected by Eczema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35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18</a:t>
            </a:fld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15" y="953709"/>
            <a:ext cx="9379704" cy="54872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60715" y="914400"/>
            <a:ext cx="2950028" cy="166551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5878286" y="1077685"/>
            <a:ext cx="4147456" cy="54005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own Arrow 2"/>
          <p:cNvSpPr/>
          <p:nvPr/>
        </p:nvSpPr>
        <p:spPr>
          <a:xfrm rot="3998915">
            <a:off x="10212353" y="861119"/>
            <a:ext cx="341456" cy="63102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0731423" y="754519"/>
            <a:ext cx="1362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Column Variable</a:t>
            </a:r>
            <a:endParaRPr lang="en-GB" sz="2400" dirty="0"/>
          </a:p>
        </p:txBody>
      </p:sp>
      <p:sp>
        <p:nvSpPr>
          <p:cNvPr id="13" name="Rectangle 12"/>
          <p:cNvSpPr/>
          <p:nvPr/>
        </p:nvSpPr>
        <p:spPr>
          <a:xfrm>
            <a:off x="1360715" y="3124200"/>
            <a:ext cx="2950028" cy="148045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 rot="5400000">
            <a:off x="7861370" y="3459766"/>
            <a:ext cx="4811490" cy="90306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own Arrow 14"/>
          <p:cNvSpPr/>
          <p:nvPr/>
        </p:nvSpPr>
        <p:spPr>
          <a:xfrm rot="2160000">
            <a:off x="10859498" y="2821310"/>
            <a:ext cx="341456" cy="63102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1030226" y="2080454"/>
            <a:ext cx="1214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Row Variable</a:t>
            </a:r>
            <a:endParaRPr lang="en-GB" sz="2400" dirty="0"/>
          </a:p>
        </p:txBody>
      </p:sp>
      <p:sp>
        <p:nvSpPr>
          <p:cNvPr id="17" name="Rectangle 16"/>
          <p:cNvSpPr/>
          <p:nvPr/>
        </p:nvSpPr>
        <p:spPr>
          <a:xfrm>
            <a:off x="4322690" y="914400"/>
            <a:ext cx="1415143" cy="201385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7423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Utilizing column switchers for data exploration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34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  <p:bldP spid="4" grpId="0"/>
      <p:bldP spid="13" grpId="0" animBg="1"/>
      <p:bldP spid="14" grpId="0" animBg="1"/>
      <p:bldP spid="15" grpId="0" animBg="1"/>
      <p:bldP spid="16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19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72085"/>
            <a:ext cx="10515600" cy="7423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Utilizing column switchers for data exploration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10207728" cy="61504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0743" y="6542313"/>
            <a:ext cx="5431971" cy="1034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27342" y="5940851"/>
            <a:ext cx="4059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 this example, we can cycle through </a:t>
            </a:r>
            <a:r>
              <a:rPr lang="en-US" sz="2400" b="1" dirty="0" smtClean="0"/>
              <a:t>736</a:t>
            </a:r>
            <a:r>
              <a:rPr lang="en-US" sz="2400" dirty="0" smtClean="0"/>
              <a:t> visualizations total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902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433" y="109809"/>
            <a:ext cx="11903239" cy="90236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Eczema and its role in food allergy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33" y="1239252"/>
            <a:ext cx="7451556" cy="5474368"/>
          </a:xfrm>
        </p:spPr>
        <p:txBody>
          <a:bodyPr>
            <a:normAutofit/>
          </a:bodyPr>
          <a:lstStyle/>
          <a:p>
            <a:r>
              <a:rPr lang="en-US" sz="2900" dirty="0" smtClean="0"/>
              <a:t>Eczema (also atopic dermatitis) characterized by itching, redness, scaly rashes</a:t>
            </a:r>
          </a:p>
          <a:p>
            <a:pPr lvl="1"/>
            <a:r>
              <a:rPr lang="en-US" sz="2700" dirty="0" smtClean="0"/>
              <a:t>Associated with food and environmental allergies</a:t>
            </a:r>
          </a:p>
          <a:p>
            <a:r>
              <a:rPr lang="en-US" sz="2900" dirty="0" smtClean="0"/>
              <a:t>Dual Allergen Exposure Hypothesis: oral exposure prevents allergy, allergen exposure on the skin causes allergy</a:t>
            </a:r>
            <a:endParaRPr lang="en-US" sz="2700" dirty="0" smtClean="0"/>
          </a:p>
          <a:p>
            <a:r>
              <a:rPr lang="en-US" sz="2900" dirty="0" smtClean="0"/>
              <a:t>We </a:t>
            </a:r>
            <a:r>
              <a:rPr lang="en-US" sz="2900" dirty="0"/>
              <a:t>needed a tool to visualize multivariable eczema data collected longitudinally</a:t>
            </a:r>
          </a:p>
          <a:p>
            <a:endParaRPr lang="en-US" sz="3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2</a:t>
            </a:fld>
            <a:endParaRPr lang="en-GB"/>
          </a:p>
        </p:txBody>
      </p:sp>
      <p:pic>
        <p:nvPicPr>
          <p:cNvPr id="2050" name="Picture 2" descr="infant ecze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56" y="2831860"/>
            <a:ext cx="4427620" cy="295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507705" y="5921719"/>
            <a:ext cx="46842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33333"/>
                </a:solidFill>
                <a:latin typeface="TimesNewRoman"/>
              </a:rPr>
              <a:t>Asthma and Allergy Foundation of America. </a:t>
            </a:r>
            <a:r>
              <a:rPr lang="en-US" sz="1600" dirty="0">
                <a:solidFill>
                  <a:srgbClr val="333333"/>
                </a:solidFill>
                <a:latin typeface="TimesNewRoman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TimesNewRoman"/>
              </a:rPr>
              <a:t>n.d.</a:t>
            </a:r>
            <a:r>
              <a:rPr lang="en-US" sz="1600" dirty="0">
                <a:solidFill>
                  <a:srgbClr val="333333"/>
                </a:solidFill>
                <a:latin typeface="TimesNewRoman"/>
              </a:rPr>
              <a:t>). Retrieved from https://www.aafa.org/eczema/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8442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833" y="1421522"/>
            <a:ext cx="4618745" cy="489093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24418"/>
            <a:ext cx="4618745" cy="4890937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38200" y="244806"/>
            <a:ext cx="10515600" cy="5690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Identifying associations of interest</a:t>
            </a:r>
            <a:endParaRPr lang="en-GB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1"/>
          </p:nvPr>
        </p:nvSpPr>
        <p:spPr>
          <a:xfrm>
            <a:off x="8965579" y="4196754"/>
            <a:ext cx="3242463" cy="23421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Peanut allergic participants that had severe eczema at screening continue to have the most severe eczema at 60 months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20</a:t>
            </a:fld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9471038" y="2031306"/>
            <a:ext cx="40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  <a:latin typeface="Wingdings" panose="05000000000000000000" pitchFamily="2" charset="2"/>
              </a:rPr>
              <a:t>n</a:t>
            </a:r>
          </a:p>
          <a:p>
            <a:pPr algn="ctr"/>
            <a:r>
              <a:rPr lang="en-US" sz="1600" dirty="0" smtClean="0">
                <a:solidFill>
                  <a:srgbClr val="7030A0"/>
                </a:solidFill>
                <a:latin typeface="Wingdings" panose="05000000000000000000" pitchFamily="2" charset="2"/>
              </a:rPr>
              <a:t>n</a:t>
            </a:r>
            <a:endParaRPr lang="en-GB" sz="1600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75837" y="1985139"/>
            <a:ext cx="102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</a:p>
          <a:p>
            <a:r>
              <a:rPr lang="en-US" dirty="0" smtClean="0"/>
              <a:t>Yes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9207801" y="1685057"/>
            <a:ext cx="27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Region Affected by Eczema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078089" y="1033791"/>
            <a:ext cx="28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 60 Months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838200" y="1045341"/>
            <a:ext cx="289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Age 4-11 Months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6429660" y="1729662"/>
            <a:ext cx="1747768" cy="217513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095902" y="1731446"/>
            <a:ext cx="1747768" cy="217334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89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future direction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Developed a visualization tool to map data to a custom created map</a:t>
            </a:r>
          </a:p>
          <a:p>
            <a:pPr lvl="1"/>
            <a:r>
              <a:rPr lang="en-US" sz="2700" dirty="0"/>
              <a:t>Efficient use of spatial </a:t>
            </a:r>
            <a:r>
              <a:rPr lang="en-US" sz="2700" dirty="0" smtClean="0"/>
              <a:t>data </a:t>
            </a:r>
          </a:p>
          <a:p>
            <a:pPr lvl="1"/>
            <a:r>
              <a:rPr lang="en-US" sz="2700" dirty="0"/>
              <a:t>Rapid visualization of data for spatial </a:t>
            </a:r>
            <a:r>
              <a:rPr lang="en-US" sz="2700" dirty="0" smtClean="0"/>
              <a:t>analyses</a:t>
            </a:r>
          </a:p>
          <a:p>
            <a:r>
              <a:rPr lang="en-US" dirty="0" smtClean="0"/>
              <a:t>Created a reusable template for mapping data to the entire human body</a:t>
            </a:r>
          </a:p>
          <a:p>
            <a:r>
              <a:rPr lang="en-US" dirty="0" smtClean="0"/>
              <a:t>This methodology can be used to draw and visualize any data or experiments involving visualization of spatial analyses</a:t>
            </a:r>
          </a:p>
          <a:p>
            <a:r>
              <a:rPr lang="en-US" dirty="0" smtClean="0"/>
              <a:t>Tool could be utilized by doctors and clinicians to easily visualize data from databases  </a:t>
            </a:r>
          </a:p>
          <a:p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77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Acknowledgments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549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Henry T Bahnson</a:t>
            </a:r>
          </a:p>
          <a:p>
            <a:pPr marL="0" indent="0">
              <a:buNone/>
            </a:pPr>
            <a:r>
              <a:rPr lang="en-US" dirty="0">
                <a:cs typeface="Calibri Light" panose="020F0302020204030204" pitchFamily="34" charset="0"/>
              </a:rPr>
              <a:t>George </a:t>
            </a:r>
            <a:r>
              <a:rPr lang="en-US" dirty="0" smtClean="0">
                <a:cs typeface="Calibri Light" panose="020F0302020204030204" pitchFamily="34" charset="0"/>
              </a:rPr>
              <a:t>du Toit</a:t>
            </a:r>
            <a:endParaRPr lang="en-US" baseline="30000" dirty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cs typeface="Calibri Light" panose="020F0302020204030204" pitchFamily="34" charset="0"/>
              </a:rPr>
              <a:t>Katerina </a:t>
            </a:r>
            <a:r>
              <a:rPr lang="en-US" dirty="0" err="1" smtClean="0">
                <a:cs typeface="Calibri Light" panose="020F0302020204030204" pitchFamily="34" charset="0"/>
              </a:rPr>
              <a:t>Salavoura</a:t>
            </a:r>
            <a:endParaRPr lang="en-US" dirty="0" smtClean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cs typeface="Calibri Light" panose="020F0302020204030204" pitchFamily="34" charset="0"/>
              </a:rPr>
              <a:t>Helen Brough</a:t>
            </a:r>
          </a:p>
          <a:p>
            <a:pPr marL="0" indent="0">
              <a:buNone/>
            </a:pPr>
            <a:r>
              <a:rPr lang="en-US" dirty="0" err="1" smtClean="0">
                <a:cs typeface="Calibri Light" panose="020F0302020204030204" pitchFamily="34" charset="0"/>
              </a:rPr>
              <a:t>Suzana</a:t>
            </a:r>
            <a:r>
              <a:rPr lang="en-US" dirty="0" smtClean="0">
                <a:cs typeface="Calibri Light" panose="020F0302020204030204" pitchFamily="34" charset="0"/>
              </a:rPr>
              <a:t> </a:t>
            </a:r>
            <a:r>
              <a:rPr lang="en-US" dirty="0" err="1" smtClean="0">
                <a:cs typeface="Calibri Light" panose="020F0302020204030204" pitchFamily="34" charset="0"/>
              </a:rPr>
              <a:t>Radulovic</a:t>
            </a:r>
            <a:endParaRPr lang="en-US" dirty="0" smtClean="0"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cs typeface="Calibri Light" panose="020F0302020204030204" pitchFamily="34" charset="0"/>
              </a:rPr>
              <a:t>Colin O’Rourke</a:t>
            </a:r>
          </a:p>
          <a:p>
            <a:pPr marL="0" indent="0">
              <a:buNone/>
            </a:pPr>
            <a:r>
              <a:rPr lang="en-US" dirty="0" smtClean="0">
                <a:cs typeface="Calibri Light" panose="020F0302020204030204" pitchFamily="34" charset="0"/>
              </a:rPr>
              <a:t>Gideon Lack</a:t>
            </a:r>
            <a:endParaRPr lang="en-US" dirty="0">
              <a:cs typeface="Calibri Light" panose="020F0302020204030204" pitchFamily="34" charset="0"/>
            </a:endParaRP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22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35" y="1555656"/>
            <a:ext cx="2324065" cy="2331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709" y="4222884"/>
            <a:ext cx="2178439" cy="1710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r="66834"/>
          <a:stretch/>
        </p:blipFill>
        <p:spPr>
          <a:xfrm>
            <a:off x="4692597" y="4222884"/>
            <a:ext cx="3607644" cy="1123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23" y="2694539"/>
            <a:ext cx="4541193" cy="9527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688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&amp; Contact Info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 "/>
            </a:pPr>
            <a:r>
              <a:rPr lang="en-US" dirty="0" smtClean="0"/>
              <a:t>JMP Custom Map Creator Add-In </a:t>
            </a:r>
            <a:r>
              <a:rPr lang="en-US" dirty="0"/>
              <a:t>documentation: </a:t>
            </a: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community.jmp.com/t5/JMP-Add-Ins/Custom-Map-Creator/ta-p/21479</a:t>
            </a:r>
            <a:endParaRPr lang="en-GB" dirty="0" smtClean="0"/>
          </a:p>
          <a:p>
            <a:pPr>
              <a:buFont typeface="Calibri" panose="020F0502020204030204" pitchFamily="34" charset="0"/>
              <a:buChar char=" "/>
            </a:pPr>
            <a:endParaRPr lang="en-GB" sz="1000" dirty="0"/>
          </a:p>
          <a:p>
            <a:pPr>
              <a:buFont typeface="Calibri" panose="020F0502020204030204" pitchFamily="34" charset="0"/>
              <a:buChar char=" "/>
            </a:pPr>
            <a:r>
              <a:rPr lang="en-US" dirty="0"/>
              <a:t>JMP documentation for creating custom maps:  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www.jmp.com/support/help/14-2/custom-map-files.shtml</a:t>
            </a:r>
            <a:endParaRPr lang="en-GB" dirty="0"/>
          </a:p>
          <a:p>
            <a:pPr>
              <a:buFont typeface="Calibri" panose="020F0502020204030204" pitchFamily="34" charset="0"/>
              <a:buChar char=" "/>
            </a:pPr>
            <a:endParaRPr lang="en-US" dirty="0"/>
          </a:p>
          <a:p>
            <a:pPr>
              <a:buFont typeface="Calibri" panose="020F0502020204030204" pitchFamily="34" charset="0"/>
              <a:buChar char=" "/>
            </a:pPr>
            <a:r>
              <a:rPr lang="en-US" dirty="0" smtClean="0"/>
              <a:t>Contact email:</a:t>
            </a:r>
          </a:p>
          <a:p>
            <a:pPr>
              <a:buFont typeface="Calibri" panose="020F0502020204030204" pitchFamily="34" charset="0"/>
              <a:buChar char=" "/>
            </a:pPr>
            <a:r>
              <a:rPr lang="en-US" dirty="0" smtClean="0"/>
              <a:t>Alyssa Ylescupidez - aylescupidez@benaroyaresearch.org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3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531" y="1495102"/>
            <a:ext cx="10756232" cy="2666059"/>
          </a:xfrm>
        </p:spPr>
        <p:txBody>
          <a:bodyPr>
            <a:noAutofit/>
          </a:bodyPr>
          <a:lstStyle/>
          <a:p>
            <a:r>
              <a:rPr lang="en-US" sz="2600" dirty="0" smtClean="0"/>
              <a:t>Objectively assess and score severity of eczema</a:t>
            </a:r>
          </a:p>
          <a:p>
            <a:r>
              <a:rPr lang="en-US" sz="2600" dirty="0" smtClean="0"/>
              <a:t>Combines multiple metrics into a single summary metric</a:t>
            </a:r>
            <a:endParaRPr lang="en-US" sz="2200" dirty="0" smtClean="0"/>
          </a:p>
          <a:p>
            <a:r>
              <a:rPr lang="en-US" sz="2600" dirty="0" smtClean="0"/>
              <a:t>Known to correlate with allergy</a:t>
            </a:r>
          </a:p>
          <a:p>
            <a:r>
              <a:rPr lang="en-US" sz="2600" dirty="0"/>
              <a:t>Clinically useful but not best for testing hypotheses for causes of </a:t>
            </a:r>
            <a:r>
              <a:rPr lang="en-US" sz="2600" dirty="0" smtClean="0"/>
              <a:t>allergy</a:t>
            </a:r>
          </a:p>
          <a:p>
            <a:pPr lvl="1"/>
            <a:r>
              <a:rPr lang="en-US" dirty="0" smtClean="0"/>
              <a:t>Interested in more </a:t>
            </a:r>
            <a:r>
              <a:rPr lang="en-US" dirty="0"/>
              <a:t>granular metrics and </a:t>
            </a:r>
            <a:r>
              <a:rPr lang="en-US" dirty="0" smtClean="0"/>
              <a:t>visualizing eczema on different </a:t>
            </a:r>
            <a:r>
              <a:rPr lang="en-US" dirty="0"/>
              <a:t>regions of the body</a:t>
            </a:r>
          </a:p>
          <a:p>
            <a:pPr lvl="1"/>
            <a:endParaRPr lang="en-US" sz="2200" dirty="0"/>
          </a:p>
          <a:p>
            <a:endParaRPr lang="en-US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64695" y="219438"/>
            <a:ext cx="11647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SCORAD: </a:t>
            </a:r>
            <a:r>
              <a:rPr lang="en-US" sz="4400" dirty="0"/>
              <a:t>“</a:t>
            </a:r>
            <a:r>
              <a:rPr lang="en-US" sz="4400" b="1" dirty="0" err="1"/>
              <a:t>SCOR</a:t>
            </a:r>
            <a:r>
              <a:rPr lang="en-US" sz="4400" dirty="0" err="1"/>
              <a:t>ing</a:t>
            </a:r>
            <a:r>
              <a:rPr lang="en-US" sz="4400" dirty="0"/>
              <a:t> </a:t>
            </a:r>
            <a:r>
              <a:rPr lang="en-US" sz="4400" b="1" dirty="0"/>
              <a:t>A</a:t>
            </a:r>
            <a:r>
              <a:rPr lang="en-US" sz="4400" dirty="0"/>
              <a:t>topic </a:t>
            </a:r>
            <a:r>
              <a:rPr lang="en-US" sz="4400" b="1" dirty="0"/>
              <a:t>D</a:t>
            </a:r>
            <a:r>
              <a:rPr lang="en-US" sz="4400" dirty="0"/>
              <a:t>ermatitis</a:t>
            </a:r>
            <a:r>
              <a:rPr lang="en-US" sz="4400" dirty="0" smtClean="0"/>
              <a:t>”</a:t>
            </a:r>
            <a:endParaRPr lang="en-US" sz="44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448800" y="6422456"/>
            <a:ext cx="2743200" cy="365125"/>
          </a:xfrm>
        </p:spPr>
        <p:txBody>
          <a:bodyPr/>
          <a:lstStyle/>
          <a:p>
            <a:fld id="{A91139D0-9C43-42AA-BF19-FE629DE1436E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 rot="16200000">
            <a:off x="5782685" y="2206456"/>
            <a:ext cx="944880" cy="5900738"/>
          </a:xfrm>
          <a:prstGeom prst="rect">
            <a:avLst/>
          </a:prstGeom>
          <a:gradFill>
            <a:gsLst>
              <a:gs pos="0">
                <a:schemeClr val="bg1"/>
              </a:gs>
              <a:gs pos="19000">
                <a:srgbClr val="FFFF00"/>
              </a:gs>
              <a:gs pos="44000">
                <a:srgbClr val="FFC000"/>
              </a:gs>
              <a:gs pos="99000">
                <a:srgbClr val="FF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684864"/>
              </p:ext>
            </p:extLst>
          </p:nvPr>
        </p:nvGraphicFramePr>
        <p:xfrm>
          <a:off x="3304755" y="4684384"/>
          <a:ext cx="5900739" cy="94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6913">
                  <a:extLst>
                    <a:ext uri="{9D8B030D-6E8A-4147-A177-3AD203B41FA5}">
                      <a16:colId xmlns:a16="http://schemas.microsoft.com/office/drawing/2014/main" val="3215936418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353067799"/>
                    </a:ext>
                  </a:extLst>
                </a:gridCol>
                <a:gridCol w="1966913">
                  <a:extLst>
                    <a:ext uri="{9D8B030D-6E8A-4147-A177-3AD203B41FA5}">
                      <a16:colId xmlns:a16="http://schemas.microsoft.com/office/drawing/2014/main" val="516571456"/>
                    </a:ext>
                  </a:extLst>
                </a:gridCol>
              </a:tblGrid>
              <a:tr h="12866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Mild</a:t>
                      </a:r>
                      <a:endParaRPr lang="en-GB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Moderate</a:t>
                      </a:r>
                      <a:endParaRPr lang="en-GB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Severe</a:t>
                      </a:r>
                      <a:endParaRPr lang="en-GB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499912"/>
                  </a:ext>
                </a:extLst>
              </a:tr>
              <a:tr h="12866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&lt;15</a:t>
                      </a:r>
                      <a:endParaRPr lang="en-GB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15-40</a:t>
                      </a:r>
                      <a:endParaRPr lang="en-GB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 smtClean="0"/>
                        <a:t>&gt;40</a:t>
                      </a:r>
                      <a:endParaRPr lang="en-GB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74533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04755" y="4161163"/>
            <a:ext cx="5883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b="1" smtClean="0"/>
              <a:t>SCORAD Index</a:t>
            </a:r>
            <a:endParaRPr lang="en-GB" sz="2700" b="1" dirty="0"/>
          </a:p>
        </p:txBody>
      </p:sp>
    </p:spTree>
    <p:extLst>
      <p:ext uri="{BB962C8B-B14F-4D97-AF65-F5344CB8AC3E}">
        <p14:creationId xmlns:p14="http://schemas.microsoft.com/office/powerpoint/2010/main" val="33732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493" y="235931"/>
            <a:ext cx="10954991" cy="663163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Background of the LEAP Study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05" y="1115876"/>
            <a:ext cx="10825480" cy="1477244"/>
          </a:xfrm>
        </p:spPr>
        <p:txBody>
          <a:bodyPr>
            <a:normAutofit/>
          </a:bodyPr>
          <a:lstStyle/>
          <a:p>
            <a:pPr>
              <a:tabLst>
                <a:tab pos="1716088" algn="l"/>
              </a:tabLst>
            </a:pPr>
            <a:r>
              <a:rPr lang="en-US" dirty="0" smtClean="0"/>
              <a:t>Ancillary study to the LEAP (Learning Early About Peanut Allergy) Study</a:t>
            </a:r>
          </a:p>
          <a:p>
            <a:pPr>
              <a:tabLst>
                <a:tab pos="1716088" algn="l"/>
              </a:tabLst>
            </a:pPr>
            <a:r>
              <a:rPr lang="en-US" dirty="0" smtClean="0"/>
              <a:t>Investigate phenotypes of eczema</a:t>
            </a:r>
          </a:p>
          <a:p>
            <a:pPr>
              <a:tabLst>
                <a:tab pos="1716088" algn="l"/>
              </a:tabLst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4</a:t>
            </a:fld>
            <a:endParaRPr lang="en-GB"/>
          </a:p>
        </p:txBody>
      </p:sp>
      <p:sp>
        <p:nvSpPr>
          <p:cNvPr id="69" name="Rectangle 27"/>
          <p:cNvSpPr>
            <a:spLocks noChangeArrowheads="1"/>
          </p:cNvSpPr>
          <p:nvPr/>
        </p:nvSpPr>
        <p:spPr bwMode="auto">
          <a:xfrm>
            <a:off x="4580078" y="3426835"/>
            <a:ext cx="1223216" cy="21868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83602" tIns="41801" rIns="83602" bIns="41801" anchor="ctr"/>
          <a:lstStyle/>
          <a:p>
            <a:pPr>
              <a:defRPr/>
            </a:pPr>
            <a:endParaRPr lang="en-GB" sz="1100" dirty="0">
              <a:latin typeface="Calibri" pitchFamily="34" charset="0"/>
            </a:endParaRPr>
          </a:p>
        </p:txBody>
      </p:sp>
      <p:sp>
        <p:nvSpPr>
          <p:cNvPr id="70" name="Text Box 5"/>
          <p:cNvSpPr txBox="1">
            <a:spLocks noChangeArrowheads="1"/>
          </p:cNvSpPr>
          <p:nvPr/>
        </p:nvSpPr>
        <p:spPr bwMode="auto">
          <a:xfrm>
            <a:off x="2778760" y="3782381"/>
            <a:ext cx="2372833" cy="33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3602" tIns="41801" rIns="83602" bIns="4180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00" dirty="0">
                <a:latin typeface="Calibri" pitchFamily="34" charset="0"/>
              </a:rPr>
              <a:t>Consumption</a:t>
            </a: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2823385" y="5000378"/>
            <a:ext cx="2054481" cy="33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3602" tIns="41801" rIns="83602" bIns="4180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600" dirty="0">
                <a:latin typeface="Calibri" pitchFamily="34" charset="0"/>
              </a:rPr>
              <a:t>Avoidance</a:t>
            </a:r>
          </a:p>
        </p:txBody>
      </p: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4598225" y="3494116"/>
            <a:ext cx="1228535" cy="36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3602" tIns="41801" rIns="83602" bIns="41801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/>
              <a:t>60 Months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3268936" y="5342367"/>
            <a:ext cx="1883201" cy="1539"/>
          </a:xfrm>
          <a:prstGeom prst="straightConnector1">
            <a:avLst/>
          </a:prstGeom>
          <a:ln w="69850"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47"/>
          <p:cNvCxnSpPr/>
          <p:nvPr/>
        </p:nvCxnSpPr>
        <p:spPr>
          <a:xfrm>
            <a:off x="3268936" y="4113852"/>
            <a:ext cx="1883201" cy="1539"/>
          </a:xfrm>
          <a:prstGeom prst="straightConnector1">
            <a:avLst/>
          </a:prstGeom>
          <a:ln w="69850"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1198" y="3660460"/>
            <a:ext cx="1004374" cy="63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6" name="Group 52"/>
          <p:cNvGrpSpPr>
            <a:grpSpLocks/>
          </p:cNvGrpSpPr>
          <p:nvPr/>
        </p:nvGrpSpPr>
        <p:grpSpPr bwMode="auto">
          <a:xfrm>
            <a:off x="2321560" y="5056617"/>
            <a:ext cx="841163" cy="557105"/>
            <a:chOff x="6572264" y="3071810"/>
            <a:chExt cx="995528" cy="789786"/>
          </a:xfrm>
        </p:grpSpPr>
        <p:pic>
          <p:nvPicPr>
            <p:cNvPr id="7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572264" y="3071810"/>
              <a:ext cx="995528" cy="78978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</p:pic>
        <p:grpSp>
          <p:nvGrpSpPr>
            <p:cNvPr id="78" name="Group 77"/>
            <p:cNvGrpSpPr>
              <a:grpSpLocks/>
            </p:cNvGrpSpPr>
            <p:nvPr/>
          </p:nvGrpSpPr>
          <p:grpSpPr bwMode="auto">
            <a:xfrm>
              <a:off x="6713516" y="3071810"/>
              <a:ext cx="677869" cy="714380"/>
              <a:chOff x="8027988" y="3805223"/>
              <a:chExt cx="936625" cy="949325"/>
            </a:xfrm>
          </p:grpSpPr>
          <p:sp>
            <p:nvSpPr>
              <p:cNvPr id="79" name="Line 58"/>
              <p:cNvSpPr>
                <a:spLocks noChangeShapeType="1"/>
              </p:cNvSpPr>
              <p:nvPr/>
            </p:nvSpPr>
            <p:spPr bwMode="auto">
              <a:xfrm flipH="1" flipV="1">
                <a:off x="8027988" y="3805223"/>
                <a:ext cx="936625" cy="9366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 dirty="0"/>
              </a:p>
            </p:txBody>
          </p:sp>
          <p:sp>
            <p:nvSpPr>
              <p:cNvPr id="80" name="Line 57"/>
              <p:cNvSpPr>
                <a:spLocks noChangeShapeType="1"/>
              </p:cNvSpPr>
              <p:nvPr/>
            </p:nvSpPr>
            <p:spPr bwMode="auto">
              <a:xfrm flipV="1">
                <a:off x="8027988" y="3817923"/>
                <a:ext cx="936625" cy="9366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endParaRPr lang="en-US" sz="1100" dirty="0"/>
              </a:p>
            </p:txBody>
          </p:sp>
        </p:grpSp>
      </p:grpSp>
      <p:sp>
        <p:nvSpPr>
          <p:cNvPr id="81" name="Text Box 12"/>
          <p:cNvSpPr txBox="1">
            <a:spLocks noChangeArrowheads="1"/>
          </p:cNvSpPr>
          <p:nvPr/>
        </p:nvSpPr>
        <p:spPr bwMode="auto">
          <a:xfrm>
            <a:off x="2988758" y="2898678"/>
            <a:ext cx="1506561" cy="36141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83602" tIns="41801" rIns="83602" bIns="4180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LEAP</a:t>
            </a:r>
          </a:p>
        </p:txBody>
      </p:sp>
      <p:grpSp>
        <p:nvGrpSpPr>
          <p:cNvPr id="82" name="Group 95"/>
          <p:cNvGrpSpPr>
            <a:grpSpLocks/>
          </p:cNvGrpSpPr>
          <p:nvPr/>
        </p:nvGrpSpPr>
        <p:grpSpPr bwMode="auto">
          <a:xfrm>
            <a:off x="2037862" y="2875824"/>
            <a:ext cx="3428016" cy="70898"/>
            <a:chOff x="1212826" y="1096876"/>
            <a:chExt cx="1501786" cy="55075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214414" y="1096876"/>
              <a:ext cx="1500198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186892" y="1124430"/>
              <a:ext cx="53455" cy="1588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>
              <a:off x="2687091" y="1124430"/>
              <a:ext cx="53455" cy="1587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 Box 29"/>
          <p:cNvSpPr txBox="1">
            <a:spLocks noChangeArrowheads="1"/>
          </p:cNvSpPr>
          <p:nvPr/>
        </p:nvSpPr>
        <p:spPr bwMode="auto">
          <a:xfrm>
            <a:off x="1839459" y="4425383"/>
            <a:ext cx="1878602" cy="361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3602" tIns="41801" rIns="83602" bIns="41801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/>
              <a:t>4 to &lt; 11 Months</a:t>
            </a:r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 rotWithShape="1">
          <a:blip r:embed="rId5"/>
          <a:srcRect t="18358"/>
          <a:stretch/>
        </p:blipFill>
        <p:spPr>
          <a:xfrm>
            <a:off x="6741159" y="2818867"/>
            <a:ext cx="3906787" cy="3404455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7384763" y="6403280"/>
            <a:ext cx="2181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cs typeface="Arial" pitchFamily="34" charset="0"/>
              </a:rPr>
              <a:t>81% Relative Reduction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5403300" y="4182888"/>
            <a:ext cx="2509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Prevalence of Allergy</a:t>
            </a:r>
            <a:endParaRPr lang="en-GB" sz="2000" b="1" dirty="0"/>
          </a:p>
        </p:txBody>
      </p:sp>
      <p:sp>
        <p:nvSpPr>
          <p:cNvPr id="91" name="Rectangle 90"/>
          <p:cNvSpPr/>
          <p:nvPr/>
        </p:nvSpPr>
        <p:spPr>
          <a:xfrm>
            <a:off x="8280592" y="2745828"/>
            <a:ext cx="914400" cy="484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 Box 29"/>
          <p:cNvSpPr txBox="1">
            <a:spLocks noChangeArrowheads="1"/>
          </p:cNvSpPr>
          <p:nvPr/>
        </p:nvSpPr>
        <p:spPr bwMode="auto">
          <a:xfrm>
            <a:off x="4598225" y="5598509"/>
            <a:ext cx="1228535" cy="91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3602" tIns="41801" rIns="83602" bIns="41801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b="1" dirty="0" smtClean="0"/>
              <a:t>Diagnosis of Peanut Allergy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5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166"/>
            <a:ext cx="10515600" cy="851178"/>
          </a:xfrm>
        </p:spPr>
        <p:txBody>
          <a:bodyPr/>
          <a:lstStyle/>
          <a:p>
            <a:r>
              <a:rPr lang="en-US" dirty="0" smtClean="0"/>
              <a:t>Study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9823"/>
            <a:ext cx="10515600" cy="5391652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716088" algn="l"/>
              </a:tabLst>
            </a:pPr>
            <a:r>
              <a:rPr lang="en-US" dirty="0"/>
              <a:t>640 participants (healthy skin to severe eczema) </a:t>
            </a:r>
            <a:endParaRPr lang="en-US" dirty="0" smtClean="0"/>
          </a:p>
          <a:p>
            <a:pPr>
              <a:tabLst>
                <a:tab pos="1716088" algn="l"/>
              </a:tabLst>
            </a:pPr>
            <a:endParaRPr lang="en-US" dirty="0"/>
          </a:p>
          <a:p>
            <a:pPr>
              <a:tabLst>
                <a:tab pos="1716088" algn="l"/>
              </a:tabLst>
            </a:pPr>
            <a:endParaRPr lang="en-US" dirty="0" smtClean="0"/>
          </a:p>
          <a:p>
            <a:pPr>
              <a:tabLst>
                <a:tab pos="1716088" algn="l"/>
              </a:tabLst>
            </a:pPr>
            <a:endParaRPr lang="en-US" dirty="0"/>
          </a:p>
          <a:p>
            <a:pPr>
              <a:tabLst>
                <a:tab pos="1716088" algn="l"/>
              </a:tabLst>
            </a:pPr>
            <a:endParaRPr lang="en-US" dirty="0" smtClean="0"/>
          </a:p>
          <a:p>
            <a:pPr>
              <a:tabLst>
                <a:tab pos="1716088" algn="l"/>
              </a:tabLst>
            </a:pPr>
            <a:endParaRPr lang="en-US" dirty="0"/>
          </a:p>
          <a:p>
            <a:pPr marL="0" indent="0">
              <a:buNone/>
              <a:tabLst>
                <a:tab pos="1716088" algn="l"/>
              </a:tabLst>
            </a:pPr>
            <a:endParaRPr lang="en-US" sz="1000" dirty="0" smtClean="0"/>
          </a:p>
          <a:p>
            <a:pPr marL="0" indent="0">
              <a:buNone/>
              <a:tabLst>
                <a:tab pos="1716088" algn="l"/>
              </a:tabLst>
            </a:pPr>
            <a:r>
              <a:rPr lang="en-US" dirty="0" smtClean="0"/>
              <a:t>Assessed at each visit: </a:t>
            </a:r>
            <a:endParaRPr lang="en-US" dirty="0"/>
          </a:p>
          <a:p>
            <a:pPr lvl="1">
              <a:tabLst>
                <a:tab pos="1716088" algn="l"/>
              </a:tabLst>
            </a:pPr>
            <a:r>
              <a:rPr lang="en-US" sz="2600" dirty="0" smtClean="0"/>
              <a:t>Presence of eczema on specific regions </a:t>
            </a:r>
            <a:r>
              <a:rPr lang="en-US" sz="2600" dirty="0"/>
              <a:t>of the </a:t>
            </a:r>
            <a:r>
              <a:rPr lang="en-US" sz="2600" dirty="0" smtClean="0"/>
              <a:t>body</a:t>
            </a:r>
          </a:p>
          <a:p>
            <a:pPr lvl="2">
              <a:tabLst>
                <a:tab pos="1716088" algn="l"/>
              </a:tabLst>
            </a:pPr>
            <a:r>
              <a:rPr lang="en-US" sz="2400" dirty="0" smtClean="0"/>
              <a:t>50 </a:t>
            </a:r>
            <a:r>
              <a:rPr lang="en-US" sz="2400" dirty="0"/>
              <a:t>binary variables indicated presence of eczema assessed by a </a:t>
            </a:r>
            <a:r>
              <a:rPr lang="en-US" sz="2400" dirty="0" smtClean="0"/>
              <a:t>physician</a:t>
            </a:r>
          </a:p>
          <a:p>
            <a:pPr lvl="1">
              <a:tabLst>
                <a:tab pos="1716088" algn="l"/>
              </a:tabLst>
            </a:pPr>
            <a:r>
              <a:rPr lang="en-US" sz="2600" dirty="0" smtClean="0"/>
              <a:t>Overall severity of eczema (i.e., SCORAD, redness, sleeplessness)</a:t>
            </a:r>
            <a:endParaRPr lang="en-US" sz="26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55951" y="3614378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4-11 months of age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0617550" y="3609824"/>
            <a:ext cx="121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60 months of age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838200" y="3109817"/>
            <a:ext cx="10388600" cy="2384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0142" y="3609548"/>
            <a:ext cx="1266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12 months of age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923981" y="3609824"/>
            <a:ext cx="124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 months of age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97132" y="2197350"/>
            <a:ext cx="127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Baseline Clinic Visit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532679" y="2203765"/>
            <a:ext cx="119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Final </a:t>
            </a:r>
          </a:p>
          <a:p>
            <a:pPr algn="ctr"/>
            <a:r>
              <a:rPr lang="en-US" b="1" dirty="0" smtClean="0"/>
              <a:t>Clinic Visit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838200" y="2850096"/>
            <a:ext cx="97221" cy="78395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711504" y="2850096"/>
            <a:ext cx="97221" cy="78395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465964" y="2850096"/>
            <a:ext cx="97221" cy="78395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1129579" y="2850096"/>
            <a:ext cx="97221" cy="78395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51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98" y="125664"/>
            <a:ext cx="11394440" cy="883920"/>
          </a:xfrm>
        </p:spPr>
        <p:txBody>
          <a:bodyPr>
            <a:normAutofit/>
          </a:bodyPr>
          <a:lstStyle/>
          <a:p>
            <a:r>
              <a:rPr lang="en-US" dirty="0" smtClean="0"/>
              <a:t>Visualizing patterns of eczema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679" y="1279711"/>
            <a:ext cx="10824278" cy="4944978"/>
          </a:xfrm>
          <a:solidFill>
            <a:schemeClr val="bg1"/>
          </a:solidFill>
        </p:spPr>
        <p:txBody>
          <a:bodyPr>
            <a:normAutofit/>
          </a:bodyPr>
          <a:lstStyle/>
          <a:p>
            <a:pPr lvl="0"/>
            <a:r>
              <a:rPr lang="en-US" dirty="0" smtClean="0"/>
              <a:t>Spatial data collected longitudinally</a:t>
            </a:r>
          </a:p>
          <a:p>
            <a:pPr lvl="0"/>
            <a:r>
              <a:rPr lang="en-US" dirty="0" smtClean="0"/>
              <a:t>Wanted an automated process </a:t>
            </a:r>
            <a:r>
              <a:rPr lang="en-US" dirty="0"/>
              <a:t>for visualizing data on a map of the </a:t>
            </a:r>
            <a:r>
              <a:rPr lang="en-US" dirty="0" smtClean="0"/>
              <a:t>body</a:t>
            </a:r>
          </a:p>
          <a:p>
            <a:pPr lvl="1"/>
            <a:r>
              <a:rPr lang="en-US" dirty="0" smtClean="0"/>
              <a:t>No templates for mapping to the human body</a:t>
            </a:r>
          </a:p>
          <a:p>
            <a:pPr lvl="0"/>
            <a:r>
              <a:rPr lang="en-US" dirty="0" smtClean="0"/>
              <a:t>Created tools, using JMP Pro 14, to visualize </a:t>
            </a:r>
            <a:r>
              <a:rPr lang="en-US" dirty="0"/>
              <a:t>patterns of eczema on the entire body over time</a:t>
            </a:r>
          </a:p>
          <a:p>
            <a:pPr lvl="1"/>
            <a:r>
              <a:rPr lang="en-US" dirty="0" smtClean="0"/>
              <a:t>34 shapes, each corresponding to a specific body region</a:t>
            </a:r>
          </a:p>
          <a:p>
            <a:pPr lvl="1"/>
            <a:r>
              <a:rPr lang="en-US" dirty="0" smtClean="0"/>
              <a:t>Mapped data to the human body using Cartesian X,Y coordinates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6</a:t>
            </a:fld>
            <a:endParaRPr lang="en-GB"/>
          </a:p>
        </p:txBody>
      </p:sp>
      <p:sp>
        <p:nvSpPr>
          <p:cNvPr id="5" name="AutoShape 2" descr="20110520102403643px-Snow-cholera-map-1-300x27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9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7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80" y="819440"/>
            <a:ext cx="5963379" cy="59436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87037" y="148994"/>
            <a:ext cx="9677400" cy="64071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Creating polygons for each body region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855" y="972235"/>
            <a:ext cx="33181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/>
              <a:t>body region </a:t>
            </a:r>
            <a:r>
              <a:rPr lang="en-US" sz="2400" dirty="0" smtClean="0"/>
              <a:t>is an individual shape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Outline of each shape made up of points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78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8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80" y="819440"/>
            <a:ext cx="5963379" cy="59436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87037" y="148994"/>
            <a:ext cx="9677400" cy="64071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Creating polygons for each body region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855" y="972235"/>
            <a:ext cx="33181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/>
              <a:t>body region </a:t>
            </a:r>
            <a:r>
              <a:rPr lang="en-US" sz="2400" dirty="0" smtClean="0"/>
              <a:t>is an individual shape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Outline of each shape made up of points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4814481" y="1209320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547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FD89-97CA-440C-BAE6-679A904BF674}" type="slidenum">
              <a:rPr lang="en-GB" smtClean="0"/>
              <a:t>9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80" y="819440"/>
            <a:ext cx="5963379" cy="59436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87037" y="148994"/>
            <a:ext cx="9677400" cy="640715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Creating polygons for each body region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3855" y="972235"/>
            <a:ext cx="33181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dirty="0"/>
              <a:t>body region </a:t>
            </a:r>
            <a:r>
              <a:rPr lang="en-US" sz="2400" dirty="0" smtClean="0"/>
              <a:t>is an individual shape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Outline of each shape made up of points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4717238" y="1228806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814481" y="1209320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71813" y="1209320"/>
            <a:ext cx="457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 smtClean="0">
                <a:solidFill>
                  <a:srgbClr val="0070C0"/>
                </a:solidFill>
                <a:latin typeface="Wingdings" panose="05000000000000000000" pitchFamily="2" charset="2"/>
              </a:rPr>
              <a:t>l</a:t>
            </a:r>
            <a:endParaRPr lang="en-GB" sz="500" dirty="0">
              <a:solidFill>
                <a:srgbClr val="0070C0"/>
              </a:solidFill>
              <a:latin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317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29297</TotalTime>
  <Words>846</Words>
  <Application>Microsoft Office PowerPoint</Application>
  <PresentationFormat>Widescreen</PresentationFormat>
  <Paragraphs>226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TimesNewRoman</vt:lpstr>
      <vt:lpstr>Wingdings</vt:lpstr>
      <vt:lpstr>Office Theme</vt:lpstr>
      <vt:lpstr>Data visualization techniques for the analysis of eczema-affected specific regions of the body as predictors of food allergy risk</vt:lpstr>
      <vt:lpstr>Eczema and its role in food allergy</vt:lpstr>
      <vt:lpstr>PowerPoint Presentation</vt:lpstr>
      <vt:lpstr>Background of the LEAP Study</vt:lpstr>
      <vt:lpstr>Study design</vt:lpstr>
      <vt:lpstr>Visualizing patterns of eczema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Regions assessed for presence of eczema</vt:lpstr>
      <vt:lpstr>Visualizing eczema at multiple visits</vt:lpstr>
      <vt:lpstr>GIF animation displays eczema trends</vt:lpstr>
      <vt:lpstr>GIF animation displays eczema trends</vt:lpstr>
      <vt:lpstr>Utilizing column switchers for data exploration</vt:lpstr>
      <vt:lpstr>Utilizing column switchers for data exploration</vt:lpstr>
      <vt:lpstr>Identifying associations of interest</vt:lpstr>
      <vt:lpstr>Conclusions &amp; future direction</vt:lpstr>
      <vt:lpstr>Acknowledgments</vt:lpstr>
      <vt:lpstr>Resources &amp; Contact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techniques for the analysis of eczema-affected specific regions of the body as predictors of food allergy risk</dc:title>
  <dc:creator>Alyssa Ylescupidez</dc:creator>
  <cp:lastModifiedBy>Alyssa Ylescupidez</cp:lastModifiedBy>
  <cp:revision>223</cp:revision>
  <dcterms:created xsi:type="dcterms:W3CDTF">2019-04-09T16:45:24Z</dcterms:created>
  <dcterms:modified xsi:type="dcterms:W3CDTF">2019-06-11T18:03:05Z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