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91" d="100"/>
          <a:sy n="91" d="100"/>
        </p:scale>
        <p:origin x="-96" y="-5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2014-10-27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6" r:id="rId5"/>
    <p:sldLayoutId id="2147483683" r:id="rId6"/>
    <p:sldLayoutId id="2147483685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12330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REPLACE(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'</a:t>
                      </a:r>
                      <a:r>
                        <a:rPr lang="ko-KR" altLang="en-US" sz="1400" dirty="0" smtClean="0"/>
                        <a:t>야구</a:t>
                      </a:r>
                      <a:r>
                        <a:rPr lang="en-US" altLang="ko-KR" sz="1400" dirty="0" smtClean="0"/>
                        <a:t>', '</a:t>
                      </a:r>
                      <a:r>
                        <a:rPr lang="ko-KR" altLang="en-US" sz="1400" dirty="0" smtClean="0"/>
                        <a:t>농구</a:t>
                      </a:r>
                      <a:r>
                        <a:rPr lang="en-US" altLang="ko-KR" sz="1400" dirty="0" smtClean="0"/>
                        <a:t>')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832823"/>
              </p:ext>
            </p:extLst>
          </p:nvPr>
        </p:nvGraphicFramePr>
        <p:xfrm>
          <a:off x="827584" y="168327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LENGHT(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"</a:t>
            </a:r>
            <a:r>
              <a:rPr lang="ko-KR" altLang="en-US" sz="1400" dirty="0" smtClean="0"/>
              <a:t>글자수</a:t>
            </a:r>
            <a:r>
              <a:rPr lang="en-US" altLang="ko-KR" sz="1400" dirty="0" smtClean="0"/>
              <a:t>“, LENGTH(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“</a:t>
            </a:r>
            <a:r>
              <a:rPr lang="ko-KR" altLang="en-US" sz="1400" dirty="0" err="1" smtClean="0"/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3061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SUBSTR(name, 1, 1) "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", COUNT(*) "</a:t>
            </a:r>
            <a:r>
              <a:rPr lang="ko-KR" altLang="en-US" sz="1400" dirty="0" smtClean="0"/>
              <a:t>인원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SUBSTR(name, 1, 1);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99871"/>
              </p:ext>
            </p:extLst>
          </p:nvPr>
        </p:nvGraphicFramePr>
        <p:xfrm>
          <a:off x="611559" y="1628799"/>
          <a:ext cx="7848873" cy="3312368"/>
        </p:xfrm>
        <a:graphic>
          <a:graphicData uri="http://schemas.openxmlformats.org/drawingml/2006/table">
            <a:tbl>
              <a:tblPr/>
              <a:tblGrid>
                <a:gridCol w="1872209"/>
                <a:gridCol w="792088"/>
                <a:gridCol w="5184576"/>
              </a:tblGrid>
              <a:tr h="425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84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2014-02-14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TO_CHAR(TO_DATE(‘2014-02-14’,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71">
                <a:tc>
                  <a:txBody>
                    <a:bodyPr/>
                    <a:lstStyle/>
                    <a:p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ADD_MONTHS(TO_DATE(‘2014-02-14’,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 12) =2015-02-14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38">
                <a:tc>
                  <a:txBody>
                    <a:bodyPr/>
                    <a:lstStyle/>
                    <a:p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38">
                <a:tc>
                  <a:txBody>
                    <a:bodyPr/>
                    <a:lstStyle/>
                    <a:p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67902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/>
                <a:gridCol w="2376264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4127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86271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/>
                <a:gridCol w="2782682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orderdate+10 "</a:t>
            </a:r>
            <a:r>
              <a:rPr lang="ko-KR" altLang="en-US" sz="1400" dirty="0" smtClean="0"/>
              <a:t>확정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00971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TO_CHAR(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SYSDATETIME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/>
              <a:t>SYSTIMESTAMP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Dual</a:t>
            </a:r>
            <a:r>
              <a:rPr lang="en-US" altLang="ko-KR" sz="1400" dirty="0"/>
              <a:t>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25131" y="1124744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600" b="1" i="0" u="none" strike="noStrike" baseline="0" dirty="0" smtClean="0">
                <a:latin typeface="YDVYMjOStd14"/>
              </a:rPr>
              <a:t>다음 내장 함수의 결과를 적으시오</a:t>
            </a:r>
            <a:r>
              <a:rPr lang="en-US" altLang="ko-KR" sz="1600" b="1" i="0" u="none" strike="noStrike" baseline="0" dirty="0" smtClean="0">
                <a:latin typeface="YDVYMjOStd14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u="none" strike="noStrike" baseline="0" dirty="0" smtClean="0">
              <a:latin typeface="YDVYMjOStd14"/>
            </a:endParaRPr>
          </a:p>
          <a:p>
            <a:r>
              <a:rPr lang="en-US" altLang="ko-KR" sz="1100" b="1" dirty="0">
                <a:latin typeface="+mj-lt"/>
              </a:rPr>
              <a:t>ABS(-15)</a:t>
            </a:r>
          </a:p>
          <a:p>
            <a:r>
              <a:rPr lang="en-US" altLang="ko-KR" sz="1100" b="1" dirty="0">
                <a:latin typeface="+mj-lt"/>
              </a:rPr>
              <a:t>CEIL(15.7)</a:t>
            </a:r>
          </a:p>
          <a:p>
            <a:r>
              <a:rPr lang="en-US" altLang="ko-KR" sz="1100" b="1" dirty="0">
                <a:latin typeface="+mj-lt"/>
              </a:rPr>
              <a:t>COS(3.14159)</a:t>
            </a:r>
          </a:p>
          <a:p>
            <a:r>
              <a:rPr lang="en-US" altLang="ko-KR" sz="1100" b="1" dirty="0">
                <a:latin typeface="+mj-lt"/>
              </a:rPr>
              <a:t>FLOOR(15.7)</a:t>
            </a:r>
          </a:p>
          <a:p>
            <a:r>
              <a:rPr lang="en-US" altLang="ko-KR" sz="1100" b="1" dirty="0">
                <a:latin typeface="+mj-lt"/>
              </a:rPr>
              <a:t>LOG(10,100)</a:t>
            </a:r>
          </a:p>
          <a:p>
            <a:r>
              <a:rPr lang="en-US" altLang="ko-KR" sz="1100" b="1" dirty="0">
                <a:latin typeface="+mj-lt"/>
              </a:rPr>
              <a:t>MOD(11,4)</a:t>
            </a:r>
          </a:p>
          <a:p>
            <a:r>
              <a:rPr lang="en-US" altLang="ko-KR" sz="1100" b="1" dirty="0">
                <a:latin typeface="+mj-lt"/>
              </a:rPr>
              <a:t>POWER(3,2)</a:t>
            </a:r>
          </a:p>
          <a:p>
            <a:r>
              <a:rPr lang="en-US" altLang="ko-KR" sz="1100" b="1" dirty="0">
                <a:latin typeface="+mj-lt"/>
              </a:rPr>
              <a:t>ROUND(15.7)</a:t>
            </a:r>
          </a:p>
          <a:p>
            <a:r>
              <a:rPr lang="en-US" altLang="ko-KR" sz="1100" b="1" dirty="0">
                <a:latin typeface="+mj-lt"/>
              </a:rPr>
              <a:t>SIGN(-15)</a:t>
            </a:r>
          </a:p>
          <a:p>
            <a:r>
              <a:rPr lang="en-US" altLang="ko-KR" sz="1100" b="1" dirty="0">
                <a:latin typeface="+mj-lt"/>
              </a:rPr>
              <a:t>TRUNC(15.7)</a:t>
            </a:r>
          </a:p>
          <a:p>
            <a:r>
              <a:rPr lang="en-US" altLang="ko-KR" sz="1100" b="1" dirty="0">
                <a:latin typeface="+mj-lt"/>
              </a:rPr>
              <a:t>CHR(67)</a:t>
            </a:r>
          </a:p>
          <a:p>
            <a:r>
              <a:rPr lang="en-US" altLang="ko-KR" sz="1100" b="1" dirty="0">
                <a:latin typeface="+mj-lt"/>
              </a:rPr>
              <a:t>CONCAT('HAPPY ', 'Birthday')</a:t>
            </a:r>
          </a:p>
          <a:p>
            <a:r>
              <a:rPr lang="en-US" altLang="ko-KR" sz="1100" b="1" dirty="0">
                <a:latin typeface="+mj-lt"/>
              </a:rPr>
              <a:t>LOWER('Birthday')</a:t>
            </a:r>
          </a:p>
          <a:p>
            <a:r>
              <a:rPr lang="en-US" altLang="ko-KR" sz="1100" b="1" dirty="0">
                <a:latin typeface="+mj-lt"/>
              </a:rPr>
              <a:t>LPAD('Page 1', 15, '*.')</a:t>
            </a:r>
          </a:p>
          <a:p>
            <a:r>
              <a:rPr lang="en-US" altLang="ko-KR" sz="1100" b="1" dirty="0">
                <a:latin typeface="+mj-lt"/>
              </a:rPr>
              <a:t>LTRIM('Page 1', 'ae')</a:t>
            </a:r>
          </a:p>
          <a:p>
            <a:r>
              <a:rPr lang="en-US" altLang="ko-KR" sz="1100" b="1" dirty="0">
                <a:latin typeface="+mj-lt"/>
              </a:rPr>
              <a:t>REPLACE('JACK', 'J', 'BL')</a:t>
            </a:r>
          </a:p>
          <a:p>
            <a:r>
              <a:rPr lang="en-US" altLang="ko-KR" sz="1100" b="1" dirty="0">
                <a:latin typeface="+mj-lt"/>
              </a:rPr>
              <a:t>RPAD('Page 1', 15, '*.')</a:t>
            </a:r>
          </a:p>
          <a:p>
            <a:r>
              <a:rPr lang="en-US" altLang="ko-KR" sz="1100" b="1" dirty="0">
                <a:latin typeface="+mj-lt"/>
              </a:rPr>
              <a:t>RTRIM('Page 1', 'ae')</a:t>
            </a:r>
            <a:endParaRPr lang="en-US" altLang="ko-KR" sz="11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646313"/>
            <a:ext cx="4032448" cy="5211687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/>
              <a:t>NEXT_DAY(SYSDATE)</a:t>
            </a:r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</p:spTree>
    <p:extLst>
      <p:ext uri="{BB962C8B-B14F-4D97-AF65-F5344CB8AC3E}">
        <p14:creationId xmlns:p14="http://schemas.microsoft.com/office/powerpoint/2010/main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아직 지정되지 않은 값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‘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’</a:t>
            </a:r>
            <a:r>
              <a:rPr lang="en-US" altLang="ko-KR" dirty="0" smtClean="0">
                <a:latin typeface="+mn-ea"/>
              </a:rPr>
              <a:t>, ‘’(</a:t>
            </a:r>
            <a:r>
              <a:rPr lang="ko-KR" altLang="en-US" dirty="0" smtClean="0">
                <a:latin typeface="+mn-ea"/>
              </a:rPr>
              <a:t>빈 문자</a:t>
            </a:r>
            <a:r>
              <a:rPr lang="en-US" altLang="ko-KR" dirty="0" smtClean="0">
                <a:latin typeface="+mn-ea"/>
              </a:rPr>
              <a:t>), ‘ ’(</a:t>
            </a:r>
            <a:r>
              <a:rPr lang="ko-KR" altLang="en-US" dirty="0" smtClean="0">
                <a:latin typeface="+mn-ea"/>
              </a:rPr>
              <a:t>공백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등과 다른 특별한 값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비교 연산자로 비교가 불가능함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값의 연산을 수행하면 결과 역시 </a:t>
            </a:r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값으로 반환됨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‘NULL+</a:t>
            </a:r>
            <a:r>
              <a:rPr lang="ko-KR" altLang="en-US" dirty="0" smtClean="0">
                <a:latin typeface="+mn-ea"/>
              </a:rPr>
              <a:t>숫자’ 연산의 결과는 </a:t>
            </a:r>
            <a:r>
              <a:rPr lang="en-US" altLang="ko-KR" dirty="0" smtClean="0">
                <a:latin typeface="+mn-ea"/>
              </a:rPr>
              <a:t>NULL</a:t>
            </a:r>
          </a:p>
          <a:p>
            <a:pPr lvl="1"/>
            <a:r>
              <a:rPr lang="ko-KR" altLang="en-US" dirty="0" smtClean="0">
                <a:latin typeface="+mn-ea"/>
              </a:rPr>
              <a:t>집계 함수 계산 시 </a:t>
            </a:r>
            <a:r>
              <a:rPr lang="en-US" altLang="ko-KR" dirty="0" smtClean="0">
                <a:latin typeface="+mn-ea"/>
              </a:rPr>
              <a:t>NULL</a:t>
            </a:r>
            <a:r>
              <a:rPr lang="ko-KR" altLang="en-US" dirty="0" smtClean="0">
                <a:latin typeface="+mn-ea"/>
              </a:rPr>
              <a:t>이 포함된 행은 집계에서 빠짐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해당되는 행이 하나도 없을 경우 </a:t>
            </a:r>
            <a:r>
              <a:rPr lang="en-US" altLang="ko-KR" dirty="0" smtClean="0">
                <a:latin typeface="+mn-ea"/>
              </a:rPr>
              <a:t>SUM, AVG </a:t>
            </a:r>
            <a:r>
              <a:rPr lang="ko-KR" altLang="en-US" dirty="0" smtClean="0">
                <a:latin typeface="+mn-ea"/>
              </a:rPr>
              <a:t>함수의 결과는 </a:t>
            </a:r>
            <a:r>
              <a:rPr lang="en-US" altLang="ko-KR" dirty="0" smtClean="0">
                <a:latin typeface="+mn-ea"/>
              </a:rPr>
              <a:t>NULL</a:t>
            </a:r>
            <a:r>
              <a:rPr lang="ko-KR" altLang="en-US" dirty="0" smtClean="0">
                <a:latin typeface="+mn-ea"/>
              </a:rPr>
              <a:t>이 되며</a:t>
            </a:r>
            <a:r>
              <a:rPr lang="en-US" altLang="ko-KR" dirty="0" smtClean="0">
                <a:latin typeface="+mn-ea"/>
              </a:rPr>
              <a:t>,	COUNT </a:t>
            </a:r>
            <a:r>
              <a:rPr lang="ko-KR" altLang="en-US" dirty="0" smtClean="0">
                <a:latin typeface="+mn-ea"/>
              </a:rPr>
              <a:t>함수의 결과는 </a:t>
            </a:r>
            <a:r>
              <a:rPr lang="en-US" altLang="ko-KR" dirty="0" smtClean="0">
                <a:latin typeface="+mn-ea"/>
              </a:rPr>
              <a:t>0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300" b="0" dirty="0" smtClean="0"/>
              <a:t>NULL </a:t>
            </a:r>
            <a:r>
              <a:rPr lang="ko-KR" altLang="en-US" sz="1300" b="0" dirty="0" smtClean="0"/>
              <a:t>값을 찾을 때는 ‘</a:t>
            </a:r>
            <a:r>
              <a:rPr lang="en-US" altLang="ko-KR" sz="1300" b="0" dirty="0" smtClean="0"/>
              <a:t>=’ </a:t>
            </a:r>
            <a:r>
              <a:rPr lang="ko-KR" altLang="en-US" sz="1300" b="0" dirty="0" smtClean="0"/>
              <a:t>연산자가 아닌 ‘</a:t>
            </a:r>
            <a:r>
              <a:rPr lang="en-US" altLang="ko-KR" sz="1300" b="0" dirty="0" smtClean="0"/>
              <a:t>IS NULL</a:t>
            </a:r>
            <a:r>
              <a:rPr lang="ko-KR" altLang="en-US" sz="1300" b="0" dirty="0" smtClean="0"/>
              <a:t>’을 사용</a:t>
            </a:r>
            <a:r>
              <a:rPr lang="en-US" altLang="ko-KR" sz="1300" b="0" dirty="0" smtClean="0"/>
              <a:t>, </a:t>
            </a:r>
          </a:p>
          <a:p>
            <a:pPr lvl="1"/>
            <a:r>
              <a:rPr lang="en-US" altLang="ko-KR" sz="1300" b="0" dirty="0" smtClean="0"/>
              <a:t>NULL</a:t>
            </a:r>
            <a:r>
              <a:rPr lang="ko-KR" altLang="en-US" sz="1300" b="0" dirty="0" smtClean="0"/>
              <a:t>이 아닌 값을 찾을 때는 ‘＜＞’ 연산자가 아닌 ‘</a:t>
            </a:r>
            <a:r>
              <a:rPr lang="en-US" altLang="ko-KR" sz="1300" b="0" dirty="0" smtClean="0"/>
              <a:t>IS NOT NULL</a:t>
            </a:r>
            <a:r>
              <a:rPr lang="ko-KR" altLang="en-US" sz="1300" b="0" dirty="0" smtClean="0"/>
              <a:t>’을 사용함</a:t>
            </a:r>
            <a:endParaRPr lang="ko-KR" altLang="en-US" sz="13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IS NULL;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= '';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NVL(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NVL(phone, '</a:t>
            </a:r>
            <a:r>
              <a:rPr lang="ko-KR" altLang="en-US" sz="1400" dirty="0" err="1" smtClean="0"/>
              <a:t>연락처없음</a:t>
            </a:r>
            <a:r>
              <a:rPr lang="en-US" altLang="ko-KR" sz="1400" dirty="0" smtClean="0"/>
              <a:t>') 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</a:t>
            </a:r>
            <a:endParaRPr lang="en-US" altLang="ko-KR" dirty="0" smtClean="0"/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내부적으로 생성되는 가상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조회 결과의 순번을 나타냄</a:t>
            </a:r>
            <a:endParaRPr lang="en-US" altLang="ko-KR" dirty="0" smtClean="0"/>
          </a:p>
          <a:p>
            <a:r>
              <a:rPr lang="ko-KR" altLang="en-US" dirty="0" smtClean="0"/>
              <a:t>자료를 일부분만 확인하여 처리할 때 유용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ROWNUM “</a:t>
            </a:r>
            <a:r>
              <a:rPr lang="ko-KR" altLang="en-US" sz="1400" dirty="0" smtClean="0"/>
              <a:t>순번</a:t>
            </a:r>
            <a:r>
              <a:rPr lang="en-US" altLang="ko-KR" sz="1400" dirty="0" smtClean="0"/>
              <a:t>“,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ROWNUM  &lt;=2;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50" y="1844825"/>
            <a:ext cx="414148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 안에 다른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문이 중첩된</a:t>
            </a:r>
            <a:r>
              <a:rPr lang="en-US" altLang="ko-KR" sz="1400" dirty="0" smtClean="0">
                <a:latin typeface="+mn-ea"/>
              </a:rPr>
              <a:t>nested </a:t>
            </a:r>
            <a:r>
              <a:rPr lang="ko-KR" altLang="en-US" sz="1400" dirty="0" smtClean="0">
                <a:latin typeface="+mn-ea"/>
              </a:rPr>
              <a:t>질의를 말함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51871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/>
                <a:gridCol w="1008112"/>
                <a:gridCol w="1872208"/>
                <a:gridCol w="3456384"/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절에서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부속질의의 결과 값을 단일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단일 열의 스칼라 값으로 반환함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스칼라 부속질의는 원칙적으로 스칼라 값이 들어갈 수 있는 모든 곳에 사용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557717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189" y="34587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4105101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Customer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769295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744691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4077072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4149080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464475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45024"/>
            <a:ext cx="1076325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GROUP  BY </a:t>
            </a:r>
            <a:r>
              <a:rPr lang="en-US" altLang="ko-KR" sz="1400" dirty="0" err="1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“name”,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/>
              <a:t>Book.bookid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1" y="3212976"/>
            <a:ext cx="522922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FROM </a:t>
            </a:r>
            <a:r>
              <a:rPr lang="ko-KR" altLang="en-US" sz="1400" dirty="0" smtClean="0">
                <a:latin typeface="+mn-ea"/>
              </a:rPr>
              <a:t>절에서 사용되는 부속질의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테이블 이름 대신 </a:t>
            </a:r>
            <a:r>
              <a:rPr lang="ko-KR" altLang="en-US" sz="1400" dirty="0" err="1" smtClean="0">
                <a:latin typeface="+mn-ea"/>
              </a:rPr>
              <a:t>인라인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뷰</a:t>
            </a:r>
            <a:r>
              <a:rPr lang="ko-KR" altLang="en-US" sz="1400" dirty="0" smtClean="0">
                <a:latin typeface="+mn-ea"/>
              </a:rPr>
              <a:t> 부속질의를 사용하면 보통의 테이블과 같은 형태로 사용 가능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다중 열이어도 상관없음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다만 가상의 테이블인 뷰 형태로 제공되어 상관 부속질의로 사용될 수는 없음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7843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사용되는 부속질의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사용됨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/>
                <a:gridCol w="2880320"/>
                <a:gridCol w="1152128"/>
                <a:gridCol w="1152128"/>
                <a:gridCol w="1152129"/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smtClean="0"/>
              <a:t>부속질의가 반드시 단일 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단일 열을 반환해야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17480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581806"/>
              </p:ext>
            </p:extLst>
          </p:nvPr>
        </p:nvGraphicFramePr>
        <p:xfrm>
          <a:off x="757536" y="4379962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IN </a:t>
            </a:r>
            <a:r>
              <a:rPr lang="ko-KR" altLang="en-US" sz="1400" b="0" dirty="0" smtClean="0"/>
              <a:t>연산자는 </a:t>
            </a:r>
            <a:r>
              <a:rPr lang="ko-KR" altLang="en-US" sz="1400" b="0" dirty="0" err="1" smtClean="0"/>
              <a:t>주질의</a:t>
            </a:r>
            <a:r>
              <a:rPr lang="ko-KR" altLang="en-US" sz="1400" b="0" dirty="0" smtClean="0"/>
              <a:t> 속성 값이 부속질의에서 제공한 결과 집합에 있는지 확인</a:t>
            </a:r>
            <a:r>
              <a:rPr lang="en-US" altLang="ko-KR" sz="1400" b="0" dirty="0" smtClean="0"/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됨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58516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3" y="4871620"/>
            <a:ext cx="64770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/>
              <a:t>ALL</a:t>
            </a:r>
            <a:r>
              <a:rPr lang="ko-KR" altLang="en-US" sz="1400" b="0" dirty="0" smtClean="0"/>
              <a:t>은 모두</a:t>
            </a:r>
            <a:r>
              <a:rPr lang="en-US" altLang="ko-KR" sz="1400" b="0" dirty="0" smtClean="0"/>
              <a:t>, SOME(ANY)</a:t>
            </a:r>
            <a:r>
              <a:rPr lang="ko-KR" altLang="en-US" sz="1400" b="0" dirty="0" smtClean="0"/>
              <a:t>은 어떠한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최소한 하나라도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이라는 의미를 가짐</a:t>
            </a:r>
            <a:endParaRPr lang="en-US" altLang="ko-KR" sz="1400" b="0" dirty="0" smtClean="0"/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40" y="3906921"/>
            <a:ext cx="1714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300" b="0" dirty="0" smtClean="0"/>
              <a:t>데이터의 존재 유무를 확인하는 연산자</a:t>
            </a:r>
            <a:endParaRPr lang="en-US" altLang="ko-KR" sz="1300" b="0" dirty="0" smtClean="0"/>
          </a:p>
          <a:p>
            <a:pPr lvl="1"/>
            <a:r>
              <a:rPr lang="ko-KR" altLang="en-US" sz="1300" b="0" dirty="0" err="1" smtClean="0"/>
              <a:t>주질의에서</a:t>
            </a:r>
            <a:r>
              <a:rPr lang="ko-KR" altLang="en-US" sz="1300" b="0" dirty="0" smtClean="0"/>
              <a:t> 부속질의로 제공된 속성의 값을 가지고 부속질의에 조건을 만족하여 값이 존재하면 참이 되고</a:t>
            </a:r>
            <a:r>
              <a:rPr lang="en-US" altLang="ko-KR" sz="1300" b="0" dirty="0" smtClean="0"/>
              <a:t>, </a:t>
            </a:r>
            <a:r>
              <a:rPr lang="ko-KR" altLang="en-US" sz="1300" b="0" dirty="0" err="1" smtClean="0"/>
              <a:t>주질의는</a:t>
            </a:r>
            <a:r>
              <a:rPr lang="ko-KR" altLang="en-US" sz="1300" b="0" dirty="0" smtClean="0"/>
              <a:t> 해당 행의 데이터를 출력함</a:t>
            </a:r>
            <a:endParaRPr lang="en-US" altLang="ko-KR" sz="1300" b="0" dirty="0" smtClean="0"/>
          </a:p>
          <a:p>
            <a:pPr lvl="1"/>
            <a:r>
              <a:rPr lang="en-US" altLang="ko-KR" sz="1300" b="0" dirty="0" smtClean="0"/>
              <a:t>NOT EXIST</a:t>
            </a:r>
            <a:r>
              <a:rPr lang="ko-KR" altLang="en-US" sz="1300" b="0" dirty="0" smtClean="0"/>
              <a:t>의 경우 이와 반대로 동작함</a:t>
            </a:r>
            <a:endParaRPr lang="en-US" altLang="ko-KR" sz="1300" b="0" dirty="0" smtClean="0"/>
          </a:p>
          <a:p>
            <a:pPr lvl="1"/>
            <a:r>
              <a:rPr lang="ko-KR" altLang="en-US" sz="1300" dirty="0" smtClean="0"/>
              <a:t>구문 구조</a:t>
            </a:r>
            <a:endParaRPr lang="en-US" altLang="ko-KR" sz="1300" dirty="0" smtClean="0"/>
          </a:p>
          <a:p>
            <a:pPr marL="809625" lvl="1" indent="-542925">
              <a:buNone/>
            </a:pPr>
            <a:r>
              <a:rPr lang="en-US" altLang="ko-KR" sz="1300" dirty="0" smtClean="0"/>
              <a:t>	WHERE [NOT] EXISTS (</a:t>
            </a:r>
            <a:r>
              <a:rPr lang="ko-KR" altLang="en-US" sz="1300" dirty="0" smtClean="0"/>
              <a:t>부속질의</a:t>
            </a:r>
            <a:r>
              <a:rPr lang="en-US" altLang="ko-KR" sz="1300" dirty="0" smtClean="0"/>
              <a:t>)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64" y="5401343"/>
            <a:ext cx="6096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7486"/>
            <a:ext cx="6896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472608"/>
          </a:xfrm>
        </p:spPr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편리성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미리 정의된 </a:t>
            </a:r>
            <a:r>
              <a:rPr lang="ko-KR" altLang="en-US" sz="1400" dirty="0" err="1" smtClean="0">
                <a:latin typeface="+mn-ea"/>
              </a:rPr>
              <a:t>뷰를</a:t>
            </a:r>
            <a:r>
              <a:rPr lang="ko-KR" altLang="en-US" sz="1400" dirty="0" smtClean="0">
                <a:latin typeface="+mn-ea"/>
              </a:rPr>
              <a:t> 일반 테이블처럼 사용할 수 있기 때문에 편리함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만들어 쓸 수 있음</a:t>
            </a:r>
            <a:endParaRPr lang="en-US" altLang="ko-KR" sz="1400" dirty="0" smtClean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endParaRPr lang="en-US" altLang="ko-KR" sz="1400" dirty="0" smtClean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CREATE VIEW </a:t>
            </a:r>
            <a:r>
              <a:rPr lang="ko-KR" altLang="en-US" sz="1200" dirty="0" err="1" smtClean="0"/>
              <a:t>뷰이름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[(</a:t>
            </a:r>
            <a:r>
              <a:rPr lang="ko-KR" altLang="en-US" sz="1200" dirty="0" err="1" smtClean="0"/>
              <a:t>열이름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AS SELECT </a:t>
            </a:r>
            <a:r>
              <a:rPr lang="ko-KR" altLang="en-US" sz="1200" dirty="0" smtClean="0"/>
              <a:t>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CREATE OF REPLACE VIEW </a:t>
            </a:r>
            <a:r>
              <a:rPr lang="ko-KR" altLang="en-US" sz="1200" dirty="0" err="1" smtClean="0"/>
              <a:t>뷰이름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[(</a:t>
            </a:r>
            <a:r>
              <a:rPr lang="ko-KR" altLang="en-US" sz="1200" dirty="0" err="1" smtClean="0"/>
              <a:t>열이름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AS SELECT </a:t>
            </a:r>
            <a:r>
              <a:rPr lang="ko-KR" altLang="en-US" sz="1200" dirty="0" smtClean="0"/>
              <a:t>문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DROP VIEW </a:t>
            </a:r>
            <a:r>
              <a:rPr lang="ko-KR" altLang="en-US" sz="1200" dirty="0" err="1" smtClean="0"/>
              <a:t>뷰이름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 ,...n 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1124744"/>
            <a:ext cx="835292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400" dirty="0"/>
              <a:t>(1) </a:t>
            </a:r>
            <a:r>
              <a:rPr lang="ko-KR" altLang="en-US" sz="1400" dirty="0"/>
              <a:t>판매가격이 </a:t>
            </a:r>
            <a:r>
              <a:rPr lang="en-US" altLang="ko-KR" sz="1400" dirty="0"/>
              <a:t>20,000</a:t>
            </a:r>
            <a:r>
              <a:rPr lang="ko-KR" altLang="en-US" sz="1400" dirty="0" smtClean="0"/>
              <a:t>원 이상인 </a:t>
            </a:r>
            <a:r>
              <a:rPr lang="ko-KR" altLang="en-US" sz="1400" dirty="0"/>
              <a:t>도서의 도서번호</a:t>
            </a:r>
            <a:r>
              <a:rPr lang="en-US" altLang="ko-KR" sz="1400" dirty="0"/>
              <a:t>, </a:t>
            </a:r>
            <a:r>
              <a:rPr lang="ko-KR" altLang="en-US" sz="1400" dirty="0"/>
              <a:t>도서이름</a:t>
            </a:r>
            <a:r>
              <a:rPr lang="en-US" altLang="ko-KR" sz="1400" dirty="0"/>
              <a:t>, </a:t>
            </a:r>
            <a:r>
              <a:rPr lang="ko-KR" altLang="en-US" sz="1400" dirty="0"/>
              <a:t>고객이름</a:t>
            </a:r>
            <a:r>
              <a:rPr lang="en-US" altLang="ko-KR" sz="1400" dirty="0"/>
              <a:t>, </a:t>
            </a:r>
            <a:r>
              <a:rPr lang="ko-KR" altLang="en-US" sz="1400" dirty="0"/>
              <a:t>출판사</a:t>
            </a:r>
            <a:r>
              <a:rPr lang="en-US" altLang="ko-KR" sz="1400" dirty="0"/>
              <a:t>, </a:t>
            </a:r>
            <a:r>
              <a:rPr lang="ko-KR" altLang="en-US" sz="1400" dirty="0"/>
              <a:t>판매가격을 </a:t>
            </a:r>
            <a:r>
              <a:rPr lang="ko-KR" altLang="en-US" sz="1400" dirty="0" smtClean="0"/>
              <a:t>보여주는 </a:t>
            </a:r>
            <a:r>
              <a:rPr lang="en-US" altLang="ko-KR" sz="1400" dirty="0" err="1"/>
              <a:t>highorders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생성하시오</a:t>
            </a:r>
            <a:r>
              <a:rPr lang="en-US" altLang="ko-KR" sz="14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400" dirty="0"/>
              <a:t>(2) </a:t>
            </a:r>
            <a:r>
              <a:rPr lang="ko-KR" altLang="en-US" sz="1400" dirty="0"/>
              <a:t>생성한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이용하여 판매된 도서의 이름과 고객의 이름을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작성하시오</a:t>
            </a:r>
            <a:r>
              <a:rPr lang="en-US" altLang="ko-KR" sz="14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400" dirty="0"/>
              <a:t>(3) </a:t>
            </a:r>
            <a:r>
              <a:rPr lang="en-US" altLang="ko-KR" sz="1400" dirty="0" err="1"/>
              <a:t>highorders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변경하고자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판매가격 속성을 삭제하는 명령을 수행하시오</a:t>
            </a:r>
            <a:r>
              <a:rPr lang="en-US" altLang="ko-KR" sz="1400" dirty="0"/>
              <a:t>. </a:t>
            </a:r>
            <a:r>
              <a:rPr lang="ko-KR" altLang="en-US" sz="1400" dirty="0"/>
              <a:t>삭제 </a:t>
            </a:r>
            <a:r>
              <a:rPr lang="ko-KR" altLang="en-US" sz="1400" dirty="0" smtClean="0"/>
              <a:t>후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2)</a:t>
            </a:r>
            <a:r>
              <a:rPr lang="ko-KR" altLang="en-US" sz="1400" dirty="0"/>
              <a:t>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다시 수행하시오</a:t>
            </a:r>
            <a:r>
              <a:rPr lang="en-US" altLang="ko-KR" sz="1400" dirty="0"/>
              <a:t>.</a:t>
            </a:r>
            <a:endParaRPr lang="en-US" altLang="ko-KR" sz="1400" i="0" u="none" strike="noStrike" baseline="0" dirty="0" smtClean="0">
              <a:latin typeface="YDVYMjOStd12"/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수학의 함수와 마찬가지로 특정 값이나 열의 값을 입력받아 그 값을 계산하여 결과 값을 돌려줌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내장 함수</a:t>
            </a:r>
            <a:r>
              <a:rPr lang="en-US" altLang="ko-KR" sz="1400" dirty="0" smtClean="0"/>
              <a:t>(built-in function)</a:t>
            </a:r>
            <a:r>
              <a:rPr lang="ko-KR" altLang="en-US" sz="1400" dirty="0" smtClean="0"/>
              <a:t>와 사용자가 필요에 따라 직접 만드는 사용자 정의 함수</a:t>
            </a:r>
            <a:r>
              <a:rPr lang="en-US" altLang="ko-KR" sz="1400" dirty="0" smtClean="0"/>
              <a:t>(user-defined function)</a:t>
            </a:r>
            <a:r>
              <a:rPr lang="ko-KR" altLang="en-US" sz="1400" dirty="0" smtClean="0"/>
              <a:t>로 나뉨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9437" y="392395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오라클</a:t>
            </a:r>
            <a:r>
              <a:rPr lang="ko-KR" altLang="en-US" sz="800" b="1" dirty="0" smtClean="0"/>
              <a:t> 클라이언트</a:t>
            </a:r>
            <a:endParaRPr lang="en-US" altLang="ko-KR" sz="8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오라클</a:t>
            </a:r>
            <a:endParaRPr lang="en-US" altLang="ko-KR" sz="8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r>
              <a:rPr lang="en-US" altLang="ko-KR" sz="1400" dirty="0" smtClean="0">
                <a:latin typeface="+mn-ea"/>
              </a:rPr>
              <a:t>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/>
            <a:r>
              <a:rPr lang="ko-KR" altLang="en-US" sz="1400" dirty="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time) 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액세스 시간 </a:t>
            </a:r>
            <a:r>
              <a:rPr lang="en-US" altLang="ko-KR" sz="1400" b="0" dirty="0"/>
              <a:t>= </a:t>
            </a:r>
            <a:r>
              <a:rPr lang="ko-KR" altLang="en-US" sz="1400" b="0" dirty="0"/>
              <a:t>탐색시간</a:t>
            </a:r>
            <a:r>
              <a:rPr lang="en-US" altLang="ko-KR" sz="1400" b="0" dirty="0"/>
              <a:t>(seek time, </a:t>
            </a:r>
            <a:r>
              <a:rPr lang="ko-KR" altLang="en-US" sz="1400" b="0" dirty="0"/>
              <a:t>액세스 헤드를 트랙에 이동시키는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8280" y="42210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12439" y="55892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17053"/>
              </p:ext>
            </p:extLst>
          </p:nvPr>
        </p:nvGraphicFramePr>
        <p:xfrm>
          <a:off x="395536" y="1614426"/>
          <a:ext cx="8352930" cy="3493345"/>
        </p:xfrm>
        <a:graphic>
          <a:graphicData uri="http://schemas.openxmlformats.org/drawingml/2006/table">
            <a:tbl>
              <a:tblPr/>
              <a:tblGrid>
                <a:gridCol w="1800200"/>
                <a:gridCol w="6552730"/>
              </a:tblGrid>
              <a:tr h="37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706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44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7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6486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899592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861048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CREATE [REVERSE]┃[UNIQUE] INDEX </a:t>
            </a:r>
            <a:r>
              <a:rPr lang="ko-KR" altLang="en-US" sz="1200" dirty="0" smtClean="0"/>
              <a:t>인덱스이름</a:t>
            </a:r>
            <a:r>
              <a:rPr lang="en-US" altLang="ko-KR" sz="1200" dirty="0" smtClean="0"/>
              <a:t>]</a:t>
            </a:r>
            <a:endParaRPr lang="ko-KR" altLang="en-US" sz="1200" dirty="0" smtClean="0"/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ON </a:t>
            </a:r>
            <a:r>
              <a:rPr lang="ko-KR" altLang="en-US" sz="1200" dirty="0" smtClean="0"/>
              <a:t>테이블이름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[ASC</a:t>
            </a:r>
            <a:r>
              <a:rPr lang="ko-KR" altLang="en-US" sz="1200" dirty="0" smtClean="0"/>
              <a:t>┃</a:t>
            </a:r>
            <a:r>
              <a:rPr lang="en-US" altLang="ko-KR" sz="1200" dirty="0" smtClean="0"/>
              <a:t>DESC] [{,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[ASC | DESC]} …])[;]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endParaRPr lang="en-US" altLang="ko-KR" sz="1400" dirty="0" smtClean="0"/>
          </a:p>
          <a:p>
            <a:r>
              <a:rPr lang="ko-KR" altLang="en-US" sz="1400" dirty="0" smtClean="0"/>
              <a:t>모든 내장 함수는 최초에 선언될 때 유효한 입력 값을 받아야 함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34442"/>
              </p:ext>
            </p:extLst>
          </p:nvPr>
        </p:nvGraphicFramePr>
        <p:xfrm>
          <a:off x="899592" y="2132856"/>
          <a:ext cx="7373392" cy="4482498"/>
        </p:xfrm>
        <a:graphic>
          <a:graphicData uri="http://schemas.openxmlformats.org/drawingml/2006/table">
            <a:tbl>
              <a:tblPr/>
              <a:tblGrid>
                <a:gridCol w="864096"/>
                <a:gridCol w="1584176"/>
                <a:gridCol w="4925120"/>
              </a:tblGrid>
              <a:tr h="322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02">
                <a:tc rowSpan="7"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58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COUNT, CUME_DIST, FIRST, LAST, MAX, MEDIAN, MIN, PERCENT_RANK,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SUM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7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63896"/>
              </p:ext>
            </p:extLst>
          </p:nvPr>
        </p:nvGraphicFramePr>
        <p:xfrm>
          <a:off x="683308" y="3449154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name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cix_Customer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6816757" cy="5112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61960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계획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endParaRPr lang="en-US" altLang="ko-KR" dirty="0" smtClean="0"/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ALTER [REVERSE] [UNIQUE] INDEX </a:t>
            </a:r>
            <a:r>
              <a:rPr lang="ko-KR" altLang="en-US" sz="1200" dirty="0" smtClean="0"/>
              <a:t>인덱스이</a:t>
            </a:r>
            <a:r>
              <a:rPr lang="ko-KR" altLang="en-US" sz="1200" dirty="0"/>
              <a:t>름</a:t>
            </a:r>
            <a:endParaRPr lang="en-US" altLang="ko-KR" sz="1200" dirty="0" smtClean="0"/>
          </a:p>
          <a:p>
            <a:pPr marL="180975">
              <a:lnSpc>
                <a:spcPct val="140000"/>
              </a:lnSpc>
            </a:pPr>
            <a:r>
              <a:rPr lang="en-US" altLang="ko-KR" sz="1200" dirty="0" smtClean="0"/>
              <a:t>[ON {ONLY} </a:t>
            </a:r>
            <a:r>
              <a:rPr lang="ko-KR" altLang="en-US" sz="1200" dirty="0" smtClean="0"/>
              <a:t>테이블이름 </a:t>
            </a:r>
            <a:r>
              <a:rPr lang="en-US" altLang="ko-KR" sz="1200" dirty="0" smtClean="0"/>
              <a:t>{</a:t>
            </a:r>
            <a:r>
              <a:rPr lang="ko-KR" altLang="en-US" sz="1200" dirty="0" err="1" smtClean="0"/>
              <a:t>컬럼이름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[{, </a:t>
            </a:r>
            <a:r>
              <a:rPr lang="ko-KR" altLang="en-US" sz="1200" dirty="0" err="1" smtClean="0"/>
              <a:t>컬럼이름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} …])] REBUILD[;]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DROP INDEX </a:t>
            </a:r>
            <a:r>
              <a:rPr lang="ko-KR" altLang="en-US" sz="1200" dirty="0" smtClean="0"/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1052736"/>
            <a:ext cx="8280920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355600" indent="-355600"/>
            <a:r>
              <a:rPr lang="en-US" altLang="ko-KR" sz="1600" b="1" smtClean="0"/>
              <a:t>13.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/>
              <a:t>수행하고 </a:t>
            </a:r>
            <a:r>
              <a:rPr lang="ko-KR" altLang="en-US" sz="1600" b="1" smtClean="0"/>
              <a:t>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1) </a:t>
            </a:r>
            <a:r>
              <a:rPr lang="ko-KR" altLang="en-US" sz="1400" dirty="0"/>
              <a:t>다음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문을 </a:t>
            </a:r>
            <a:r>
              <a:rPr lang="ko-KR" altLang="en-US" sz="1400" dirty="0"/>
              <a:t>수행해본다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	SELECT </a:t>
            </a:r>
            <a:r>
              <a:rPr lang="en-US" altLang="ko-KR" sz="1400" dirty="0"/>
              <a:t>name FROM Customer WHERE name LIKE '</a:t>
            </a:r>
            <a:r>
              <a:rPr lang="ko-KR" altLang="en-US" sz="1400" dirty="0"/>
              <a:t>박세리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(2) </a:t>
            </a:r>
            <a:r>
              <a:rPr lang="ko-KR" altLang="en-US" sz="1400" dirty="0"/>
              <a:t>실행 계획을 살펴본다</a:t>
            </a:r>
            <a:r>
              <a:rPr lang="en-US" altLang="ko-KR" sz="1400" dirty="0"/>
              <a:t>. </a:t>
            </a:r>
            <a:r>
              <a:rPr lang="ko-KR" altLang="en-US" sz="1400" dirty="0"/>
              <a:t>실행 계획은 </a:t>
            </a:r>
            <a:r>
              <a:rPr lang="en-US" altLang="ko-KR" sz="1400" dirty="0" smtClean="0"/>
              <a:t>[F10]</a:t>
            </a:r>
            <a:r>
              <a:rPr lang="ko-KR" altLang="en-US" sz="1400" dirty="0" smtClean="0"/>
              <a:t>키를 누른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계획 설명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탭을 </a:t>
            </a:r>
            <a:r>
              <a:rPr lang="ko-KR" altLang="en-US" sz="1400" dirty="0"/>
              <a:t>선택하면 </a:t>
            </a:r>
            <a:r>
              <a:rPr lang="ko-KR" altLang="en-US" sz="1400" dirty="0" smtClean="0"/>
              <a:t>표시된다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(3) </a:t>
            </a:r>
            <a:r>
              <a:rPr lang="en-US" altLang="ko-KR" sz="1400" dirty="0"/>
              <a:t>Customer </a:t>
            </a:r>
            <a:r>
              <a:rPr lang="ko-KR" altLang="en-US" sz="1400" dirty="0"/>
              <a:t>테이블에 </a:t>
            </a:r>
            <a:r>
              <a:rPr lang="en-US" altLang="ko-KR" sz="1400" dirty="0"/>
              <a:t>name</a:t>
            </a:r>
            <a:r>
              <a:rPr lang="ko-KR" altLang="en-US" sz="1400" dirty="0"/>
              <a:t>으로 인덱스를 생성하시오</a:t>
            </a:r>
            <a:r>
              <a:rPr lang="en-US" altLang="ko-KR" sz="1400" dirty="0"/>
              <a:t>. </a:t>
            </a:r>
            <a:r>
              <a:rPr lang="ko-KR" altLang="en-US" sz="1400" dirty="0"/>
              <a:t>생성 후 </a:t>
            </a:r>
            <a:r>
              <a:rPr lang="en-US" altLang="ko-KR" sz="1400" dirty="0"/>
              <a:t>(1)</a:t>
            </a:r>
            <a:r>
              <a:rPr lang="ko-KR" altLang="en-US" sz="1400" dirty="0" smtClean="0"/>
              <a:t>번의 질의를 </a:t>
            </a:r>
            <a:r>
              <a:rPr lang="ko-KR" altLang="en-US" sz="1400" dirty="0"/>
              <a:t>다시 수행하고 실행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계획을 </a:t>
            </a:r>
            <a:r>
              <a:rPr lang="ko-KR" altLang="en-US" sz="1400" dirty="0"/>
              <a:t>살펴보시오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(4) </a:t>
            </a:r>
            <a:r>
              <a:rPr lang="ko-KR" altLang="en-US" sz="1400" dirty="0" smtClean="0"/>
              <a:t>같은 </a:t>
            </a:r>
            <a:r>
              <a:rPr lang="ko-KR" altLang="en-US" sz="1400" dirty="0"/>
              <a:t>질의에 대한 두 가지 실행 계획을 비교해보시오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(5) (3)</a:t>
            </a:r>
            <a:r>
              <a:rPr lang="ko-KR" altLang="en-US" sz="1400" dirty="0"/>
              <a:t>번에서 생성한 인덱스를 삭제하시오</a:t>
            </a:r>
            <a:r>
              <a:rPr lang="en-US" altLang="ko-KR" sz="1400" dirty="0"/>
              <a:t>.</a:t>
            </a:r>
            <a:endParaRPr lang="en-US" altLang="ko-KR" sz="1400" i="0" u="none" strike="noStrike" baseline="0" dirty="0" smtClean="0">
              <a:latin typeface="YDVYMjOStd12"/>
            </a:endParaRPr>
          </a:p>
        </p:txBody>
      </p:sp>
    </p:spTree>
    <p:extLst>
      <p:ext uri="{BB962C8B-B14F-4D97-AF65-F5344CB8AC3E}">
        <p14:creationId xmlns:p14="http://schemas.microsoft.com/office/powerpoint/2010/main" val="17187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87559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/>
                <a:gridCol w="3768964"/>
                <a:gridCol w="2371532"/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CEILING(4.1)=5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25000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5344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26549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"</a:t>
                      </a:r>
                      <a:r>
                        <a:rPr lang="ko-KR" altLang="en-US" sz="1400" dirty="0" smtClean="0"/>
                        <a:t>고객번호</a:t>
                      </a:r>
                      <a:r>
                        <a:rPr lang="en-US" altLang="ko-KR" sz="1400" dirty="0" smtClean="0"/>
                        <a:t>",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"</a:t>
                      </a:r>
                      <a:r>
                        <a:rPr lang="ko-KR" altLang="en-US" sz="1400" dirty="0" smtClean="0"/>
                        <a:t>평균금액</a:t>
                      </a:r>
                      <a:r>
                        <a:rPr lang="en-US" altLang="ko-KR" sz="1400" dirty="0" smtClean="0"/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95865"/>
              </p:ext>
            </p:extLst>
          </p:nvPr>
        </p:nvGraphicFramePr>
        <p:xfrm>
          <a:off x="539552" y="1381262"/>
          <a:ext cx="7776864" cy="5216092"/>
        </p:xfrm>
        <a:graphic>
          <a:graphicData uri="http://schemas.openxmlformats.org/drawingml/2006/table">
            <a:tbl>
              <a:tblPr/>
              <a:tblGrid>
                <a:gridCol w="1296144"/>
                <a:gridCol w="1512168"/>
                <a:gridCol w="4968552"/>
              </a:tblGrid>
              <a:tr h="29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2">
                <a:tc rowSpan="12"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2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 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2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2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83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TRIM(‘=’ FROM ‘= =&gt;BROWNING&lt;= =’) = ‘&gt;BROWNING&lt;’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2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2"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21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글자 수를 반환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)LENGTH(‘CANDIDE’) = 7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3613</Words>
  <Application>Microsoft Office PowerPoint</Application>
  <PresentationFormat>화면 슬라이드 쇼(4:3)</PresentationFormat>
  <Paragraphs>830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Chapter 04 SQL 고급</vt:lpstr>
      <vt:lpstr>PowerPoint 프레젠테이션</vt:lpstr>
      <vt:lpstr>PowerPoint 프레젠테이션</vt:lpstr>
      <vt:lpstr>01. 내장함수</vt:lpstr>
      <vt:lpstr>01. 내장 함수</vt:lpstr>
      <vt:lpstr>1. SQL 내장 함수</vt:lpstr>
      <vt:lpstr>1.1 숫자 함수</vt:lpstr>
      <vt:lpstr>1.1 수학 함수</vt:lpstr>
      <vt:lpstr>1.2 문자 함수</vt:lpstr>
      <vt:lpstr>1.2 문자 함수</vt:lpstr>
      <vt:lpstr>1.2 문자 함수</vt:lpstr>
      <vt:lpstr>1.3 날짜 ㆍ시간 함수</vt:lpstr>
      <vt:lpstr>1.3 날짜 함수</vt:lpstr>
      <vt:lpstr>1.3 날짜 함수</vt:lpstr>
      <vt:lpstr>1.3 날짜 함수</vt:lpstr>
      <vt:lpstr>1.3 날짜 함수</vt:lpstr>
      <vt:lpstr>PowerPoint 프레젠테이션</vt:lpstr>
      <vt:lpstr>2. NULL 값 처리</vt:lpstr>
      <vt:lpstr>2. NULL 값 처리</vt:lpstr>
      <vt:lpstr>2. NULL 값 처리</vt:lpstr>
      <vt:lpstr>2. NULL 값 처리</vt:lpstr>
      <vt:lpstr>3. ROWNUM</vt:lpstr>
      <vt:lpstr>PowerPoint 프레젠테이션</vt:lpstr>
      <vt:lpstr>PowerPoint 프레젠테이션</vt:lpstr>
      <vt:lpstr>02. 부속질의</vt:lpstr>
      <vt:lpstr>02 부속질의</vt:lpstr>
      <vt:lpstr>02 부속질의</vt:lpstr>
      <vt:lpstr>1. 스칼라 부속질의 – SELECT 부속질의</vt:lpstr>
      <vt:lpstr>1. 스칼라 부속질의 – SELECT 부속질의</vt:lpstr>
      <vt:lpstr>1. 스칼라 부속질의 – SELECT 부속질의</vt:lpstr>
      <vt:lpstr>1. 스칼라 부속질의 – SELECT 부속질의</vt:lpstr>
      <vt:lpstr>2. 인라인 뷰- FROM 부속질의</vt:lpstr>
      <vt:lpstr>2. 인라인 뷰- FROM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  <vt:lpstr>연습문제 풀이</vt:lpstr>
      <vt:lpstr>03. 뷰</vt:lpstr>
      <vt:lpstr>03 뷰</vt:lpstr>
      <vt:lpstr>03 뷰</vt:lpstr>
      <vt:lpstr>1. 뷰의 생성</vt:lpstr>
      <vt:lpstr>1. 뷰의 생성</vt:lpstr>
      <vt:lpstr>1. 뷰의 생성</vt:lpstr>
      <vt:lpstr>2. 뷰의 수정</vt:lpstr>
      <vt:lpstr>3. 뷰의 삭제</vt:lpstr>
      <vt:lpstr>PowerPoint 프레젠테이션</vt:lpstr>
      <vt:lpstr>04. 인덱스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2. 인덱스와 B-tree</vt:lpstr>
      <vt:lpstr>2. 인덱스와 B-tree</vt:lpstr>
      <vt:lpstr>3.1 오라클 B-tree 인덱스</vt:lpstr>
      <vt:lpstr>3.2 오라클 인덱스의 종류</vt:lpstr>
      <vt:lpstr>4. 인덱스의 생성</vt:lpstr>
      <vt:lpstr>4. 인덱스의 생성</vt:lpstr>
      <vt:lpstr>4. 인덱스의 생성</vt:lpstr>
      <vt:lpstr>5. 인덱스의 재구성과 삭제</vt:lpstr>
      <vt:lpstr>PowerPoint 프레젠테이션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YoonBar</cp:lastModifiedBy>
  <cp:revision>677</cp:revision>
  <dcterms:created xsi:type="dcterms:W3CDTF">2012-07-11T10:23:22Z</dcterms:created>
  <dcterms:modified xsi:type="dcterms:W3CDTF">2014-10-29T00:08:32Z</dcterms:modified>
</cp:coreProperties>
</file>