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1B5B-1CBF-4798-9E19-589DBB394780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B13-7A37-4B0A-97E4-D7A6CDC45B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24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1B5B-1CBF-4798-9E19-589DBB394780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B13-7A37-4B0A-97E4-D7A6CDC45B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72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1B5B-1CBF-4798-9E19-589DBB394780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B13-7A37-4B0A-97E4-D7A6CDC45B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5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1B5B-1CBF-4798-9E19-589DBB394780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B13-7A37-4B0A-97E4-D7A6CDC45B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44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1B5B-1CBF-4798-9E19-589DBB394780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B13-7A37-4B0A-97E4-D7A6CDC45B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47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1B5B-1CBF-4798-9E19-589DBB394780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B13-7A37-4B0A-97E4-D7A6CDC45B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3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1B5B-1CBF-4798-9E19-589DBB394780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B13-7A37-4B0A-97E4-D7A6CDC45B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76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1B5B-1CBF-4798-9E19-589DBB394780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B13-7A37-4B0A-97E4-D7A6CDC45B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88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1B5B-1CBF-4798-9E19-589DBB394780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B13-7A37-4B0A-97E4-D7A6CDC45B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12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1B5B-1CBF-4798-9E19-589DBB394780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B13-7A37-4B0A-97E4-D7A6CDC45B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51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1B5B-1CBF-4798-9E19-589DBB394780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B13-7A37-4B0A-97E4-D7A6CDC45B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50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1B5B-1CBF-4798-9E19-589DBB394780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F3B13-7A37-4B0A-97E4-D7A6CDC45B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9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43302"/>
          </a:xfrm>
        </p:spPr>
        <p:txBody>
          <a:bodyPr/>
          <a:lstStyle/>
          <a:p>
            <a:r>
              <a:rPr lang="en-US" altLang="zh-TW" dirty="0" smtClean="0"/>
              <a:t>Graph Mining HW1</a:t>
            </a:r>
            <a:br>
              <a:rPr lang="en-US" altLang="zh-TW" dirty="0" smtClean="0"/>
            </a:br>
            <a:r>
              <a:rPr lang="en-US" altLang="zh-TW" sz="4000" dirty="0" smtClean="0"/>
              <a:t>Due: </a:t>
            </a:r>
            <a:r>
              <a:rPr lang="en-US" altLang="zh-TW" sz="4000" b="1" u="sng" dirty="0" smtClean="0">
                <a:solidFill>
                  <a:srgbClr val="FF0000"/>
                </a:solidFill>
              </a:rPr>
              <a:t>4/23 (Fri) 23:59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873885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2021.3.18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7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HW1: Find Power Laws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請找到和分析</a:t>
            </a:r>
            <a:r>
              <a:rPr lang="en-US" altLang="zh-TW" dirty="0" smtClean="0"/>
              <a:t>dataset</a:t>
            </a:r>
            <a:r>
              <a:rPr lang="zh-TW" altLang="en-US" dirty="0" smtClean="0"/>
              <a:t>，驗證</a:t>
            </a:r>
            <a:r>
              <a:rPr lang="en-US" altLang="zh-TW" dirty="0" smtClean="0"/>
              <a:t>power law</a:t>
            </a:r>
            <a:r>
              <a:rPr lang="zh-TW" altLang="en-US" dirty="0" smtClean="0"/>
              <a:t>的存在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Dataset </a:t>
            </a:r>
            <a:r>
              <a:rPr lang="zh-TW" altLang="en-US" dirty="0" smtClean="0"/>
              <a:t>可為</a:t>
            </a:r>
            <a:r>
              <a:rPr lang="en-US" altLang="zh-TW" dirty="0" smtClean="0"/>
              <a:t>publicly available</a:t>
            </a:r>
            <a:r>
              <a:rPr lang="zh-TW" altLang="en-US" dirty="0" smtClean="0"/>
              <a:t>或是自行取得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得出之</a:t>
            </a:r>
            <a:r>
              <a:rPr lang="en-US" altLang="zh-TW" dirty="0" smtClean="0"/>
              <a:t>Power Law</a:t>
            </a:r>
            <a:r>
              <a:rPr lang="zh-TW" altLang="en-US" dirty="0" smtClean="0"/>
              <a:t>：請多說些我們不知道的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財富分配、小說的</a:t>
            </a:r>
            <a:r>
              <a:rPr lang="en-US" altLang="zh-TW" dirty="0" smtClean="0"/>
              <a:t>social network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degree distribution</a:t>
            </a:r>
            <a:r>
              <a:rPr lang="zh-TW" altLang="en-US" dirty="0" smtClean="0"/>
              <a:t>、文字的出現頻率、電網、</a:t>
            </a:r>
            <a:r>
              <a:rPr lang="en-US" altLang="zh-TW" dirty="0" smtClean="0"/>
              <a:t>neurons</a:t>
            </a:r>
            <a:r>
              <a:rPr lang="zh-TW" altLang="en-US" dirty="0" smtClean="0"/>
              <a:t>有</a:t>
            </a:r>
            <a:r>
              <a:rPr lang="en-US" altLang="zh-TW" dirty="0" smtClean="0"/>
              <a:t>power law</a:t>
            </a:r>
            <a:r>
              <a:rPr lang="zh-TW" altLang="en-US" dirty="0" smtClean="0"/>
              <a:t>我們已經知道了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找到之</a:t>
            </a:r>
            <a:r>
              <a:rPr lang="en-US" altLang="zh-TW" dirty="0" smtClean="0"/>
              <a:t>Power Law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Novelty</a:t>
            </a:r>
            <a:r>
              <a:rPr lang="zh-TW" altLang="en-US" dirty="0" smtClean="0"/>
              <a:t>會是評分的關鍵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17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評分重點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b="1" dirty="0" smtClean="0"/>
              <a:t>Observing “Novel” Power Laws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New power laws in existing datasets -&gt; Good</a:t>
            </a:r>
          </a:p>
          <a:p>
            <a:pPr lvl="1"/>
            <a:endParaRPr lang="en-US" altLang="zh-TW" dirty="0" smtClean="0"/>
          </a:p>
          <a:p>
            <a:r>
              <a:rPr lang="en-US" altLang="zh-TW" b="1" dirty="0" smtClean="0"/>
              <a:t>Novelty of Dataset Analyzed</a:t>
            </a:r>
          </a:p>
          <a:p>
            <a:pPr lvl="1"/>
            <a:r>
              <a:rPr lang="en-US" altLang="zh-TW" dirty="0" smtClean="0"/>
              <a:t>New power laws in “new” datasets -&gt; Even Better!</a:t>
            </a:r>
          </a:p>
          <a:p>
            <a:endParaRPr lang="en-US" altLang="zh-TW" dirty="0"/>
          </a:p>
          <a:p>
            <a:r>
              <a:rPr lang="en-US" altLang="zh-TW" b="1" dirty="0" smtClean="0"/>
              <a:t>Evaluation and Validation</a:t>
            </a:r>
          </a:p>
          <a:p>
            <a:pPr lvl="1"/>
            <a:r>
              <a:rPr lang="en-US" altLang="zh-TW" dirty="0" smtClean="0"/>
              <a:t>Dataset should be large enough </a:t>
            </a:r>
          </a:p>
          <a:p>
            <a:pPr lvl="1"/>
            <a:r>
              <a:rPr lang="en-US" altLang="zh-TW" dirty="0" smtClean="0"/>
              <a:t>Please make your analysis as rigorous as possible</a:t>
            </a:r>
          </a:p>
          <a:p>
            <a:pPr lvl="1"/>
            <a:endParaRPr lang="en-US" altLang="zh-TW" dirty="0" smtClean="0"/>
          </a:p>
          <a:p>
            <a:r>
              <a:rPr lang="en-US" altLang="zh-TW" b="1" dirty="0" smtClean="0"/>
              <a:t>Additional Findings (bonus)</a:t>
            </a:r>
          </a:p>
          <a:p>
            <a:pPr lvl="1"/>
            <a:r>
              <a:rPr lang="en-US" altLang="zh-TW" dirty="0" smtClean="0"/>
              <a:t>For example, if you find some factors that may make some widely-accepted power laws no longer hold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39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Write your own code to analyze/discover the power laws</a:t>
                </a:r>
              </a:p>
              <a:p>
                <a:pPr lvl="1"/>
                <a:r>
                  <a:rPr lang="en-US" altLang="zh-TW" dirty="0" smtClean="0"/>
                  <a:t>We will run your code</a:t>
                </a:r>
              </a:p>
              <a:p>
                <a:r>
                  <a:rPr lang="en-US" altLang="zh-TW" dirty="0" smtClean="0"/>
                  <a:t>At least two types of figures should be included</a:t>
                </a:r>
              </a:p>
              <a:p>
                <a:pPr lvl="1"/>
                <a:r>
                  <a:rPr lang="en-US" altLang="zh-TW" dirty="0" smtClean="0"/>
                  <a:t>Power law graph</a:t>
                </a:r>
              </a:p>
              <a:p>
                <a:pPr lvl="1"/>
                <a:r>
                  <a:rPr lang="en-US" altLang="zh-TW" dirty="0" smtClean="0"/>
                  <a:t>Log-log graph</a:t>
                </a:r>
              </a:p>
              <a:p>
                <a:r>
                  <a:rPr lang="en-US" altLang="zh-TW" dirty="0" smtClean="0"/>
                  <a:t>Power law coefficients should also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be specified</a:t>
                </a:r>
              </a:p>
              <a:p>
                <a:pPr lvl="1"/>
                <a:r>
                  <a:rPr lang="en-US" altLang="zh-TW" dirty="0" smtClean="0"/>
                  <a:t>A and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The tail should be long enough</a:t>
                </a:r>
                <a:r>
                  <a:rPr lang="en-US" altLang="zh-TW" dirty="0" smtClean="0"/>
                  <a:t>	</a:t>
                </a:r>
              </a:p>
              <a:p>
                <a:pPr lvl="1"/>
                <a:r>
                  <a:rPr lang="en-US" altLang="zh-TW" dirty="0" smtClean="0"/>
                  <a:t>See next slide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7F9BFC5C-A693-49A8-BE09-D5BE956B2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166" y="3433157"/>
            <a:ext cx="4795520" cy="211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9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tail should be long enough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16" y="1358091"/>
            <a:ext cx="2953162" cy="24958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47373"/>
          <a:stretch/>
        </p:blipFill>
        <p:spPr>
          <a:xfrm>
            <a:off x="1371914" y="2516331"/>
            <a:ext cx="1554166" cy="24958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948" y="4392581"/>
            <a:ext cx="4771852" cy="2185708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 rot="19859108">
            <a:off x="4018841" y="2635135"/>
            <a:ext cx="1660815" cy="34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2946899">
            <a:off x="3923605" y="4718919"/>
            <a:ext cx="1660815" cy="34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40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hand in your HW1 -1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06245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HW1 is a “group” homework</a:t>
            </a:r>
          </a:p>
          <a:p>
            <a:pPr lvl="1"/>
            <a:r>
              <a:rPr lang="en-US" altLang="zh-TW" dirty="0" smtClean="0"/>
              <a:t>1-3 members in each group</a:t>
            </a:r>
          </a:p>
          <a:p>
            <a:r>
              <a:rPr lang="en-US" altLang="zh-TW" dirty="0" smtClean="0"/>
              <a:t>Files to submit:</a:t>
            </a:r>
          </a:p>
          <a:p>
            <a:pPr lvl="1"/>
            <a:r>
              <a:rPr lang="en-US" altLang="zh-TW" dirty="0" smtClean="0"/>
              <a:t>A report file </a:t>
            </a:r>
          </a:p>
          <a:p>
            <a:pPr lvl="2"/>
            <a:r>
              <a:rPr lang="en-US" altLang="zh-TW" dirty="0" smtClean="0"/>
              <a:t>In PDF format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Within</a:t>
            </a:r>
            <a:r>
              <a:rPr lang="en-US" altLang="zh-TW" dirty="0" smtClean="0"/>
              <a:t> 10 pages</a:t>
            </a:r>
          </a:p>
          <a:p>
            <a:pPr lvl="2"/>
            <a:r>
              <a:rPr lang="zh-TW" altLang="en-US" dirty="0" smtClean="0"/>
              <a:t>中文英文皆可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Codes, datasets, brief ReadMe file</a:t>
            </a:r>
          </a:p>
          <a:p>
            <a:pPr lvl="2"/>
            <a:r>
              <a:rPr lang="en-US" altLang="zh-TW" dirty="0" smtClean="0"/>
              <a:t>Please upload the datasets and your codes</a:t>
            </a:r>
          </a:p>
          <a:p>
            <a:pPr lvl="2"/>
            <a:r>
              <a:rPr lang="en-US" altLang="zh-TW" dirty="0" smtClean="0"/>
              <a:t>A brief (but clearly written) readme file should be included</a:t>
            </a:r>
            <a:endParaRPr lang="en-US" altLang="zh-TW" dirty="0"/>
          </a:p>
          <a:p>
            <a:pPr lvl="2"/>
            <a:r>
              <a:rPr lang="en-US" altLang="zh-TW" dirty="0" smtClean="0"/>
              <a:t>In certain cases, TA will run your code to reproduce the reported results</a:t>
            </a:r>
          </a:p>
          <a:p>
            <a:pPr lvl="1"/>
            <a:r>
              <a:rPr lang="en-US" altLang="zh-TW" dirty="0" smtClean="0"/>
              <a:t>Summary of contributions of each group member</a:t>
            </a:r>
          </a:p>
          <a:p>
            <a:pPr lvl="2"/>
            <a:r>
              <a:rPr lang="en-US" altLang="zh-TW" dirty="0" smtClean="0"/>
              <a:t>Each member needs to contribute</a:t>
            </a:r>
          </a:p>
          <a:p>
            <a:r>
              <a:rPr lang="en-US" altLang="zh-TW" dirty="0" smtClean="0"/>
              <a:t>A 5-10 min in-class presentation</a:t>
            </a:r>
          </a:p>
          <a:p>
            <a:pPr lvl="1"/>
            <a:r>
              <a:rPr lang="en-US" altLang="zh-TW" dirty="0" smtClean="0"/>
              <a:t>To report your findings to the class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892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hand in your HW1 -2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4/23 (Fri) 23:59</a:t>
            </a:r>
            <a:r>
              <a:rPr lang="en-US" altLang="zh-TW" dirty="0" smtClean="0">
                <a:solidFill>
                  <a:srgbClr val="FF0000"/>
                </a:solidFill>
              </a:rPr>
              <a:t> (firm deadline)</a:t>
            </a:r>
          </a:p>
          <a:p>
            <a:pPr lvl="1"/>
            <a:r>
              <a:rPr lang="en-US" altLang="zh-TW" dirty="0" smtClean="0"/>
              <a:t>Submit your report, codes, datasets,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iLMS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 late submissions</a:t>
            </a:r>
          </a:p>
          <a:p>
            <a:r>
              <a:rPr lang="en-US" altLang="zh-TW" dirty="0" smtClean="0"/>
              <a:t>Presentation</a:t>
            </a:r>
          </a:p>
          <a:p>
            <a:pPr lvl="1"/>
            <a:r>
              <a:rPr lang="en-US" altLang="zh-TW" dirty="0" smtClean="0"/>
              <a:t>To be scheduled 1 or 2 weeks after 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3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Dos and Don’ts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Do:</a:t>
            </a:r>
          </a:p>
          <a:p>
            <a:pPr lvl="1"/>
            <a:r>
              <a:rPr lang="en-US" altLang="zh-TW" dirty="0" smtClean="0"/>
              <a:t>Do your own analysis </a:t>
            </a:r>
            <a:r>
              <a:rPr lang="en-US" altLang="zh-TW" dirty="0" smtClean="0">
                <a:solidFill>
                  <a:srgbClr val="FF0000"/>
                </a:solidFill>
              </a:rPr>
              <a:t>with your own code</a:t>
            </a:r>
          </a:p>
          <a:p>
            <a:pPr lvl="1"/>
            <a:r>
              <a:rPr lang="en-US" altLang="zh-TW" dirty="0" smtClean="0"/>
              <a:t>Clearly cite others’ works if you borrow ideas/datasets from them</a:t>
            </a:r>
          </a:p>
          <a:p>
            <a:pPr lvl="1"/>
            <a:r>
              <a:rPr lang="en-US" altLang="zh-TW" dirty="0" smtClean="0"/>
              <a:t>Validate your claim with experiments and figures</a:t>
            </a:r>
          </a:p>
          <a:p>
            <a:endParaRPr lang="en-US" altLang="zh-TW" dirty="0"/>
          </a:p>
          <a:p>
            <a:r>
              <a:rPr lang="en-US" altLang="zh-TW" dirty="0" smtClean="0"/>
              <a:t>Don’ts</a:t>
            </a:r>
          </a:p>
          <a:p>
            <a:pPr lvl="1"/>
            <a:r>
              <a:rPr lang="en-US" altLang="zh-TW" dirty="0" smtClean="0"/>
              <a:t>Rephrase/copy others’ ideas without proper citations</a:t>
            </a:r>
          </a:p>
          <a:p>
            <a:pPr lvl="1"/>
            <a:r>
              <a:rPr lang="en-US" altLang="zh-TW" dirty="0" smtClean="0"/>
              <a:t>Make claims without proper justification and validations</a:t>
            </a:r>
          </a:p>
          <a:p>
            <a:pPr lvl="1"/>
            <a:r>
              <a:rPr lang="en-US" altLang="zh-TW" dirty="0" smtClean="0"/>
              <a:t>Treating a special case as general case. If you’d like to report this, please also clearly state how to repeat that “special case”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43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Lecturer and TA – 70%</a:t>
            </a:r>
          </a:p>
          <a:p>
            <a:pPr lvl="1"/>
            <a:r>
              <a:rPr lang="en-US" altLang="zh-TW" dirty="0" smtClean="0"/>
              <a:t>Novelty</a:t>
            </a:r>
          </a:p>
          <a:p>
            <a:pPr lvl="1"/>
            <a:r>
              <a:rPr lang="en-US" altLang="zh-TW" dirty="0" smtClean="0"/>
              <a:t>Evaluation and validation of claims</a:t>
            </a:r>
          </a:p>
          <a:p>
            <a:pPr lvl="1"/>
            <a:r>
              <a:rPr lang="en-US" altLang="zh-TW" dirty="0" smtClean="0"/>
              <a:t>Additional findings</a:t>
            </a:r>
          </a:p>
          <a:p>
            <a:pPr lvl="1"/>
            <a:r>
              <a:rPr lang="en-US" altLang="zh-TW" dirty="0" smtClean="0"/>
              <a:t>Reproducibility</a:t>
            </a:r>
          </a:p>
          <a:p>
            <a:pPr lvl="1"/>
            <a:r>
              <a:rPr lang="en-US" altLang="zh-TW" dirty="0" smtClean="0"/>
              <a:t>Presentation</a:t>
            </a:r>
          </a:p>
          <a:p>
            <a:endParaRPr lang="en-US" altLang="zh-TW" dirty="0"/>
          </a:p>
          <a:p>
            <a:r>
              <a:rPr lang="en-US" altLang="zh-TW" dirty="0" smtClean="0"/>
              <a:t>Class – 30%</a:t>
            </a:r>
          </a:p>
          <a:p>
            <a:pPr lvl="1"/>
            <a:r>
              <a:rPr lang="zh-TW" altLang="en-US" dirty="0" smtClean="0"/>
              <a:t>互評 </a:t>
            </a:r>
            <a:r>
              <a:rPr lang="en-US" altLang="zh-TW" dirty="0" smtClean="0"/>
              <a:t>(presentation)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0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430</Words>
  <Application>Microsoft Office PowerPoint</Application>
  <PresentationFormat>寬螢幕</PresentationFormat>
  <Paragraphs>76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Cambria Math</vt:lpstr>
      <vt:lpstr>Office 佈景主題</vt:lpstr>
      <vt:lpstr>Graph Mining HW1 Due: 4/23 (Fri) 23:59</vt:lpstr>
      <vt:lpstr>HW1: Find Power Laws</vt:lpstr>
      <vt:lpstr>評分重點</vt:lpstr>
      <vt:lpstr>Requirements</vt:lpstr>
      <vt:lpstr>The tail should be long enough</vt:lpstr>
      <vt:lpstr>How to hand in your HW1 -1</vt:lpstr>
      <vt:lpstr>How to hand in your HW1 -2</vt:lpstr>
      <vt:lpstr>Dos and Don’ts</vt:lpstr>
      <vt:lpstr>Grading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Mining HW1</dc:title>
  <dc:creator>Windows 使用者</dc:creator>
  <cp:lastModifiedBy>Windows 使用者</cp:lastModifiedBy>
  <cp:revision>5</cp:revision>
  <dcterms:created xsi:type="dcterms:W3CDTF">2021-03-18T06:10:20Z</dcterms:created>
  <dcterms:modified xsi:type="dcterms:W3CDTF">2021-03-18T07:31:40Z</dcterms:modified>
</cp:coreProperties>
</file>