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97" r:id="rId3"/>
    <p:sldId id="299" r:id="rId4"/>
    <p:sldId id="298" r:id="rId5"/>
    <p:sldId id="300" r:id="rId6"/>
    <p:sldId id="301" r:id="rId7"/>
    <p:sldId id="306" r:id="rId8"/>
    <p:sldId id="302" r:id="rId9"/>
    <p:sldId id="307" r:id="rId10"/>
    <p:sldId id="303" r:id="rId11"/>
    <p:sldId id="304" r:id="rId12"/>
    <p:sldId id="308" r:id="rId13"/>
    <p:sldId id="309" r:id="rId14"/>
    <p:sldId id="310" r:id="rId15"/>
    <p:sldId id="311" r:id="rId16"/>
    <p:sldId id="312" r:id="rId17"/>
    <p:sldId id="305" r:id="rId18"/>
    <p:sldId id="318" r:id="rId19"/>
    <p:sldId id="319" r:id="rId20"/>
    <p:sldId id="320" r:id="rId21"/>
    <p:sldId id="325" r:id="rId22"/>
    <p:sldId id="323" r:id="rId23"/>
    <p:sldId id="322" r:id="rId24"/>
    <p:sldId id="324" r:id="rId25"/>
    <p:sldId id="326" r:id="rId26"/>
    <p:sldId id="328" r:id="rId27"/>
    <p:sldId id="327" r:id="rId28"/>
    <p:sldId id="269" r:id="rId29"/>
    <p:sldId id="32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08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2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7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2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9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9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6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rgbClr val="274C78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3B2-80E6-4573-8D28-1BE6740C9E60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0D4B-C3A7-4765-B7E1-DD0DBA9C8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kevinthegrey.tistory.com/142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318"/>
            <a:ext cx="9181109" cy="6863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90553" y="3102059"/>
            <a:ext cx="4273871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Deep Learning Image Classification Guidebook [4]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0216" y="4695527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권 혁 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1683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861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6554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211180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SE block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특</a:t>
            </a:r>
            <a:r>
              <a:rPr lang="ko-KR" altLang="en-US" sz="1200" dirty="0">
                <a:solidFill>
                  <a:schemeClr val="bg1"/>
                </a:solidFill>
              </a:rPr>
              <a:t>징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(Squeeze-Excitation Network)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SE 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460" y="1556792"/>
            <a:ext cx="73845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(3)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Squeeze + Excitation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에서 실험적으로 밝혀낸 사실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</a:rPr>
              <a:t>Max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Average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연산 중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Average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연산이 더 효과적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</a:rPr>
              <a:t>Excitation operation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에서는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ReLU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Tanh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보다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Sigmoid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쓰는 것이 효과적</a:t>
            </a:r>
          </a:p>
          <a:p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3024828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228" y="33941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7692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14908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687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048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574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556792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등장 배경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ShuffleNet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등장 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(1) Reduce proportion of 1x1 Conv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76" y="1916832"/>
            <a:ext cx="3370912" cy="2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42" y="2132856"/>
            <a:ext cx="227649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83768" y="5013176"/>
            <a:ext cx="6048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크기가 같은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layer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chemeClr val="bg1"/>
                </a:solidFill>
              </a:rPr>
              <a:t>하나의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5x5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 변환</a:t>
            </a:r>
            <a:r>
              <a:rPr lang="en-US" altLang="ko-KR" sz="1400" b="1" dirty="0">
                <a:solidFill>
                  <a:schemeClr val="bg1"/>
                </a:solidFill>
              </a:rPr>
              <a:t>	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		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두 개의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3x3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으로 변환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5x5xN                                         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3x3xNx2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25N                            :                      18N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약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28%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연산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reduction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효과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0037" y="4706195"/>
            <a:ext cx="122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Inception V2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302338">
            <a:off x="2120191" y="3088821"/>
            <a:ext cx="6269904" cy="646331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Channel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방향으로 모두 연산을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해야한다는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부담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완벽하게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Channel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spatial conv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 분리되지 않음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93307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4228" y="330240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367754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05732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687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048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574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556792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등장 배경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ShuffleNet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등장 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(1) Reduce proportion of 1x1 Conv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3688" y="5487614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        Regular Conv	                 Inception	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Depthwise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separable Conv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2866"/>
            <a:ext cx="669674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4057264" y="4317739"/>
            <a:ext cx="4475175" cy="1000797"/>
            <a:chOff x="2915816" y="3977444"/>
            <a:chExt cx="5544616" cy="1000797"/>
          </a:xfrm>
        </p:grpSpPr>
        <p:sp>
          <p:nvSpPr>
            <p:cNvPr id="24" name="직사각형 23"/>
            <p:cNvSpPr/>
            <p:nvPr/>
          </p:nvSpPr>
          <p:spPr>
            <a:xfrm>
              <a:off x="3131840" y="4005064"/>
              <a:ext cx="2232248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12160" y="3977444"/>
              <a:ext cx="2232248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15816" y="4435768"/>
              <a:ext cx="266429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작게 나눠진 </a:t>
              </a:r>
              <a:r>
                <a:rPr lang="en-US" altLang="ko-KR" sz="1400" dirty="0" smtClean="0"/>
                <a:t>channel</a:t>
              </a:r>
              <a:r>
                <a:rPr lang="ko-KR" altLang="en-US" sz="1400" dirty="0" smtClean="0"/>
                <a:t>에 대해서 </a:t>
              </a:r>
              <a:r>
                <a:rPr lang="en-US" altLang="ko-KR" sz="1400" dirty="0" smtClean="0"/>
                <a:t>3x3 Conv </a:t>
              </a:r>
              <a:r>
                <a:rPr lang="ko-KR" altLang="en-US" sz="1400" dirty="0" smtClean="0"/>
                <a:t>수행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96136" y="4455021"/>
              <a:ext cx="266429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모든 </a:t>
              </a:r>
              <a:r>
                <a:rPr lang="en-US" altLang="ko-KR" sz="1400" dirty="0" smtClean="0"/>
                <a:t>channel</a:t>
              </a:r>
              <a:r>
                <a:rPr lang="ko-KR" altLang="en-US" sz="1400" dirty="0" smtClean="0"/>
                <a:t>에 대해서 각각 </a:t>
              </a:r>
              <a:r>
                <a:rPr lang="en-US" altLang="ko-KR" sz="1400" dirty="0" smtClean="0"/>
                <a:t>3x3 Conv </a:t>
              </a:r>
              <a:r>
                <a:rPr lang="ko-KR" altLang="en-US" sz="1400" dirty="0" smtClean="0"/>
                <a:t>수행</a:t>
              </a:r>
              <a:endParaRPr lang="ko-KR" altLang="en-US" sz="1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0" y="293307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228" y="330240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367754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405732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5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687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048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574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556792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등장 배경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ShuffleNet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등장 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(1) Reduce proportion of 1x1 Conv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98795"/>
            <a:ext cx="6624736" cy="18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43" y="4618571"/>
            <a:ext cx="1484057" cy="8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07524"/>
            <a:ext cx="1427521" cy="168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5220072" y="4913435"/>
            <a:ext cx="1121930" cy="2861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293307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4228" y="330240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67754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405732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687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048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574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556792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등장 배경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ShuffleNet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등장 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(1) Reduce proportion of 1x1 Conv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96" y="2969993"/>
            <a:ext cx="6192688" cy="24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932040" y="3772200"/>
            <a:ext cx="1224136" cy="410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1" idx="0"/>
          </p:cNvCxnSpPr>
          <p:nvPr/>
        </p:nvCxnSpPr>
        <p:spPr>
          <a:xfrm>
            <a:off x="2915816" y="1683968"/>
            <a:ext cx="2628292" cy="20882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293307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4228" y="330240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67754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405732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687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048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574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556792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등장 배경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ShuffleNet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등장 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(2) </a:t>
            </a:r>
            <a:r>
              <a:rPr lang="en-US" altLang="ko-KR" sz="1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AlexNet</a:t>
            </a:r>
            <a:r>
              <a:rPr lang="ko-KR" altLang="en-US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Group Conv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9" y="1965048"/>
            <a:ext cx="6568455" cy="218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>
            <a:off x="5601440" y="4221088"/>
            <a:ext cx="0" cy="50565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58" y="4787860"/>
            <a:ext cx="4155386" cy="152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293307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228" y="330240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367754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405732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687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048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574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556792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등장 배경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ShuffleNet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Idea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9460" y="3906922"/>
            <a:ext cx="7384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위 그림과 같이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Grouped Conv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하는 경우 특정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Group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은 특정한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feature map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에만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관여하게 된다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이와 같은 문제를 해결하기 위해서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Channel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shuffle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하는 과정을 반복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최종 단계에서는 모든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Channel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고려한 결과 도출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80" y="1556792"/>
            <a:ext cx="617686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0" y="293307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4228" y="330240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367754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057327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7425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918573"/>
            <a:ext cx="176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2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변화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Idea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(1) Condensation Factor C</a:t>
            </a:r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85975"/>
            <a:ext cx="6912768" cy="364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31490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228" y="351843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389356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27335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7425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918573"/>
            <a:ext cx="176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2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변화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Idea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(1) Condensation Factor C</a:t>
            </a:r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7"/>
            <a:ext cx="3858214" cy="417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0841" y="2564904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</a:rPr>
              <a:t>Group Convolution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예시는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Group(G) = 3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: Red, Green, Yellow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</a:rPr>
              <a:t>C = 3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</a:rPr>
              <a:t>Condensing stage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C-1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즉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회 실시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1/C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connection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제외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나머지 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connection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제거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u="sng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31490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4228" y="351843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389356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427335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7425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918573"/>
            <a:ext cx="176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2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변화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Idea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(1) Condensation Factor C</a:t>
            </a:r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93" y="1918573"/>
            <a:ext cx="4032447" cy="43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68040" y="3124125"/>
            <a:ext cx="296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</a:rPr>
              <a:t>Condensing stage1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과정 반복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1/C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connection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제외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나머지 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connection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제거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u="sng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1490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4228" y="351843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389356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27335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318"/>
            <a:ext cx="9181109" cy="6863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27488" y="1340768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SENet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7488" y="1922055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3260" y="2507411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3260" y="3068960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7488" y="3606115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MobileNet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3260" y="4191471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4725144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5271591"/>
            <a:ext cx="313606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7425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918573"/>
            <a:ext cx="176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2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변화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Idea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(1) Condensation Factor C</a:t>
            </a:r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1893293"/>
            <a:ext cx="3888432" cy="43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868144" y="2632421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앞선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회의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Condensing stage</a:t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결과로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1/3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connection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만 존재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1/C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connection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제외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나머지 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connection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제거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u="sng" dirty="0" smtClean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898337" y="3693493"/>
            <a:ext cx="3619286" cy="2900065"/>
            <a:chOff x="1331640" y="3284984"/>
            <a:chExt cx="3619286" cy="2900065"/>
          </a:xfrm>
        </p:grpSpPr>
        <p:sp>
          <p:nvSpPr>
            <p:cNvPr id="23" name="타원 22"/>
            <p:cNvSpPr/>
            <p:nvPr/>
          </p:nvSpPr>
          <p:spPr>
            <a:xfrm>
              <a:off x="1331640" y="3284984"/>
              <a:ext cx="144016" cy="150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384829" y="5013176"/>
              <a:ext cx="144016" cy="150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stCxn id="23" idx="5"/>
            </p:cNvCxnSpPr>
            <p:nvPr/>
          </p:nvCxnSpPr>
          <p:spPr>
            <a:xfrm>
              <a:off x="1454565" y="3413070"/>
              <a:ext cx="1677275" cy="2680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528845" y="5088207"/>
              <a:ext cx="1602995" cy="100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987824" y="5877272"/>
              <a:ext cx="1963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두 가지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group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과 연결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87349" y="3984465"/>
            <a:ext cx="504388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자동으로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중요한 </a:t>
            </a:r>
            <a:r>
              <a:rPr lang="en-US" altLang="ko-KR" sz="1400" dirty="0" smtClean="0">
                <a:solidFill>
                  <a:srgbClr val="FF0000"/>
                </a:solidFill>
              </a:rPr>
              <a:t>connection</a:t>
            </a:r>
            <a:r>
              <a:rPr lang="ko-KR" altLang="en-US" sz="1400" dirty="0" smtClean="0">
                <a:solidFill>
                  <a:srgbClr val="FF0000"/>
                </a:solidFill>
              </a:rPr>
              <a:t>만</a:t>
            </a:r>
            <a:r>
              <a:rPr lang="ko-KR" altLang="en-US" sz="1400" dirty="0" smtClean="0"/>
              <a:t> 남길 수 있음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마치 </a:t>
            </a:r>
            <a:r>
              <a:rPr lang="en-US" altLang="ko-KR" sz="14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pruning</a:t>
            </a:r>
            <a:r>
              <a:rPr lang="ko-KR" altLang="en-US" sz="14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을 자동</a:t>
            </a:r>
            <a:r>
              <a:rPr lang="ko-KR" altLang="en-US" sz="1400" dirty="0" smtClean="0">
                <a:sym typeface="Wingdings" panose="05000000000000000000" pitchFamily="2" charset="2"/>
              </a:rPr>
              <a:t>으로 하여 학습하는 것과 같은 효과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898337" y="1572131"/>
            <a:ext cx="3170708" cy="2066954"/>
            <a:chOff x="1304437" y="1211984"/>
            <a:chExt cx="3170708" cy="2066954"/>
          </a:xfrm>
        </p:grpSpPr>
        <p:sp>
          <p:nvSpPr>
            <p:cNvPr id="30" name="곱셈 기호 29"/>
            <p:cNvSpPr/>
            <p:nvPr/>
          </p:nvSpPr>
          <p:spPr>
            <a:xfrm>
              <a:off x="1304437" y="2477993"/>
              <a:ext cx="288032" cy="3141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1312821" y="2964772"/>
              <a:ext cx="288032" cy="3141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1"/>
            </p:cNvCxnSpPr>
            <p:nvPr/>
          </p:nvCxnSpPr>
          <p:spPr>
            <a:xfrm flipV="1">
              <a:off x="1523291" y="1484784"/>
              <a:ext cx="1464533" cy="106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1522647" y="1484784"/>
              <a:ext cx="1464533" cy="16370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99073" y="1211984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Connection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없음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31490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228" y="351843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389356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427335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7425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918573"/>
            <a:ext cx="176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Idea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</a:rPr>
              <a:t>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2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변화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en-US" altLang="ko-KR" dirty="0" err="1" smtClean="0">
                <a:solidFill>
                  <a:schemeClr val="bg1"/>
                </a:solidFill>
              </a:rPr>
              <a:t>DenseNet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chemeClr val="bg1"/>
                </a:solidFill>
              </a:rPr>
              <a:t>CondenseNet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변화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서로 다른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Resolution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갖는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feature map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간에도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densely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연결을 함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이 경우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pooling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통해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Resolution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맞춤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Feature map size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배 줄어들 때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growth rate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배 키워줌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- growth rate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- feature map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끼리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densely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연결이 되므로 자칫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feature map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channel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개수가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많은 경우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channel-wise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 </a:t>
            </a:r>
            <a:r>
              <a:rPr lang="en-US" altLang="ko-KR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concat</a:t>
            </a:r>
            <a:r>
              <a:rPr lang="ko-KR" alt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되면서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channel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이 많아질 수 있음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따라서 </a:t>
            </a:r>
            <a:r>
              <a:rPr lang="en-US" altLang="ko-KR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DenseNet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에서는 굉장히 적은 수의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channel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사용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이때 각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layer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feature map channel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개수를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growth rate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라고 함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70" y="2726560"/>
            <a:ext cx="6480720" cy="358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0" y="3149099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228" y="351843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389356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427335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19690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2237963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NAS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Contribution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NASNet</a:t>
            </a:r>
            <a:r>
              <a:rPr lang="en-US" altLang="ko-KR" sz="2800" dirty="0" smtClean="0">
                <a:solidFill>
                  <a:schemeClr val="bg1"/>
                </a:solidFill>
              </a:rPr>
              <a:t>(Neural Architecture Search)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NAS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배경</a:t>
            </a:r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Architecture Search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- Architecture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사람이 하나하나 직접 설계하는 대신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학습을 통해서 최적의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architecture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설계하는 방법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주로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강화학습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이나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유전 알고리즘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이용한 연구들이 최근 많이 발표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하지만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CIFAR-10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최적 모델을 찾기 위해서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NVIDIA K40 GPU 800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개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28Day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소요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Size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훨씬 큰 데이터에 대해서는 훨씬 많은 시간 소요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92494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228" y="329427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66941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049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19690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2237963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NAS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Contribution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NASNet</a:t>
            </a:r>
            <a:r>
              <a:rPr lang="en-US" altLang="ko-KR" sz="2800" dirty="0" smtClean="0">
                <a:solidFill>
                  <a:schemeClr val="bg1"/>
                </a:solidFill>
              </a:rPr>
              <a:t>(Neural Architecture Search)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en-US" altLang="ko-KR" dirty="0" smtClean="0">
                <a:solidFill>
                  <a:schemeClr val="bg1"/>
                </a:solidFill>
              </a:rPr>
              <a:t>NAS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(2)  NAS method</a:t>
            </a:r>
            <a:b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- Controller(RNN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구조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는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확률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search space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로부터 임의의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architecture A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예측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- A architecture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Child network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는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정확도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얻는 방향으로 수렴하도록 학습됨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확률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gradient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 의해서 크기 조정하고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, Controller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Update</a:t>
            </a: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794088"/>
            <a:ext cx="60293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t="18491" r="21751" b="19407"/>
          <a:stretch/>
        </p:blipFill>
        <p:spPr bwMode="auto">
          <a:xfrm>
            <a:off x="2552725" y="1794087"/>
            <a:ext cx="6032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292494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4228" y="329427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366941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4049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19690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2237963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NAS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Contribution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NASNet</a:t>
            </a:r>
            <a:r>
              <a:rPr lang="en-US" altLang="ko-KR" sz="2800" dirty="0" smtClean="0">
                <a:solidFill>
                  <a:schemeClr val="bg1"/>
                </a:solidFill>
              </a:rPr>
              <a:t>(Neural Architecture Search)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NAS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3"/>
            </a:pP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Search space</a:t>
            </a: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전체적인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Convolution network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구조는 미리 수동으로 결정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22133" r="21375" b="11944"/>
          <a:stretch/>
        </p:blipFill>
        <p:spPr bwMode="auto">
          <a:xfrm>
            <a:off x="2051720" y="2492896"/>
            <a:ext cx="676875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682199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0" y="292494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4228" y="329427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66941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4049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19690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2237963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NAS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Contribution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NASNet</a:t>
            </a:r>
            <a:r>
              <a:rPr lang="en-US" altLang="ko-KR" sz="2800" dirty="0" smtClean="0">
                <a:solidFill>
                  <a:schemeClr val="bg1"/>
                </a:solidFill>
              </a:rPr>
              <a:t>(Neural Architecture Search)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NAS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(4) Procedure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step1. h</a:t>
            </a:r>
            <a:r>
              <a:rPr lang="en-US" altLang="ko-KR" sz="1400" b="1" baseline="-25000" dirty="0" smtClean="0">
                <a:solidFill>
                  <a:schemeClr val="bg1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h</a:t>
            </a:r>
            <a:r>
              <a:rPr lang="en-US" altLang="ko-KR" sz="1400" b="1" baseline="-25000" dirty="0" smtClean="0">
                <a:solidFill>
                  <a:schemeClr val="bg1"/>
                </a:solidFill>
                <a:sym typeface="Wingdings" panose="05000000000000000000" pitchFamily="2" charset="2"/>
              </a:rPr>
              <a:t>i+1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또는 이전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block hidden state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로부터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hidden state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고른다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step2. step1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과 같은 보기에서 두 번째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hidden state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고른다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step3. step1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에서 선택된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hidden state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 적용될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operation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고른다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step4. step2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에서 선택된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hidden state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 적용될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operation</a:t>
            </a:r>
            <a:r>
              <a:rPr lang="ko-KR" alt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고른다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step5.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새로운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hidden state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만들기 위해서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step3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step4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결과를 합칠 방법을 선택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 element wise addition or concatenation between two hidden states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92494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228" y="329427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366941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4049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19690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2237963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NAS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Contribution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NASNet</a:t>
            </a:r>
            <a:r>
              <a:rPr lang="en-US" altLang="ko-KR" sz="2800" dirty="0" smtClean="0">
                <a:solidFill>
                  <a:schemeClr val="bg1"/>
                </a:solidFill>
              </a:rPr>
              <a:t>(Neural Architecture Search)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Contribution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12776"/>
            <a:ext cx="73803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Normal Cell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Convolutional cells that return</a:t>
            </a:r>
          </a:p>
          <a:p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a feature map of the same dimension</a:t>
            </a: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 startAt="2"/>
            </a:pP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Reduction Cell</a:t>
            </a: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Convolutional cells that return</a:t>
            </a: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a feature map where the feature map</a:t>
            </a: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height and width reduced by a factor of 2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94" y="1412776"/>
            <a:ext cx="312357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7744" y="49411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Transferrable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92494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228" y="329427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366941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049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4901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160905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19690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2237963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NAS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Contribution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NASNet</a:t>
            </a:r>
            <a:r>
              <a:rPr lang="en-US" altLang="ko-KR" sz="2800" dirty="0" smtClean="0">
                <a:solidFill>
                  <a:schemeClr val="bg1"/>
                </a:solidFill>
              </a:rPr>
              <a:t>(Neural Architecture Search)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Contribution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014538"/>
            <a:ext cx="5878586" cy="386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292494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228" y="329427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3669411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0491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2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죄송합니다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1683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861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6554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24828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228" y="33941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211180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SE block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특</a:t>
            </a:r>
            <a:r>
              <a:rPr lang="ko-KR" altLang="en-US" sz="1200" dirty="0">
                <a:solidFill>
                  <a:schemeClr val="bg1"/>
                </a:solidFill>
              </a:rPr>
              <a:t>징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759460" y="132002"/>
            <a:ext cx="7384540" cy="634082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(Squeeze-Excitation Network)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32" y="1628800"/>
            <a:ext cx="5616624" cy="364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SE 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7692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14908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669674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55776" y="1556792"/>
            <a:ext cx="302433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2"/>
          </p:cNvCxnSpPr>
          <p:nvPr/>
        </p:nvCxnSpPr>
        <p:spPr>
          <a:xfrm>
            <a:off x="4067944" y="3284984"/>
            <a:ext cx="504056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75756" y="414908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F</a:t>
            </a:r>
            <a:r>
              <a:rPr lang="en-US" altLang="ko-KR" b="1" baseline="-25000" dirty="0" err="1" smtClean="0">
                <a:solidFill>
                  <a:schemeClr val="bg1"/>
                </a:solidFill>
              </a:rPr>
              <a:t>tr</a:t>
            </a:r>
            <a:r>
              <a:rPr lang="en-US" altLang="ko-KR" b="1" dirty="0" smtClean="0">
                <a:solidFill>
                  <a:schemeClr val="bg1"/>
                </a:solidFill>
              </a:rPr>
              <a:t> Convolution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X : W` x H` x C`  </a:t>
            </a:r>
            <a:r>
              <a:rPr lang="en-US" altLang="ko-K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U : W x H x C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(Squeeze-Excitation Network)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SE 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91683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228" y="22861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228" y="26554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3024828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4228" y="33941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228" y="1211180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SE block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특</a:t>
            </a:r>
            <a:r>
              <a:rPr lang="ko-KR" altLang="en-US" sz="1200" dirty="0">
                <a:solidFill>
                  <a:schemeClr val="bg1"/>
                </a:solidFill>
              </a:rPr>
              <a:t>징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37692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414908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1683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861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6554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211180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SE block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특</a:t>
            </a:r>
            <a:r>
              <a:rPr lang="ko-KR" altLang="en-US" sz="1200" dirty="0">
                <a:solidFill>
                  <a:schemeClr val="bg1"/>
                </a:solidFill>
              </a:rPr>
              <a:t>징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(Squeeze-Excitation Network)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SE 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669674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 flipH="1">
            <a:off x="4850278" y="1628800"/>
            <a:ext cx="2169991" cy="595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 flipH="1">
            <a:off x="5097775" y="2224609"/>
            <a:ext cx="837498" cy="1505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05724" y="3729806"/>
            <a:ext cx="438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SE block</a:t>
            </a:r>
          </a:p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GAP ; Global Averaging Pooling</a:t>
            </a:r>
          </a:p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Excitation Operation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3024828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4228" y="33941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37692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14908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1683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861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6554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211180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SE block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특</a:t>
            </a:r>
            <a:r>
              <a:rPr lang="ko-KR" altLang="en-US" sz="1200" dirty="0">
                <a:solidFill>
                  <a:schemeClr val="bg1"/>
                </a:solidFill>
              </a:rPr>
              <a:t>징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(Squeeze-Excitation Network)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SE 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47" y="1487866"/>
            <a:ext cx="227948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 flipH="1">
            <a:off x="5437068" y="1606780"/>
            <a:ext cx="630312" cy="24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2"/>
            <a:endCxn id="17" idx="0"/>
          </p:cNvCxnSpPr>
          <p:nvPr/>
        </p:nvCxnSpPr>
        <p:spPr>
          <a:xfrm flipH="1">
            <a:off x="5304874" y="1848124"/>
            <a:ext cx="447350" cy="7074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1563" y="2555612"/>
            <a:ext cx="18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SE block</a:t>
            </a:r>
          </a:p>
          <a:p>
            <a:pPr marL="342900" indent="-342900">
              <a:buAutoNum type="arabicParenR"/>
            </a:pPr>
            <a:r>
              <a:rPr lang="en-US" altLang="ko-KR" sz="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GAP ; Global Averaging Pooling</a:t>
            </a:r>
          </a:p>
          <a:p>
            <a:pPr marL="342900" indent="-342900">
              <a:buAutoNum type="arabicParenR"/>
            </a:pPr>
            <a:r>
              <a:rPr lang="en-US" altLang="ko-KR" sz="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Excitation Operation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9460" y="2977788"/>
            <a:ext cx="738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 b="1" dirty="0" smtClean="0">
                <a:solidFill>
                  <a:schemeClr val="bg1"/>
                </a:solidFill>
              </a:rPr>
              <a:t>GAP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기존의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Pooling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방식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Max Pooling	  -GAP : Window size(X) , Stride(X)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909092" y="3542819"/>
            <a:ext cx="2662908" cy="2982525"/>
            <a:chOff x="47986" y="2971800"/>
            <a:chExt cx="4959533" cy="298252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971800"/>
              <a:ext cx="3782956" cy="276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7986" y="5708104"/>
              <a:ext cx="49595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출처 </a:t>
              </a:r>
              <a:r>
                <a:rPr lang="en-US" altLang="ko-KR" sz="1000" dirty="0" smtClean="0"/>
                <a:t>: </a:t>
              </a:r>
              <a:r>
                <a:rPr lang="en-US" altLang="ko-KR" sz="1000" dirty="0" smtClean="0">
                  <a:hlinkClick r:id="rId5"/>
                </a:rPr>
                <a:t>https://kevinthegrey.tistory.com/142</a:t>
              </a:r>
              <a:endParaRPr lang="ko-KR" altLang="en-US" sz="10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80112" y="3542819"/>
            <a:ext cx="2662908" cy="2982525"/>
            <a:chOff x="4581907" y="2971800"/>
            <a:chExt cx="4959535" cy="2982525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7" y="2971800"/>
              <a:ext cx="4248471" cy="2761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581907" y="5708104"/>
              <a:ext cx="4959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출처 </a:t>
              </a:r>
              <a:r>
                <a:rPr lang="en-US" altLang="ko-KR" sz="1000" dirty="0" smtClean="0"/>
                <a:t>: </a:t>
              </a:r>
              <a:r>
                <a:rPr lang="en-US" altLang="ko-KR" sz="1000" dirty="0" smtClean="0">
                  <a:hlinkClick r:id="rId5"/>
                </a:rPr>
                <a:t>https://kevinthegrey.tistory.com/142</a:t>
              </a:r>
              <a:endParaRPr lang="ko-KR" altLang="en-US" sz="1000" dirty="0"/>
            </a:p>
          </p:txBody>
        </p:sp>
      </p:grpSp>
      <p:sp>
        <p:nvSpPr>
          <p:cNvPr id="27" name="오른쪽 화살표 26"/>
          <p:cNvSpPr/>
          <p:nvPr/>
        </p:nvSpPr>
        <p:spPr>
          <a:xfrm>
            <a:off x="5437068" y="6487056"/>
            <a:ext cx="231977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52120" y="6433591"/>
            <a:ext cx="32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각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Channel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Single Value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 표현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26768"/>
            <a:ext cx="2293164" cy="135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669674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>
          <a:xfrm flipH="1">
            <a:off x="4850278" y="1628800"/>
            <a:ext cx="2169991" cy="595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2"/>
            <a:endCxn id="61" idx="0"/>
          </p:cNvCxnSpPr>
          <p:nvPr/>
        </p:nvCxnSpPr>
        <p:spPr>
          <a:xfrm flipH="1">
            <a:off x="5097775" y="2224609"/>
            <a:ext cx="837498" cy="1505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05724" y="3729806"/>
            <a:ext cx="438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SE block</a:t>
            </a:r>
          </a:p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GAP ; Global Averaging Pooling</a:t>
            </a:r>
          </a:p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Excitation Operation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024828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4228" y="33941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0" y="37692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0" y="414908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8" grpId="0"/>
      <p:bldP spid="59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1683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861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6554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211180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SE block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특</a:t>
            </a:r>
            <a:r>
              <a:rPr lang="ko-KR" altLang="en-US" sz="1200" dirty="0">
                <a:solidFill>
                  <a:schemeClr val="bg1"/>
                </a:solidFill>
              </a:rPr>
              <a:t>징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(Squeeze-Excitation Network)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SE 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47" y="1487866"/>
            <a:ext cx="227948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 flipH="1">
            <a:off x="5437068" y="1606780"/>
            <a:ext cx="630312" cy="24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2"/>
            <a:endCxn id="17" idx="0"/>
          </p:cNvCxnSpPr>
          <p:nvPr/>
        </p:nvCxnSpPr>
        <p:spPr>
          <a:xfrm flipH="1">
            <a:off x="5304874" y="1848124"/>
            <a:ext cx="447350" cy="7074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1563" y="2555612"/>
            <a:ext cx="18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SE block</a:t>
            </a:r>
          </a:p>
          <a:p>
            <a:pPr marL="342900" indent="-342900">
              <a:buAutoNum type="arabicParenR"/>
            </a:pPr>
            <a:r>
              <a:rPr lang="en-US" altLang="ko-KR" sz="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GAP ; Global Averaging Pooling</a:t>
            </a:r>
          </a:p>
          <a:p>
            <a:pPr marL="342900" indent="-342900">
              <a:buAutoNum type="arabicParenR"/>
            </a:pPr>
            <a:r>
              <a:rPr lang="en-US" altLang="ko-KR" sz="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Excitation Operation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52" y="3416995"/>
            <a:ext cx="63349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/>
          <p:cNvCxnSpPr>
            <a:endCxn id="35" idx="0"/>
          </p:cNvCxnSpPr>
          <p:nvPr/>
        </p:nvCxnSpPr>
        <p:spPr>
          <a:xfrm flipH="1">
            <a:off x="7976197" y="3789477"/>
            <a:ext cx="151848" cy="15435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88224" y="5333003"/>
            <a:ext cx="2775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Squeeze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Single valued Channel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>
            <a:endCxn id="37" idx="0"/>
          </p:cNvCxnSpPr>
          <p:nvPr/>
        </p:nvCxnSpPr>
        <p:spPr>
          <a:xfrm flipH="1">
            <a:off x="5453844" y="3789040"/>
            <a:ext cx="1918074" cy="12663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72459" y="5055423"/>
            <a:ext cx="762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solidFill>
                  <a:schemeClr val="bg1"/>
                </a:solidFill>
              </a:rPr>
              <a:t>ReLU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endCxn id="39" idx="0"/>
          </p:cNvCxnSpPr>
          <p:nvPr/>
        </p:nvCxnSpPr>
        <p:spPr>
          <a:xfrm flipH="1">
            <a:off x="4584197" y="3772733"/>
            <a:ext cx="1942786" cy="11124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02812" y="4885228"/>
            <a:ext cx="762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Sigmoid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72016" y="6061938"/>
            <a:ext cx="570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Sigmoid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에 의해서 각 채널의 중요도를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0~1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사이로 나타냄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2567102" y="6138592"/>
            <a:ext cx="34871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1759460" y="2977788"/>
            <a:ext cx="738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2)  Excitation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3024828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228" y="33941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37692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414908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1683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861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6554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24828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228" y="33941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211180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SE block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특</a:t>
            </a:r>
            <a:r>
              <a:rPr lang="ko-KR" altLang="en-US" sz="1200" dirty="0">
                <a:solidFill>
                  <a:schemeClr val="bg1"/>
                </a:solidFill>
              </a:rPr>
              <a:t>징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(Squeeze-Excitation Network)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특징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476067"/>
            <a:ext cx="73803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이미 존재하는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CNN architecture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 붙여서 사용가능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    Ex)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ResNet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+ SE block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SE-</a:t>
            </a:r>
            <a:r>
              <a:rPr lang="en-US" altLang="ko-KR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ResNet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기존에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존재하는 각각의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architecture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SENet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결합하였을 때</a:t>
            </a: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   미미한 수치의 </a:t>
            </a:r>
            <a:r>
              <a:rPr lang="ko-KR" altLang="en-US" sz="1400" b="1" u="sng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연산량은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 증가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하였으나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정확도는 향상</a:t>
            </a:r>
            <a:endParaRPr lang="en-US" altLang="ko-KR" sz="1400" b="1" u="sng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40" y="2060848"/>
            <a:ext cx="611950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563888" y="2348880"/>
            <a:ext cx="50405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2348880"/>
            <a:ext cx="648072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4067944" y="3320988"/>
            <a:ext cx="302433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763688" cy="6858000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7"/>
            <a:ext cx="1763688" cy="9087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03403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916832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2. Shuffle 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28" y="2286164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CondenseNet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228" y="2655496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228" y="1211180"/>
            <a:ext cx="17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SE block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특</a:t>
            </a:r>
            <a:r>
              <a:rPr lang="ko-KR" altLang="en-US" sz="1200" dirty="0">
                <a:solidFill>
                  <a:schemeClr val="bg1"/>
                </a:solidFill>
              </a:rPr>
              <a:t>징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59460" y="10482"/>
            <a:ext cx="73845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solidFill>
                  <a:schemeClr val="bg1"/>
                </a:solidFill>
              </a:rPr>
              <a:t>SENet</a:t>
            </a:r>
            <a:r>
              <a:rPr lang="en-US" altLang="ko-KR" sz="2800" dirty="0" smtClean="0">
                <a:solidFill>
                  <a:schemeClr val="bg1"/>
                </a:solidFill>
              </a:rPr>
              <a:t> (Squeeze-Excitation Network)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870854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특징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9460" y="1545754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(2)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다양한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Reduction ratio(r)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 대해서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ablation study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수행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sz="1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</a:t>
            </a:r>
            <a:b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 </a:t>
            </a:r>
            <a:r>
              <a:rPr lang="en-US" altLang="ko-KR" sz="1400" b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accuracy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와 </a:t>
            </a:r>
            <a:r>
              <a:rPr lang="en-US" altLang="ko-KR" sz="1400" b="1" u="sng" dirty="0">
                <a:solidFill>
                  <a:schemeClr val="bg1"/>
                </a:solidFill>
              </a:rPr>
              <a:t>complexity</a:t>
            </a:r>
            <a:r>
              <a:rPr lang="ko-KR" altLang="en-US" sz="1400" b="1" dirty="0">
                <a:solidFill>
                  <a:schemeClr val="bg1"/>
                </a:solidFill>
              </a:rPr>
              <a:t>를 동시에 고려하면 </a:t>
            </a:r>
            <a:r>
              <a:rPr lang="en-US" altLang="ko-KR" sz="1400" b="1" dirty="0">
                <a:solidFill>
                  <a:schemeClr val="bg1"/>
                </a:solidFill>
              </a:rPr>
              <a:t>16</a:t>
            </a:r>
            <a:r>
              <a:rPr lang="ko-KR" altLang="en-US" sz="1400" b="1" dirty="0">
                <a:solidFill>
                  <a:schemeClr val="bg1"/>
                </a:solidFill>
              </a:rPr>
              <a:t>이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최적임을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실험적으로 밝힘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88" y="2260080"/>
            <a:ext cx="6192636" cy="202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0" y="3024828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5.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MobileNet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4228" y="339416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6.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AmoebaNet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769295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4149080"/>
            <a:ext cx="1763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8.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MnasNet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1210</Words>
  <Application>Microsoft Office PowerPoint</Application>
  <PresentationFormat>화면 슬라이드 쇼(4:3)</PresentationFormat>
  <Paragraphs>466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SENet (Squeeze-Excitation Network)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사용자</cp:lastModifiedBy>
  <cp:revision>41</cp:revision>
  <dcterms:created xsi:type="dcterms:W3CDTF">2020-08-17T14:39:50Z</dcterms:created>
  <dcterms:modified xsi:type="dcterms:W3CDTF">2020-08-19T03:00:06Z</dcterms:modified>
</cp:coreProperties>
</file>