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7"/>
  </p:notesMasterIdLst>
  <p:sldIdLst>
    <p:sldId id="260" r:id="rId2"/>
    <p:sldId id="261" r:id="rId3"/>
    <p:sldId id="263" r:id="rId4"/>
    <p:sldId id="257" r:id="rId5"/>
    <p:sldId id="296" r:id="rId6"/>
    <p:sldId id="302" r:id="rId7"/>
    <p:sldId id="298" r:id="rId8"/>
    <p:sldId id="299" r:id="rId9"/>
    <p:sldId id="300" r:id="rId10"/>
    <p:sldId id="265" r:id="rId11"/>
    <p:sldId id="279" r:id="rId12"/>
    <p:sldId id="291" r:id="rId13"/>
    <p:sldId id="292" r:id="rId14"/>
    <p:sldId id="301" r:id="rId15"/>
    <p:sldId id="28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8600"/>
    <a:srgbClr val="FFD243"/>
    <a:srgbClr val="FFC000"/>
    <a:srgbClr val="7E6000"/>
    <a:srgbClr val="8E6C00"/>
    <a:srgbClr val="C89800"/>
    <a:srgbClr val="A47D00"/>
    <a:srgbClr val="644C00"/>
    <a:srgbClr val="8A69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1" autoAdjust="0"/>
    <p:restoredTop sz="94660"/>
  </p:normalViewPr>
  <p:slideViewPr>
    <p:cSldViewPr>
      <p:cViewPr varScale="1">
        <p:scale>
          <a:sx n="68" d="100"/>
          <a:sy n="68" d="100"/>
        </p:scale>
        <p:origin x="464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EC5BCF-402A-4C17-B82D-211B67DD7F02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615E3-F9A1-4562-B5E0-6984CE5769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606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8032-7F44-4622-84A2-98A0204CD942}" type="datetime1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866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0446-07C7-4AD5-B14C-9A498ECC06A0}" type="datetime1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6756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0446-07C7-4AD5-B14C-9A498ECC06A0}" type="datetime1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39791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0446-07C7-4AD5-B14C-9A498ECC06A0}" type="datetime1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760941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0446-07C7-4AD5-B14C-9A498ECC06A0}" type="datetime1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15135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0446-07C7-4AD5-B14C-9A498ECC06A0}" type="datetime1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056940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0446-07C7-4AD5-B14C-9A498ECC06A0}" type="datetime1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63926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DFC2-1B94-4106-8C92-180F9AEC3946}" type="datetime1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0217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8D6F-B369-40FC-8C9C-A8A5BE79581F}" type="datetime1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960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A26E-92CC-42C5-B9C3-2C6AA837D258}" type="datetime1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398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A663F-45F0-442D-9DDE-59D48C2E6D74}" type="datetime1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56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C963-3001-468E-8DA5-94CEAA888BAF}" type="datetime1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306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A276-39DE-4E7A-9E1D-A3B5CFCB1182}" type="datetime1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077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E3371-5DCE-4659-8ABC-BED1AEABA2AF}" type="datetime1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501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81DA-12E2-4E6F-A8BB-C304269E6D87}" type="datetime1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62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36532-3A4A-4E10-8339-685CC268EE19}" type="datetime1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79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6821-F665-4E5B-82FB-B5F1000731F6}" type="datetime1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886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EE30446-07C7-4AD5-B14C-9A498ECC06A0}" type="datetime1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813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2AB3E2-093B-4442-A4B6-E7C00B8613A2}"/>
              </a:ext>
            </a:extLst>
          </p:cNvPr>
          <p:cNvSpPr txBox="1"/>
          <p:nvPr/>
        </p:nvSpPr>
        <p:spPr>
          <a:xfrm>
            <a:off x="2783632" y="1556792"/>
            <a:ext cx="651665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논문발표</a:t>
            </a:r>
            <a:endParaRPr lang="en-US" altLang="ko-KR" sz="3200" b="1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sz="32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3200" b="1" dirty="0" smtClean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㈜롯데정보통신 프로젝트</a:t>
            </a:r>
            <a:r>
              <a:rPr lang="en-US" altLang="ko-KR" sz="3200" b="1" dirty="0" smtClean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3200" b="1" dirty="0" smtClean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교육생</a:t>
            </a:r>
            <a:endParaRPr lang="en-US" altLang="ko-KR" sz="3200" b="1" dirty="0" smtClean="0">
              <a:solidFill>
                <a:srgbClr val="FFFF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sz="32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32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김정운</a:t>
            </a:r>
            <a:endParaRPr lang="ko-KR" altLang="en-US" sz="32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247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78785-7455-426F-B501-DBA892B7AE1C}"/>
              </a:ext>
            </a:extLst>
          </p:cNvPr>
          <p:cNvSpPr txBox="1"/>
          <p:nvPr/>
        </p:nvSpPr>
        <p:spPr>
          <a:xfrm>
            <a:off x="4842293" y="3167390"/>
            <a:ext cx="2507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latin typeface="+mj-ea"/>
              </a:rPr>
              <a:t>Inception-V3</a:t>
            </a:r>
            <a:endParaRPr lang="en-US" altLang="ko-KR" sz="28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0019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1" y="984808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6211944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FFC000"/>
                </a:solidFill>
                <a:latin typeface="+mj-ea"/>
                <a:ea typeface="+mj-ea"/>
              </a:rPr>
              <a:t>03</a:t>
            </a:r>
            <a:r>
              <a:rPr lang="en-US" altLang="ko-KR" sz="2000" b="1" dirty="0" smtClean="0">
                <a:latin typeface="+mj-ea"/>
                <a:ea typeface="+mj-ea"/>
              </a:rPr>
              <a:t> Inception-V3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ED54EF-A1DB-4730-841D-641E828C70E6}"/>
              </a:ext>
            </a:extLst>
          </p:cNvPr>
          <p:cNvSpPr/>
          <p:nvPr/>
        </p:nvSpPr>
        <p:spPr>
          <a:xfrm>
            <a:off x="915150" y="1128824"/>
            <a:ext cx="10361701" cy="496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V2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와 달라진 특징</a:t>
            </a:r>
            <a:endParaRPr lang="en-US" altLang="ko-KR" sz="2000" b="1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ko-KR" sz="20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buFontTx/>
              <a:buChar char="-"/>
            </a:pP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Model Regularization via Label Smoothing -&gt; one-hot vector label 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대신 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label smoothing 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방식으로 변경</a:t>
            </a:r>
            <a:endParaRPr lang="en-US" altLang="ko-KR" sz="20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ko-KR" sz="20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buFontTx/>
              <a:buChar char="-"/>
            </a:pP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Training Methodology -&gt; 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모멘텀 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optimizer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에서 </a:t>
            </a:r>
            <a:r>
              <a:rPr lang="en-US" altLang="ko-KR" sz="2000" b="1" dirty="0" err="1" smtClean="0">
                <a:solidFill>
                  <a:schemeClr val="bg1"/>
                </a:solidFill>
                <a:latin typeface="+mj-ea"/>
                <a:ea typeface="+mj-ea"/>
              </a:rPr>
              <a:t>RMSProp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 optimizer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로 변경</a:t>
            </a:r>
            <a:endParaRPr lang="en-US" altLang="ko-KR" sz="20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buFontTx/>
              <a:buChar char="-"/>
            </a:pPr>
            <a:endParaRPr lang="en-US" altLang="ko-KR" sz="20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buFontTx/>
              <a:buChar char="-"/>
            </a:pP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BN-auxiliary -&gt; Auxiliary classifier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의 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FC layer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에 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BN 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추가</a:t>
            </a:r>
            <a:endParaRPr lang="en-US" altLang="ko-KR" sz="20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ko-KR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1135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78785-7455-426F-B501-DBA892B7AE1C}"/>
              </a:ext>
            </a:extLst>
          </p:cNvPr>
          <p:cNvSpPr txBox="1"/>
          <p:nvPr/>
        </p:nvSpPr>
        <p:spPr>
          <a:xfrm>
            <a:off x="4842293" y="3167390"/>
            <a:ext cx="2507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latin typeface="+mj-ea"/>
              </a:rPr>
              <a:t>Inception-V4</a:t>
            </a:r>
            <a:endParaRPr lang="en-US" altLang="ko-KR" sz="28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7394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1" y="984808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6211944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FFC000"/>
                </a:solidFill>
                <a:latin typeface="+mj-ea"/>
                <a:ea typeface="+mj-ea"/>
              </a:rPr>
              <a:t>04</a:t>
            </a:r>
            <a:r>
              <a:rPr lang="en-US" altLang="ko-KR" sz="2000" b="1" dirty="0" smtClean="0">
                <a:latin typeface="+mj-ea"/>
                <a:ea typeface="+mj-ea"/>
              </a:rPr>
              <a:t> Inception-V4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2050" name="Picture 2" descr="https://hoya012.github.io/assets/img/image_classification_guidebook/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072" y="227542"/>
            <a:ext cx="3609975" cy="656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9ED54EF-A1DB-4730-841D-641E828C70E6}"/>
              </a:ext>
            </a:extLst>
          </p:cNvPr>
          <p:cNvSpPr/>
          <p:nvPr/>
        </p:nvSpPr>
        <p:spPr>
          <a:xfrm>
            <a:off x="774859" y="980728"/>
            <a:ext cx="4745077" cy="5328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V3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와 달라진 점</a:t>
            </a:r>
            <a:endParaRPr lang="en-US" altLang="ko-KR" sz="20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ko-KR" sz="20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buFontTx/>
              <a:buChar char="-"/>
            </a:pP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Input</a:t>
            </a:r>
            <a:r>
              <a:rPr lang="ko-KR" altLang="en-US" sz="2000" b="1" dirty="0">
                <a:solidFill>
                  <a:schemeClr val="bg1"/>
                </a:solidFill>
                <a:latin typeface="+mj-ea"/>
                <a:ea typeface="+mj-ea"/>
              </a:rPr>
              <a:t>과 바로 연결되는 </a:t>
            </a:r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Stem block</a:t>
            </a:r>
            <a:r>
              <a:rPr lang="ko-KR" altLang="en-US" sz="2000" b="1" dirty="0">
                <a:solidFill>
                  <a:schemeClr val="bg1"/>
                </a:solidFill>
                <a:latin typeface="+mj-ea"/>
                <a:ea typeface="+mj-ea"/>
              </a:rPr>
              <a:t>과 </a:t>
            </a:r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r>
              <a:rPr lang="ko-KR" altLang="en-US" sz="2000" b="1" dirty="0">
                <a:solidFill>
                  <a:schemeClr val="bg1"/>
                </a:solidFill>
                <a:latin typeface="+mj-ea"/>
                <a:ea typeface="+mj-ea"/>
              </a:rPr>
              <a:t>개의 </a:t>
            </a:r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Inception Block(Inception-A, Inception-B, Inception-C)</a:t>
            </a:r>
            <a:r>
              <a:rPr lang="ko-KR" altLang="en-US" sz="2000" b="1" dirty="0">
                <a:solidFill>
                  <a:schemeClr val="bg1"/>
                </a:solidFill>
                <a:latin typeface="+mj-ea"/>
                <a:ea typeface="+mj-ea"/>
              </a:rPr>
              <a:t>과</a:t>
            </a:r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, feature map</a:t>
            </a:r>
            <a:r>
              <a:rPr lang="ko-KR" altLang="en-US" sz="2000" b="1" dirty="0">
                <a:solidFill>
                  <a:schemeClr val="bg1"/>
                </a:solidFill>
                <a:latin typeface="+mj-ea"/>
                <a:ea typeface="+mj-ea"/>
              </a:rPr>
              <a:t>의 </a:t>
            </a:r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size</a:t>
            </a:r>
            <a:r>
              <a:rPr lang="ko-KR" altLang="en-US" sz="2000" b="1" dirty="0">
                <a:solidFill>
                  <a:schemeClr val="bg1"/>
                </a:solidFill>
                <a:latin typeface="+mj-ea"/>
                <a:ea typeface="+mj-ea"/>
              </a:rPr>
              <a:t>가 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절반인 </a:t>
            </a:r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r>
              <a:rPr lang="ko-KR" altLang="en-US" sz="2000" b="1" dirty="0">
                <a:solidFill>
                  <a:schemeClr val="bg1"/>
                </a:solidFill>
                <a:latin typeface="+mj-ea"/>
                <a:ea typeface="+mj-ea"/>
              </a:rPr>
              <a:t>개의 </a:t>
            </a:r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Reduction Block(Reduction-A, Reduction-B)</a:t>
            </a:r>
            <a:r>
              <a:rPr lang="ko-KR" altLang="en-US" sz="2000" b="1" dirty="0">
                <a:solidFill>
                  <a:schemeClr val="bg1"/>
                </a:solidFill>
                <a:latin typeface="+mj-ea"/>
                <a:ea typeface="+mj-ea"/>
              </a:rPr>
              <a:t>으로 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구성</a:t>
            </a:r>
            <a:endParaRPr lang="en-US" altLang="ko-KR" sz="20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buFontTx/>
              <a:buChar char="-"/>
            </a:pPr>
            <a:endParaRPr lang="en-US" altLang="ko-KR" sz="20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buFontTx/>
              <a:buChar char="-"/>
            </a:pPr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 architecture</a:t>
            </a:r>
            <a:r>
              <a:rPr lang="ko-KR" altLang="en-US" sz="2000" b="1" dirty="0">
                <a:solidFill>
                  <a:schemeClr val="bg1"/>
                </a:solidFill>
                <a:latin typeface="+mj-ea"/>
                <a:ea typeface="+mj-ea"/>
              </a:rPr>
              <a:t>를 좀 더 균일하고 단순화한 버전이 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Inception-v4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이다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.</a:t>
            </a:r>
          </a:p>
          <a:p>
            <a:endParaRPr lang="en-US" altLang="ko-KR" sz="20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buFontTx/>
              <a:buChar char="-"/>
            </a:pP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구조의 </a:t>
            </a:r>
            <a:r>
              <a:rPr lang="ko-KR" altLang="en-US" sz="2000" b="1" dirty="0">
                <a:solidFill>
                  <a:schemeClr val="bg1"/>
                </a:solidFill>
                <a:latin typeface="+mj-ea"/>
                <a:ea typeface="+mj-ea"/>
              </a:rPr>
              <a:t>단순화로 인해 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back-propagation </a:t>
            </a:r>
            <a:r>
              <a:rPr lang="ko-KR" altLang="en-US" sz="2000" b="1" dirty="0">
                <a:solidFill>
                  <a:schemeClr val="bg1"/>
                </a:solidFill>
                <a:latin typeface="+mj-ea"/>
                <a:ea typeface="+mj-ea"/>
              </a:rPr>
              <a:t>단계에서의 </a:t>
            </a:r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memory</a:t>
            </a:r>
            <a:r>
              <a:rPr lang="ko-KR" altLang="en-US" sz="2000" b="1" dirty="0">
                <a:solidFill>
                  <a:schemeClr val="bg1"/>
                </a:solidFill>
                <a:latin typeface="+mj-ea"/>
                <a:ea typeface="+mj-ea"/>
              </a:rPr>
              <a:t>가 </a:t>
            </a:r>
            <a:r>
              <a:rPr lang="ko-KR" altLang="en-US" sz="2000" b="1" dirty="0" err="1">
                <a:solidFill>
                  <a:schemeClr val="bg1"/>
                </a:solidFill>
                <a:latin typeface="+mj-ea"/>
                <a:ea typeface="+mj-ea"/>
              </a:rPr>
              <a:t>최적화되는</a:t>
            </a:r>
            <a:r>
              <a:rPr lang="ko-KR" altLang="en-US" sz="2000" b="1" dirty="0">
                <a:solidFill>
                  <a:schemeClr val="bg1"/>
                </a:solidFill>
                <a:latin typeface="+mj-ea"/>
                <a:ea typeface="+mj-ea"/>
              </a:rPr>
              <a:t> 효과를 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얻음</a:t>
            </a:r>
            <a:endParaRPr lang="en-US" altLang="ko-KR" sz="20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ko-KR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9612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1" y="984808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6211944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FFC000"/>
                </a:solidFill>
                <a:latin typeface="+mj-ea"/>
                <a:ea typeface="+mj-ea"/>
              </a:rPr>
              <a:t>04</a:t>
            </a:r>
            <a:r>
              <a:rPr lang="en-US" altLang="ko-KR" sz="2000" b="1" dirty="0" smtClean="0">
                <a:latin typeface="+mj-ea"/>
                <a:ea typeface="+mj-ea"/>
              </a:rPr>
              <a:t> Inception-V4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24" y="1183050"/>
            <a:ext cx="6417915" cy="486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46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78785-7455-426F-B501-DBA892B7AE1C}"/>
              </a:ext>
            </a:extLst>
          </p:cNvPr>
          <p:cNvSpPr txBox="1"/>
          <p:nvPr/>
        </p:nvSpPr>
        <p:spPr>
          <a:xfrm>
            <a:off x="5105983" y="3167390"/>
            <a:ext cx="1980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 smtClean="0">
                <a:latin typeface="+mj-ea"/>
              </a:rPr>
              <a:t>감사합니다</a:t>
            </a:r>
            <a:endParaRPr lang="en-US" altLang="ko-KR" sz="28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1227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>
                <a:solidFill>
                  <a:srgbClr val="FFC000"/>
                </a:solidFill>
                <a:latin typeface="+mj-ea"/>
                <a:ea typeface="+mj-ea"/>
              </a:rPr>
              <a:t>목차</a:t>
            </a:r>
            <a:endParaRPr lang="ko-KR" altLang="en-US" sz="2000" b="1">
              <a:latin typeface="+mj-ea"/>
              <a:ea typeface="+mj-ea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5780" y="999391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7E6B71D-43B0-452B-BE7F-FE4F94903288}"/>
              </a:ext>
            </a:extLst>
          </p:cNvPr>
          <p:cNvSpPr/>
          <p:nvPr/>
        </p:nvSpPr>
        <p:spPr>
          <a:xfrm>
            <a:off x="1087448" y="1366823"/>
            <a:ext cx="4991065" cy="4582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FFC000"/>
                </a:solidFill>
                <a:latin typeface="+mj-ea"/>
                <a:ea typeface="+mj-ea"/>
              </a:rPr>
              <a:t>01</a:t>
            </a:r>
            <a:r>
              <a:rPr lang="en-US" altLang="ko-KR" sz="2000" b="1" dirty="0" smtClean="0">
                <a:latin typeface="+mj-ea"/>
                <a:ea typeface="+mj-ea"/>
              </a:rPr>
              <a:t> </a:t>
            </a:r>
            <a:r>
              <a:rPr lang="en-US" altLang="ko-KR" sz="2000" b="1" dirty="0" err="1" smtClean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PreActResNet</a:t>
            </a:r>
            <a:endParaRPr lang="en-US" altLang="ko-KR" sz="2000" b="1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  <a:p>
            <a:endParaRPr lang="en-US" altLang="ko-KR" sz="2000" b="1" dirty="0">
              <a:latin typeface="+mj-ea"/>
              <a:ea typeface="+mj-ea"/>
            </a:endParaRPr>
          </a:p>
          <a:p>
            <a:r>
              <a:rPr lang="en-US" altLang="ko-KR" sz="3600" b="1" dirty="0">
                <a:solidFill>
                  <a:srgbClr val="FFC000"/>
                </a:solidFill>
                <a:latin typeface="+mj-ea"/>
              </a:rPr>
              <a:t>02</a:t>
            </a:r>
            <a:r>
              <a:rPr lang="en-US" altLang="ko-KR" sz="2000" b="1" dirty="0">
                <a:latin typeface="+mj-ea"/>
              </a:rPr>
              <a:t> </a:t>
            </a:r>
            <a:r>
              <a:rPr lang="en-US" altLang="ko-KR" sz="2000" b="1" dirty="0" smtClean="0">
                <a:solidFill>
                  <a:schemeClr val="tx2">
                    <a:lumMod val="50000"/>
                  </a:schemeClr>
                </a:solidFill>
                <a:latin typeface="+mj-ea"/>
              </a:rPr>
              <a:t>Inception-V2</a:t>
            </a:r>
            <a:endParaRPr lang="en-US" altLang="ko-KR" sz="2000" b="1" dirty="0">
              <a:solidFill>
                <a:schemeClr val="tx2">
                  <a:lumMod val="50000"/>
                </a:schemeClr>
              </a:solidFill>
              <a:latin typeface="+mj-ea"/>
            </a:endParaRPr>
          </a:p>
          <a:p>
            <a:endParaRPr lang="en-US" altLang="ko-KR" sz="2000" b="1" dirty="0">
              <a:latin typeface="+mj-ea"/>
            </a:endParaRPr>
          </a:p>
          <a:p>
            <a:r>
              <a:rPr lang="en-US" altLang="ko-KR" sz="3600" b="1" dirty="0">
                <a:solidFill>
                  <a:srgbClr val="FFC000"/>
                </a:solidFill>
                <a:latin typeface="+mj-ea"/>
              </a:rPr>
              <a:t>03</a:t>
            </a:r>
            <a:r>
              <a:rPr lang="en-US" altLang="ko-KR" sz="2000" b="1" dirty="0">
                <a:latin typeface="+mj-ea"/>
              </a:rPr>
              <a:t> </a:t>
            </a:r>
            <a:r>
              <a:rPr lang="en-US" altLang="ko-KR" sz="2000" b="1" dirty="0" smtClean="0">
                <a:solidFill>
                  <a:schemeClr val="tx2">
                    <a:lumMod val="50000"/>
                  </a:schemeClr>
                </a:solidFill>
                <a:latin typeface="+mj-ea"/>
              </a:rPr>
              <a:t>Inception-V3</a:t>
            </a:r>
          </a:p>
          <a:p>
            <a:endParaRPr lang="en-US" altLang="ko-KR" sz="2000" b="1" dirty="0">
              <a:solidFill>
                <a:schemeClr val="tx2">
                  <a:lumMod val="50000"/>
                </a:schemeClr>
              </a:solidFill>
              <a:latin typeface="+mj-ea"/>
            </a:endParaRPr>
          </a:p>
          <a:p>
            <a:r>
              <a:rPr lang="en-US" altLang="ko-KR" sz="3600" b="1" dirty="0" smtClean="0">
                <a:solidFill>
                  <a:srgbClr val="FFC000"/>
                </a:solidFill>
                <a:latin typeface="+mj-ea"/>
              </a:rPr>
              <a:t>04</a:t>
            </a:r>
            <a:r>
              <a:rPr lang="en-US" altLang="ko-KR" sz="2000" b="1" dirty="0" smtClean="0">
                <a:latin typeface="+mj-ea"/>
              </a:rPr>
              <a:t> </a:t>
            </a:r>
            <a:r>
              <a:rPr lang="en-US" altLang="ko-KR" sz="2000" b="1" dirty="0" smtClean="0">
                <a:solidFill>
                  <a:schemeClr val="tx2">
                    <a:lumMod val="50000"/>
                  </a:schemeClr>
                </a:solidFill>
                <a:latin typeface="+mj-ea"/>
              </a:rPr>
              <a:t>Inception-V4</a:t>
            </a:r>
            <a:endParaRPr lang="en-US" altLang="ko-KR" sz="2000" b="1" dirty="0">
              <a:solidFill>
                <a:schemeClr val="tx2">
                  <a:lumMod val="50000"/>
                </a:schemeClr>
              </a:solidFill>
              <a:latin typeface="+mj-ea"/>
            </a:endParaRPr>
          </a:p>
          <a:p>
            <a:endParaRPr lang="en-US" altLang="ko-KR" sz="2000" b="1" dirty="0">
              <a:solidFill>
                <a:schemeClr val="tx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E5CC858-5656-4BF2-8E86-EE054A32BEDD}"/>
              </a:ext>
            </a:extLst>
          </p:cNvPr>
          <p:cNvSpPr/>
          <p:nvPr/>
        </p:nvSpPr>
        <p:spPr>
          <a:xfrm>
            <a:off x="313706" y="2654945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000" b="1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0693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78785-7455-426F-B501-DBA892B7AE1C}"/>
              </a:ext>
            </a:extLst>
          </p:cNvPr>
          <p:cNvSpPr txBox="1"/>
          <p:nvPr/>
        </p:nvSpPr>
        <p:spPr>
          <a:xfrm>
            <a:off x="4851112" y="3167390"/>
            <a:ext cx="2489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err="1" smtClean="0">
                <a:latin typeface="+mj-ea"/>
              </a:rPr>
              <a:t>PreActResnet</a:t>
            </a:r>
            <a:endParaRPr lang="ko-KR" altLang="en-US" sz="28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1433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rgbClr val="FFC000"/>
                </a:solidFill>
                <a:latin typeface="+mj-ea"/>
                <a:ea typeface="+mj-ea"/>
              </a:rPr>
              <a:t>01</a:t>
            </a:r>
            <a:r>
              <a:rPr lang="en-US" altLang="ko-KR" sz="2000" b="1" dirty="0">
                <a:latin typeface="+mj-ea"/>
                <a:ea typeface="+mj-ea"/>
              </a:rPr>
              <a:t> </a:t>
            </a:r>
            <a:r>
              <a:rPr lang="en-US" altLang="ko-KR" sz="2000" b="1" dirty="0" err="1" smtClean="0">
                <a:latin typeface="+mj-ea"/>
                <a:ea typeface="+mj-ea"/>
              </a:rPr>
              <a:t>PreActResnet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9ED54EF-A1DB-4730-841D-641E828C70E6}"/>
              </a:ext>
            </a:extLst>
          </p:cNvPr>
          <p:cNvSpPr/>
          <p:nvPr/>
        </p:nvSpPr>
        <p:spPr>
          <a:xfrm>
            <a:off x="270803" y="1772816"/>
            <a:ext cx="4745077" cy="16561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기존 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identity shortcut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을 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5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가지의 다양한 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shortcut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으로 </a:t>
            </a:r>
            <a:r>
              <a:rPr lang="ko-KR" altLang="en-US" sz="2000" b="1" dirty="0" err="1" smtClean="0">
                <a:solidFill>
                  <a:schemeClr val="bg1"/>
                </a:solidFill>
                <a:latin typeface="+mj-ea"/>
                <a:ea typeface="+mj-ea"/>
              </a:rPr>
              <a:t>대체해봄</a:t>
            </a:r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ko-KR" sz="20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ko-KR" sz="20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-&gt; 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하지만 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identity shortcut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이 성능이 가장 좋음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9ED54EF-A1DB-4730-841D-641E828C70E6}"/>
              </a:ext>
            </a:extLst>
          </p:cNvPr>
          <p:cNvSpPr/>
          <p:nvPr/>
        </p:nvSpPr>
        <p:spPr>
          <a:xfrm>
            <a:off x="265130" y="3765634"/>
            <a:ext cx="4745077" cy="1823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위 내용에 대해 그림에서 제안한 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gating 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기법과 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1X1 </a:t>
            </a:r>
            <a:r>
              <a:rPr lang="en-US" altLang="ko-KR" sz="2000" b="1" dirty="0" err="1" smtClean="0">
                <a:solidFill>
                  <a:schemeClr val="bg1"/>
                </a:solidFill>
                <a:latin typeface="+mj-ea"/>
                <a:ea typeface="+mj-ea"/>
              </a:rPr>
              <a:t>conv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추가한 것들</a:t>
            </a:r>
            <a:endParaRPr lang="en-US" altLang="ko-KR" sz="20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ko-KR" sz="20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-&gt;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 표현력은 높지만 난이도도 높아져서 최적화 어렵다고 판단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5691" y="1209506"/>
            <a:ext cx="515302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17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rgbClr val="FFC000"/>
                </a:solidFill>
                <a:latin typeface="+mj-ea"/>
                <a:ea typeface="+mj-ea"/>
              </a:rPr>
              <a:t>01</a:t>
            </a:r>
            <a:r>
              <a:rPr lang="en-US" altLang="ko-KR" sz="2000" b="1" dirty="0">
                <a:latin typeface="+mj-ea"/>
                <a:ea typeface="+mj-ea"/>
              </a:rPr>
              <a:t> </a:t>
            </a:r>
            <a:r>
              <a:rPr lang="en-US" altLang="ko-KR" sz="2000" b="1" dirty="0" err="1" smtClean="0">
                <a:latin typeface="+mj-ea"/>
                <a:ea typeface="+mj-ea"/>
              </a:rPr>
              <a:t>PreActResnet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9ED54EF-A1DB-4730-841D-641E828C70E6}"/>
              </a:ext>
            </a:extLst>
          </p:cNvPr>
          <p:cNvSpPr/>
          <p:nvPr/>
        </p:nvSpPr>
        <p:spPr>
          <a:xfrm>
            <a:off x="342811" y="1412776"/>
            <a:ext cx="4745077" cy="1992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기존 활성화함수의 위치에 따라 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가지의 변형된 구조를 제시해서 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test error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를 관찰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</a:p>
          <a:p>
            <a:endParaRPr lang="en-US" altLang="ko-KR" sz="20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2000" b="1" dirty="0" smtClean="0">
                <a:solidFill>
                  <a:srgbClr val="FF0000"/>
                </a:solidFill>
                <a:latin typeface="+mj-ea"/>
                <a:ea typeface="+mj-ea"/>
              </a:rPr>
              <a:t>-&gt; </a:t>
            </a:r>
            <a:r>
              <a:rPr lang="ko-KR" altLang="en-US" sz="2000" b="1" dirty="0" smtClean="0">
                <a:solidFill>
                  <a:srgbClr val="FF0000"/>
                </a:solidFill>
                <a:latin typeface="+mj-ea"/>
                <a:ea typeface="+mj-ea"/>
              </a:rPr>
              <a:t>이중 </a:t>
            </a:r>
            <a:r>
              <a:rPr lang="en-US" altLang="ko-KR" sz="2000" b="1" dirty="0" smtClean="0">
                <a:solidFill>
                  <a:srgbClr val="FF0000"/>
                </a:solidFill>
                <a:latin typeface="+mj-ea"/>
                <a:ea typeface="+mj-ea"/>
              </a:rPr>
              <a:t>full pre-activation </a:t>
            </a:r>
            <a:r>
              <a:rPr lang="ko-KR" altLang="en-US" sz="2000" b="1" dirty="0" smtClean="0">
                <a:solidFill>
                  <a:srgbClr val="FF0000"/>
                </a:solidFill>
                <a:latin typeface="+mj-ea"/>
                <a:ea typeface="+mj-ea"/>
              </a:rPr>
              <a:t>구조일 때 </a:t>
            </a:r>
            <a:r>
              <a:rPr lang="en-US" altLang="ko-KR" sz="2000" b="1" dirty="0" smtClean="0">
                <a:solidFill>
                  <a:srgbClr val="FF0000"/>
                </a:solidFill>
                <a:latin typeface="+mj-ea"/>
                <a:ea typeface="+mj-ea"/>
              </a:rPr>
              <a:t>test error</a:t>
            </a:r>
            <a:r>
              <a:rPr lang="ko-KR" altLang="en-US" sz="2000" b="1" dirty="0" smtClean="0">
                <a:solidFill>
                  <a:srgbClr val="FF0000"/>
                </a:solidFill>
                <a:latin typeface="+mj-ea"/>
                <a:ea typeface="+mj-ea"/>
              </a:rPr>
              <a:t>가 </a:t>
            </a:r>
            <a:r>
              <a:rPr lang="en-US" altLang="ko-KR" sz="2000" b="1" dirty="0" smtClean="0">
                <a:solidFill>
                  <a:srgbClr val="FF0000"/>
                </a:solidFill>
                <a:latin typeface="+mj-ea"/>
                <a:ea typeface="+mj-ea"/>
              </a:rPr>
              <a:t>6.37%</a:t>
            </a:r>
            <a:r>
              <a:rPr lang="ko-KR" altLang="en-US" sz="2000" b="1" dirty="0" smtClean="0">
                <a:solidFill>
                  <a:srgbClr val="FF0000"/>
                </a:solidFill>
                <a:latin typeface="+mj-ea"/>
                <a:ea typeface="+mj-ea"/>
              </a:rPr>
              <a:t>로 가장 낮음</a:t>
            </a:r>
            <a:r>
              <a:rPr lang="en-US" altLang="ko-KR" sz="2000" b="1" dirty="0" smtClean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9ED54EF-A1DB-4730-841D-641E828C70E6}"/>
              </a:ext>
            </a:extLst>
          </p:cNvPr>
          <p:cNvSpPr/>
          <p:nvPr/>
        </p:nvSpPr>
        <p:spPr>
          <a:xfrm>
            <a:off x="337138" y="3765634"/>
            <a:ext cx="4745077" cy="2294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기존 </a:t>
            </a:r>
            <a:r>
              <a:rPr lang="en-US" altLang="ko-KR" sz="2000" b="1" dirty="0" err="1" smtClean="0">
                <a:solidFill>
                  <a:schemeClr val="bg1"/>
                </a:solidFill>
                <a:latin typeface="+mj-ea"/>
                <a:ea typeface="+mj-ea"/>
              </a:rPr>
              <a:t>Resnet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의 경우 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번째 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BN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을 거친 후 다시 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shortcut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과 더해지면서 정규화 효과가 사라진다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.</a:t>
            </a:r>
          </a:p>
          <a:p>
            <a:endParaRPr lang="en-US" altLang="ko-KR" sz="20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2000" b="1" dirty="0" smtClean="0">
                <a:solidFill>
                  <a:srgbClr val="FF0000"/>
                </a:solidFill>
                <a:latin typeface="+mj-ea"/>
                <a:ea typeface="+mj-ea"/>
              </a:rPr>
              <a:t>-&gt;</a:t>
            </a:r>
            <a:r>
              <a:rPr lang="ko-KR" altLang="en-US" sz="2000" b="1" dirty="0" smtClean="0">
                <a:solidFill>
                  <a:srgbClr val="FF0000"/>
                </a:solidFill>
                <a:latin typeface="+mj-ea"/>
                <a:ea typeface="+mj-ea"/>
              </a:rPr>
              <a:t> 하지만 </a:t>
            </a:r>
            <a:r>
              <a:rPr lang="en-US" altLang="ko-KR" sz="2000" b="1" dirty="0" smtClean="0">
                <a:solidFill>
                  <a:srgbClr val="FF0000"/>
                </a:solidFill>
                <a:latin typeface="+mj-ea"/>
                <a:ea typeface="+mj-ea"/>
              </a:rPr>
              <a:t>full pre-activation </a:t>
            </a:r>
            <a:r>
              <a:rPr lang="ko-KR" altLang="en-US" sz="2000" b="1" dirty="0" smtClean="0">
                <a:solidFill>
                  <a:srgbClr val="FF0000"/>
                </a:solidFill>
                <a:latin typeface="+mj-ea"/>
                <a:ea typeface="+mj-ea"/>
              </a:rPr>
              <a:t>구조는 모든 </a:t>
            </a:r>
            <a:r>
              <a:rPr lang="en-US" altLang="ko-KR" sz="2000" b="1" dirty="0" err="1" smtClean="0">
                <a:solidFill>
                  <a:srgbClr val="FF0000"/>
                </a:solidFill>
                <a:latin typeface="+mj-ea"/>
                <a:ea typeface="+mj-ea"/>
              </a:rPr>
              <a:t>conv</a:t>
            </a:r>
            <a:r>
              <a:rPr lang="en-US" altLang="ko-KR" sz="2000" b="1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2000" b="1" dirty="0" smtClean="0">
                <a:solidFill>
                  <a:srgbClr val="FF0000"/>
                </a:solidFill>
                <a:latin typeface="+mj-ea"/>
                <a:ea typeface="+mj-ea"/>
              </a:rPr>
              <a:t>연산에 </a:t>
            </a:r>
            <a:r>
              <a:rPr lang="en-US" altLang="ko-KR" sz="2000" b="1" dirty="0" smtClean="0">
                <a:solidFill>
                  <a:srgbClr val="FF0000"/>
                </a:solidFill>
                <a:latin typeface="+mj-ea"/>
                <a:ea typeface="+mj-ea"/>
              </a:rPr>
              <a:t>BN</a:t>
            </a:r>
            <a:r>
              <a:rPr lang="ko-KR" altLang="en-US" sz="2000" b="1" dirty="0" smtClean="0">
                <a:solidFill>
                  <a:srgbClr val="FF0000"/>
                </a:solidFill>
                <a:latin typeface="+mj-ea"/>
                <a:ea typeface="+mj-ea"/>
              </a:rPr>
              <a:t>의 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+mj-ea"/>
                <a:ea typeface="+mj-ea"/>
              </a:rPr>
              <a:t>정규환된</a:t>
            </a:r>
            <a:r>
              <a:rPr lang="ko-KR" altLang="en-US" sz="2000" b="1" dirty="0" smtClean="0">
                <a:solidFill>
                  <a:srgbClr val="FF0000"/>
                </a:solidFill>
                <a:latin typeface="+mj-ea"/>
                <a:ea typeface="+mj-ea"/>
              </a:rPr>
              <a:t> 입력이 전달되어서 성능이 좋다</a:t>
            </a:r>
            <a:r>
              <a:rPr lang="en-US" altLang="ko-KR" sz="2000" b="1" dirty="0" smtClean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endParaRPr lang="ko-KR" altLang="en-US" sz="2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788" y="1628800"/>
            <a:ext cx="6021486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67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78785-7455-426F-B501-DBA892B7AE1C}"/>
              </a:ext>
            </a:extLst>
          </p:cNvPr>
          <p:cNvSpPr txBox="1"/>
          <p:nvPr/>
        </p:nvSpPr>
        <p:spPr>
          <a:xfrm>
            <a:off x="4842296" y="3167390"/>
            <a:ext cx="2507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latin typeface="+mj-ea"/>
              </a:rPr>
              <a:t>Inception-V2</a:t>
            </a:r>
            <a:endParaRPr lang="en-US" altLang="ko-KR" sz="28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4564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7272810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rgbClr val="FFC000"/>
                </a:solidFill>
                <a:latin typeface="+mj-ea"/>
                <a:ea typeface="+mj-ea"/>
              </a:rPr>
              <a:t>02</a:t>
            </a:r>
            <a:r>
              <a:rPr lang="en-US" altLang="ko-KR" sz="2000" b="1" dirty="0">
                <a:latin typeface="+mj-ea"/>
                <a:ea typeface="+mj-ea"/>
              </a:rPr>
              <a:t> </a:t>
            </a:r>
            <a:r>
              <a:rPr lang="en-US" altLang="ko-KR" sz="2000" b="1" dirty="0" smtClean="0">
                <a:latin typeface="+mj-ea"/>
                <a:ea typeface="+mj-ea"/>
              </a:rPr>
              <a:t>Inception-V2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736" y="2060848"/>
            <a:ext cx="6323702" cy="308175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ED54EF-A1DB-4730-841D-641E828C70E6}"/>
              </a:ext>
            </a:extLst>
          </p:cNvPr>
          <p:cNvSpPr/>
          <p:nvPr/>
        </p:nvSpPr>
        <p:spPr>
          <a:xfrm>
            <a:off x="270803" y="980728"/>
            <a:ext cx="4745077" cy="5328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US" altLang="ko-KR" sz="2000" b="1" dirty="0" err="1" smtClean="0">
                <a:solidFill>
                  <a:schemeClr val="bg1"/>
                </a:solidFill>
                <a:latin typeface="+mj-ea"/>
                <a:ea typeface="+mj-ea"/>
              </a:rPr>
              <a:t>Conv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 Filter </a:t>
            </a:r>
            <a:r>
              <a:rPr lang="en-US" altLang="ko-KR" sz="2000" b="1" dirty="0" err="1" smtClean="0">
                <a:solidFill>
                  <a:schemeClr val="bg1"/>
                </a:solidFill>
                <a:latin typeface="+mj-ea"/>
                <a:ea typeface="+mj-ea"/>
              </a:rPr>
              <a:t>Fatorization</a:t>
            </a:r>
            <a:endParaRPr lang="en-US" altLang="ko-KR" sz="20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457200" indent="-457200">
              <a:buAutoNum type="arabicPeriod"/>
            </a:pPr>
            <a:endParaRPr lang="en-US" altLang="ko-KR" sz="2000" b="1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-&gt; </a:t>
            </a:r>
            <a:r>
              <a:rPr lang="en-US" altLang="ko-KR" sz="2000" b="1" dirty="0" err="1" smtClean="0">
                <a:solidFill>
                  <a:schemeClr val="bg1"/>
                </a:solidFill>
                <a:latin typeface="+mj-ea"/>
                <a:ea typeface="+mj-ea"/>
              </a:rPr>
              <a:t>nXn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2000" b="1" dirty="0" err="1" smtClean="0">
                <a:solidFill>
                  <a:schemeClr val="bg1"/>
                </a:solidFill>
                <a:latin typeface="+mj-ea"/>
                <a:ea typeface="+mj-ea"/>
              </a:rPr>
              <a:t>conv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를 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(1Xn)+(nX1) </a:t>
            </a:r>
            <a:r>
              <a:rPr lang="en-US" altLang="ko-KR" sz="2000" b="1" dirty="0" err="1" smtClean="0">
                <a:solidFill>
                  <a:schemeClr val="bg1"/>
                </a:solidFill>
                <a:latin typeface="+mj-ea"/>
                <a:ea typeface="+mj-ea"/>
              </a:rPr>
              <a:t>conv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로 쪼개는 방법 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( 5X5 </a:t>
            </a:r>
            <a:r>
              <a:rPr lang="en-US" altLang="ko-KR" sz="2000" b="1" dirty="0" err="1" smtClean="0">
                <a:solidFill>
                  <a:schemeClr val="bg1"/>
                </a:solidFill>
                <a:latin typeface="+mj-ea"/>
                <a:ea typeface="+mj-ea"/>
              </a:rPr>
              <a:t>conv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 filter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를 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3X3 </a:t>
            </a:r>
            <a:r>
              <a:rPr lang="en-US" altLang="ko-KR" sz="2000" b="1" dirty="0" err="1" smtClean="0">
                <a:solidFill>
                  <a:schemeClr val="bg1"/>
                </a:solidFill>
                <a:latin typeface="+mj-ea"/>
                <a:ea typeface="+mj-ea"/>
              </a:rPr>
              <a:t>conv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 filter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개를 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1stack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쌓기에서 착안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.)</a:t>
            </a:r>
          </a:p>
          <a:p>
            <a:endParaRPr lang="en-US" altLang="ko-KR" sz="20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-&gt;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receptive filed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가 동일한 효과를 주고 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error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를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낮추고 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parameter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의 개수를 줄여서 효율을 높임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.</a:t>
            </a:r>
          </a:p>
          <a:p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en-US" altLang="ko-KR" sz="2000" b="1" dirty="0" smtClean="0">
                <a:solidFill>
                  <a:srgbClr val="FF0000"/>
                </a:solidFill>
                <a:latin typeface="+mj-ea"/>
                <a:ea typeface="+mj-ea"/>
              </a:rPr>
              <a:t>VGG</a:t>
            </a:r>
            <a:r>
              <a:rPr lang="ko-KR" altLang="en-US" sz="2000" b="1" dirty="0" smtClean="0">
                <a:solidFill>
                  <a:srgbClr val="FF0000"/>
                </a:solidFill>
                <a:latin typeface="+mj-ea"/>
                <a:ea typeface="+mj-ea"/>
              </a:rPr>
              <a:t>에서도 같은 기법을 사용</a:t>
            </a:r>
            <a:r>
              <a:rPr lang="en-US" altLang="ko-KR" sz="2000" b="1" dirty="0" smtClean="0">
                <a:solidFill>
                  <a:srgbClr val="FF0000"/>
                </a:solidFill>
                <a:latin typeface="+mj-ea"/>
                <a:ea typeface="+mj-ea"/>
              </a:rPr>
              <a:t>!)</a:t>
            </a:r>
          </a:p>
          <a:p>
            <a:endParaRPr lang="en-US" altLang="ko-KR" sz="2000" b="1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TMI. </a:t>
            </a:r>
          </a:p>
          <a:p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- receptive field : </a:t>
            </a:r>
            <a:r>
              <a:rPr lang="ko-KR" altLang="en-US" sz="2000" b="1" dirty="0" err="1" smtClean="0">
                <a:solidFill>
                  <a:schemeClr val="bg1"/>
                </a:solidFill>
                <a:latin typeface="+mj-ea"/>
                <a:ea typeface="+mj-ea"/>
              </a:rPr>
              <a:t>수용장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 / </a:t>
            </a:r>
            <a:r>
              <a:rPr lang="ko-KR" altLang="en-US" sz="2000" b="1" dirty="0">
                <a:solidFill>
                  <a:schemeClr val="bg1"/>
                </a:solidFill>
                <a:latin typeface="+mj-ea"/>
                <a:ea typeface="+mj-ea"/>
              </a:rPr>
              <a:t>입력이 </a:t>
            </a:r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[16X16X20]</a:t>
            </a:r>
            <a:r>
              <a:rPr lang="ko-KR" altLang="en-US" sz="2000" b="1" dirty="0">
                <a:solidFill>
                  <a:schemeClr val="bg1"/>
                </a:solidFill>
                <a:latin typeface="+mj-ea"/>
                <a:ea typeface="+mj-ea"/>
              </a:rPr>
              <a:t>인 경우라면 일반적으로 </a:t>
            </a:r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convolution</a:t>
            </a:r>
            <a:r>
              <a:rPr lang="ko-KR" altLang="en-US" sz="2000" b="1" dirty="0">
                <a:solidFill>
                  <a:schemeClr val="bg1"/>
                </a:solidFill>
                <a:latin typeface="+mj-ea"/>
                <a:ea typeface="+mj-ea"/>
              </a:rPr>
              <a:t>에서 하나의 필터의 크기는 </a:t>
            </a:r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[wXhX20]</a:t>
            </a:r>
            <a:r>
              <a:rPr lang="ko-KR" altLang="en-US" sz="2000" b="1" dirty="0">
                <a:solidFill>
                  <a:schemeClr val="bg1"/>
                </a:solidFill>
                <a:latin typeface="+mj-ea"/>
                <a:ea typeface="+mj-ea"/>
              </a:rPr>
              <a:t>가 되어야 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하고 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receptive field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의 크기 또한 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[wXhX20]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이다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08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7272810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rgbClr val="FFC000"/>
                </a:solidFill>
                <a:latin typeface="+mj-ea"/>
                <a:ea typeface="+mj-ea"/>
              </a:rPr>
              <a:t>02</a:t>
            </a:r>
            <a:r>
              <a:rPr lang="en-US" altLang="ko-KR" sz="2000" b="1" dirty="0">
                <a:latin typeface="+mj-ea"/>
                <a:ea typeface="+mj-ea"/>
              </a:rPr>
              <a:t> </a:t>
            </a:r>
            <a:r>
              <a:rPr lang="en-US" altLang="ko-KR" sz="2000" b="1" dirty="0" smtClean="0">
                <a:latin typeface="+mj-ea"/>
                <a:ea typeface="+mj-ea"/>
              </a:rPr>
              <a:t>Inception-V2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ED54EF-A1DB-4730-841D-641E828C70E6}"/>
              </a:ext>
            </a:extLst>
          </p:cNvPr>
          <p:cNvSpPr/>
          <p:nvPr/>
        </p:nvSpPr>
        <p:spPr>
          <a:xfrm>
            <a:off x="774859" y="980728"/>
            <a:ext cx="4745077" cy="5328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2. Rethinking Auxiliary Classifier</a:t>
            </a:r>
          </a:p>
          <a:p>
            <a:endParaRPr lang="en-US" altLang="ko-KR" sz="2000" b="1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-&gt; 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여러 실험과 분석으로 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Inception 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학습 초기에 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auxiliary classifier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가 </a:t>
            </a:r>
            <a:r>
              <a:rPr lang="ko-KR" altLang="en-US" sz="2000" b="1" dirty="0" err="1" smtClean="0">
                <a:solidFill>
                  <a:schemeClr val="bg1"/>
                </a:solidFill>
                <a:latin typeface="+mj-ea"/>
                <a:ea typeface="+mj-ea"/>
              </a:rPr>
              <a:t>수렴성은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 개선하지 못하고 약간의 정확도 향상을 착안함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.</a:t>
            </a:r>
          </a:p>
          <a:p>
            <a:endParaRPr lang="en-US" altLang="ko-KR" sz="20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-&gt;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 기존 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개의 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auxiliary classifier 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사용이 불필요함을 느끼고 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lower auxiliary classifier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를 제거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</a:p>
          <a:p>
            <a:endParaRPr lang="en-US" altLang="ko-KR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088" y="818951"/>
            <a:ext cx="3861048" cy="565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88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7272810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rgbClr val="FFC000"/>
                </a:solidFill>
                <a:latin typeface="+mj-ea"/>
                <a:ea typeface="+mj-ea"/>
              </a:rPr>
              <a:t>02</a:t>
            </a:r>
            <a:r>
              <a:rPr lang="en-US" altLang="ko-KR" sz="2000" b="1" dirty="0">
                <a:latin typeface="+mj-ea"/>
                <a:ea typeface="+mj-ea"/>
              </a:rPr>
              <a:t> </a:t>
            </a:r>
            <a:r>
              <a:rPr lang="en-US" altLang="ko-KR" sz="2000" b="1" dirty="0" smtClean="0">
                <a:latin typeface="+mj-ea"/>
                <a:ea typeface="+mj-ea"/>
              </a:rPr>
              <a:t>Inception-V2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ED54EF-A1DB-4730-841D-641E828C70E6}"/>
              </a:ext>
            </a:extLst>
          </p:cNvPr>
          <p:cNvSpPr/>
          <p:nvPr/>
        </p:nvSpPr>
        <p:spPr>
          <a:xfrm>
            <a:off x="774859" y="980728"/>
            <a:ext cx="4745077" cy="5328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. Avoid representational </a:t>
            </a:r>
            <a:r>
              <a:rPr lang="en-US" altLang="ko-KR" sz="2000" b="1" dirty="0" err="1" smtClean="0">
                <a:solidFill>
                  <a:schemeClr val="bg1"/>
                </a:solidFill>
                <a:latin typeface="+mj-ea"/>
                <a:ea typeface="+mj-ea"/>
              </a:rPr>
              <a:t>bottolneck</a:t>
            </a:r>
            <a:endParaRPr lang="en-US" altLang="ko-KR" sz="20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ko-KR" sz="2000" b="1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- Grid Size Reduction 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방법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!</a:t>
            </a:r>
          </a:p>
          <a:p>
            <a:r>
              <a: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rPr>
              <a:t>( TMI. Representational bottleneck</a:t>
            </a:r>
            <a:r>
              <a:rPr lang="ko-KR" altLang="en-US" sz="1600" b="1" dirty="0" smtClean="0">
                <a:solidFill>
                  <a:schemeClr val="bg1"/>
                </a:solidFill>
                <a:latin typeface="+mj-ea"/>
                <a:ea typeface="+mj-ea"/>
              </a:rPr>
              <a:t>이란</a:t>
            </a:r>
            <a:r>
              <a: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rPr>
              <a:t>?</a:t>
            </a:r>
            <a:r>
              <a:rPr lang="ko-KR" altLang="en-US" sz="16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rPr>
              <a:t>CNN</a:t>
            </a:r>
            <a:r>
              <a:rPr lang="ko-KR" altLang="en-US" sz="1600" b="1" dirty="0" smtClean="0">
                <a:solidFill>
                  <a:schemeClr val="bg1"/>
                </a:solidFill>
                <a:latin typeface="+mj-ea"/>
                <a:ea typeface="+mj-ea"/>
              </a:rPr>
              <a:t>에서 </a:t>
            </a:r>
            <a:r>
              <a: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rPr>
              <a:t>pooling</a:t>
            </a:r>
            <a:r>
              <a:rPr lang="ko-KR" altLang="en-US" sz="1600" b="1" dirty="0" smtClean="0">
                <a:solidFill>
                  <a:schemeClr val="bg1"/>
                </a:solidFill>
                <a:latin typeface="+mj-ea"/>
                <a:ea typeface="+mj-ea"/>
              </a:rPr>
              <a:t>으로 </a:t>
            </a:r>
            <a:r>
              <a: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rPr>
              <a:t>feature map</a:t>
            </a:r>
            <a:r>
              <a:rPr lang="ko-KR" altLang="en-US" sz="1600" b="1" dirty="0" smtClean="0">
                <a:solidFill>
                  <a:schemeClr val="bg1"/>
                </a:solidFill>
                <a:latin typeface="+mj-ea"/>
                <a:ea typeface="+mj-ea"/>
              </a:rPr>
              <a:t>의 </a:t>
            </a:r>
            <a:r>
              <a: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rPr>
              <a:t>size</a:t>
            </a:r>
            <a:r>
              <a:rPr lang="ko-KR" altLang="en-US" sz="1600" b="1" dirty="0" smtClean="0">
                <a:solidFill>
                  <a:schemeClr val="bg1"/>
                </a:solidFill>
                <a:latin typeface="+mj-ea"/>
                <a:ea typeface="+mj-ea"/>
              </a:rPr>
              <a:t>가 줄어들면서 정보량이 줄어드는 것을 의미함</a:t>
            </a:r>
            <a:r>
              <a: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rPr>
              <a:t>.)</a:t>
            </a:r>
          </a:p>
          <a:p>
            <a:endParaRPr lang="en-US" altLang="ko-KR" sz="20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-&gt;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 첫번쨰의 왼쪽 그림에서 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pooling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을 </a:t>
            </a:r>
            <a:r>
              <a:rPr lang="ko-KR" altLang="en-US" sz="2000" b="1" dirty="0" err="1" smtClean="0">
                <a:solidFill>
                  <a:schemeClr val="bg1"/>
                </a:solidFill>
                <a:latin typeface="+mj-ea"/>
                <a:ea typeface="+mj-ea"/>
              </a:rPr>
              <a:t>먼저하면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Representational bottleneck, 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오른쪽 그림처럼 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pooling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을 </a:t>
            </a:r>
            <a:r>
              <a:rPr lang="ko-KR" altLang="en-US" sz="2000" b="1" dirty="0" err="1" smtClean="0">
                <a:solidFill>
                  <a:schemeClr val="bg1"/>
                </a:solidFill>
                <a:latin typeface="+mj-ea"/>
                <a:ea typeface="+mj-ea"/>
              </a:rPr>
              <a:t>뒤에하면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2000" b="1" dirty="0" err="1" smtClean="0">
                <a:solidFill>
                  <a:schemeClr val="bg1"/>
                </a:solidFill>
                <a:latin typeface="+mj-ea"/>
                <a:ea typeface="+mj-ea"/>
              </a:rPr>
              <a:t>연산량이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 많아짐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.</a:t>
            </a:r>
          </a:p>
          <a:p>
            <a:endParaRPr lang="en-US" altLang="ko-KR" sz="2000" b="1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-&gt; </a:t>
            </a:r>
            <a:r>
              <a:rPr lang="ko-KR" altLang="en-US" sz="2000" b="1" dirty="0" smtClean="0">
                <a:solidFill>
                  <a:srgbClr val="FF0000"/>
                </a:solidFill>
                <a:latin typeface="+mj-ea"/>
                <a:ea typeface="+mj-ea"/>
              </a:rPr>
              <a:t>먼저 두 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+mj-ea"/>
                <a:ea typeface="+mj-ea"/>
              </a:rPr>
              <a:t>번쨰</a:t>
            </a:r>
            <a:r>
              <a:rPr lang="ko-KR" altLang="en-US" sz="2000" b="1" dirty="0" smtClean="0">
                <a:solidFill>
                  <a:srgbClr val="FF0000"/>
                </a:solidFill>
                <a:latin typeface="+mj-ea"/>
                <a:ea typeface="+mj-ea"/>
              </a:rPr>
              <a:t> 그림처럼 나누어 생각했다가 이것을 정합하는 방식에서 착안해서 가장 오른쪽 그림의 구조를 도출</a:t>
            </a:r>
            <a:r>
              <a:rPr lang="en-US" altLang="ko-KR" sz="2000" b="1" dirty="0" smtClean="0">
                <a:solidFill>
                  <a:srgbClr val="FF0000"/>
                </a:solidFill>
                <a:latin typeface="+mj-ea"/>
                <a:ea typeface="+mj-ea"/>
              </a:rPr>
              <a:t>. </a:t>
            </a:r>
          </a:p>
          <a:p>
            <a:endParaRPr lang="en-US" altLang="ko-KR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181" y="2132856"/>
            <a:ext cx="6658825" cy="281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39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슬라이스">
  <a:themeElements>
    <a:clrScheme name="슬라이스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슬라이스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슬라이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6067</TotalTime>
  <Words>443</Words>
  <Application>Microsoft Office PowerPoint</Application>
  <PresentationFormat>와이드스크린</PresentationFormat>
  <Paragraphs>89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HY중고딕</vt:lpstr>
      <vt:lpstr>HY헤드라인M</vt:lpstr>
      <vt:lpstr>맑은 고딕</vt:lpstr>
      <vt:lpstr>Arial</vt:lpstr>
      <vt:lpstr>Century Gothic</vt:lpstr>
      <vt:lpstr>Wingdings 3</vt:lpstr>
      <vt:lpstr>슬라이스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하원 성</dc:creator>
  <cp:lastModifiedBy>User</cp:lastModifiedBy>
  <cp:revision>299</cp:revision>
  <dcterms:created xsi:type="dcterms:W3CDTF">2019-10-26T07:36:38Z</dcterms:created>
  <dcterms:modified xsi:type="dcterms:W3CDTF">2020-08-19T01:50:26Z</dcterms:modified>
</cp:coreProperties>
</file>