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91" r:id="rId5"/>
    <p:sldId id="264" r:id="rId6"/>
    <p:sldId id="281" r:id="rId7"/>
    <p:sldId id="282" r:id="rId8"/>
    <p:sldId id="284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2" r:id="rId17"/>
    <p:sldId id="293" r:id="rId18"/>
    <p:sldId id="294" r:id="rId19"/>
    <p:sldId id="295" r:id="rId20"/>
    <p:sldId id="296" r:id="rId21"/>
    <p:sldId id="270" r:id="rId22"/>
    <p:sldId id="280" r:id="rId23"/>
    <p:sldId id="274" r:id="rId24"/>
    <p:sldId id="266" r:id="rId25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vj" initials="z" lastIdx="2" clrIdx="0">
    <p:extLst>
      <p:ext uri="{19B8F6BF-5375-455C-9EA6-DF929625EA0E}">
        <p15:presenceInfo xmlns:p15="http://schemas.microsoft.com/office/powerpoint/2012/main" userId="zv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7436" autoAdjust="0"/>
  </p:normalViewPr>
  <p:slideViewPr>
    <p:cSldViewPr showGuides="1">
      <p:cViewPr varScale="1">
        <p:scale>
          <a:sx n="62" d="100"/>
          <a:sy n="62" d="100"/>
        </p:scale>
        <p:origin x="96" y="7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2AD9D8-FEE3-49BB-8DDD-6F598CEE6BE7}" type="datetime1">
              <a:rPr lang="ko-KR" altLang="en-US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2020-08-19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ko-KR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823CF3-533B-4CDE-A512-0D0C4479250A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95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998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912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46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4935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814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92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213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9517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228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018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22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2544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478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2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487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05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고정된 모델을 </a:t>
            </a:r>
            <a:r>
              <a:rPr lang="ko-KR" altLang="en-US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선택할때가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가장중요하다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</a:p>
          <a:p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초기모델자체가 성능이 낮다면 임계성능도 낮기 </a:t>
            </a:r>
            <a:r>
              <a:rPr lang="ko-KR" altLang="en-US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때뭉니다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22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09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efficientNEt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고려한다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 Complexity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depth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와 </a:t>
            </a:r>
            <a:r>
              <a:rPr lang="en-US" altLang="ko-KR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wide</a:t>
            </a:r>
            <a:r>
              <a:rPr lang="ko-KR" altLang="en-US" noProof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를 적절히 사용하여 최적화를 시켜준다 </a:t>
            </a:r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38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789D739-0FA3-4DAE-93B1-6F7D375731E9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BCC256-2649-47AC-B4DA-0D6938773C80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1C5AD9-787D-40FA-8A4D-16A055B9AF81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7E8D6-57B7-40BD-9B08-FABCF35FA580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DFB4011-E19E-4D99-AB03-203F87F74DD7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323356-94F0-4D95-8F9B-F6D089B8DED5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5AA4031-67C5-4E20-8266-01F57550677B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3F7867-3E2A-47E8-87F7-FC7D40E901F7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EC76C06-CC80-40D2-8314-E864EE1E5657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5CEA7E4-6235-49C9-9C31-ADBB9F3A7F67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BF8192-7234-4EDE-8C40-220DFEA0061A}" type="datetime1">
              <a:rPr lang="ko-KR" altLang="en-US" smtClean="0"/>
              <a:pPr/>
              <a:t>2020-08-19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437973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6BBB-5DA3-46ED-8ADF-60D17172FE72}"/>
              </a:ext>
            </a:extLst>
          </p:cNvPr>
          <p:cNvSpPr txBox="1"/>
          <p:nvPr/>
        </p:nvSpPr>
        <p:spPr>
          <a:xfrm>
            <a:off x="909836" y="6045771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</a:t>
            </a:r>
            <a:r>
              <a:rPr lang="en-US" altLang="ko-KR" dirty="0" err="1"/>
              <a:t>ResNet</a:t>
            </a:r>
            <a:r>
              <a:rPr lang="ko-KR" altLang="en-US" dirty="0"/>
              <a:t>의 장점과  </a:t>
            </a:r>
            <a:r>
              <a:rPr lang="en-US" altLang="ko-KR" dirty="0" err="1"/>
              <a:t>DenseNet</a:t>
            </a:r>
            <a:r>
              <a:rPr lang="ko-KR" altLang="en-US" dirty="0"/>
              <a:t>의 장점을 </a:t>
            </a:r>
            <a:r>
              <a:rPr lang="ko-KR" altLang="en-US" dirty="0" err="1"/>
              <a:t>끌어올수있다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8F20438-6D29-4CFA-9079-EED25521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4" y="1164135"/>
            <a:ext cx="11458575" cy="46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FA672E-3BEB-4D24-BE80-C3FC923D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002" y="1372305"/>
            <a:ext cx="7334881" cy="516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AC6BBB-5DA3-46ED-8ADF-60D17172FE72}"/>
              </a:ext>
            </a:extLst>
          </p:cNvPr>
          <p:cNvSpPr txBox="1"/>
          <p:nvPr/>
        </p:nvSpPr>
        <p:spPr>
          <a:xfrm>
            <a:off x="909836" y="141368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성능비교</a:t>
            </a:r>
          </a:p>
        </p:txBody>
      </p:sp>
    </p:spTree>
    <p:extLst>
      <p:ext uri="{BB962C8B-B14F-4D97-AF65-F5344CB8AC3E}">
        <p14:creationId xmlns:p14="http://schemas.microsoft.com/office/powerpoint/2010/main" val="26781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6BBB-5DA3-46ED-8ADF-60D17172FE72}"/>
              </a:ext>
            </a:extLst>
          </p:cNvPr>
          <p:cNvSpPr txBox="1"/>
          <p:nvPr/>
        </p:nvSpPr>
        <p:spPr>
          <a:xfrm>
            <a:off x="909836" y="2448570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</a:t>
            </a:r>
            <a:r>
              <a:rPr lang="en-US" altLang="ko-KR" dirty="0" err="1"/>
              <a:t>ResNet</a:t>
            </a:r>
            <a:r>
              <a:rPr lang="ko-KR" altLang="en-US" dirty="0"/>
              <a:t>의 장점과  </a:t>
            </a:r>
            <a:r>
              <a:rPr lang="en-US" altLang="ko-KR" dirty="0" err="1"/>
              <a:t>DenseNet</a:t>
            </a:r>
            <a:r>
              <a:rPr lang="ko-KR" altLang="en-US" dirty="0"/>
              <a:t>의 장점을 </a:t>
            </a:r>
            <a:r>
              <a:rPr lang="ko-KR" altLang="en-US" dirty="0" err="1"/>
              <a:t>끌어올수있다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6BBB-5DA3-46ED-8ADF-60D17172FE72}"/>
              </a:ext>
            </a:extLst>
          </p:cNvPr>
          <p:cNvSpPr txBox="1"/>
          <p:nvPr/>
        </p:nvSpPr>
        <p:spPr>
          <a:xfrm>
            <a:off x="909836" y="6045771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</a:t>
            </a:r>
            <a:r>
              <a:rPr lang="en-US" altLang="ko-KR" dirty="0" err="1"/>
              <a:t>ResNet</a:t>
            </a:r>
            <a:r>
              <a:rPr lang="ko-KR" altLang="en-US" dirty="0"/>
              <a:t>의 장점과  </a:t>
            </a:r>
            <a:r>
              <a:rPr lang="en-US" altLang="ko-KR" dirty="0" err="1"/>
              <a:t>DenseNet</a:t>
            </a:r>
            <a:r>
              <a:rPr lang="ko-KR" altLang="en-US" dirty="0"/>
              <a:t>의 장점을 </a:t>
            </a:r>
            <a:r>
              <a:rPr lang="ko-KR" altLang="en-US" dirty="0" err="1"/>
              <a:t>끌어올수있다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8F20438-6D29-4CFA-9079-EED25521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4" y="1164135"/>
            <a:ext cx="11458575" cy="465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6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6BBB-5DA3-46ED-8ADF-60D17172FE72}"/>
              </a:ext>
            </a:extLst>
          </p:cNvPr>
          <p:cNvSpPr txBox="1"/>
          <p:nvPr/>
        </p:nvSpPr>
        <p:spPr>
          <a:xfrm>
            <a:off x="909836" y="6045771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</a:t>
            </a:r>
            <a:r>
              <a:rPr lang="en-US" altLang="ko-KR" dirty="0" err="1"/>
              <a:t>ResNet</a:t>
            </a:r>
            <a:r>
              <a:rPr lang="ko-KR" altLang="en-US" dirty="0"/>
              <a:t>의 장점과  </a:t>
            </a:r>
            <a:r>
              <a:rPr lang="en-US" altLang="ko-KR" dirty="0" err="1"/>
              <a:t>DenseNet</a:t>
            </a:r>
            <a:r>
              <a:rPr lang="ko-KR" altLang="en-US" dirty="0"/>
              <a:t>의 장점을 </a:t>
            </a:r>
            <a:r>
              <a:rPr lang="ko-KR" altLang="en-US" dirty="0" err="1"/>
              <a:t>끌어올수있다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6CDA2A-455C-4652-8B45-4BFE581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3" y="1466850"/>
            <a:ext cx="1924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7AFA1A-21CF-4DEA-821B-E7AC8CAD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3" y="1585912"/>
            <a:ext cx="1943100" cy="3686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A9FBF-EF9C-4849-9ED9-621E0DC35A1F}"/>
              </a:ext>
            </a:extLst>
          </p:cNvPr>
          <p:cNvSpPr txBox="1"/>
          <p:nvPr/>
        </p:nvSpPr>
        <p:spPr>
          <a:xfrm>
            <a:off x="3862164" y="2772903"/>
            <a:ext cx="719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조밀하게 연결된 네트워크</a:t>
            </a:r>
            <a:r>
              <a:rPr lang="en-US" altLang="ko-KR" dirty="0"/>
              <a:t>. </a:t>
            </a:r>
            <a:r>
              <a:rPr lang="ko-KR" altLang="en-US" dirty="0"/>
              <a:t>여기서 각 계층은 </a:t>
            </a:r>
            <a:r>
              <a:rPr lang="en-US" altLang="ko-KR" dirty="0"/>
              <a:t>(a)</a:t>
            </a:r>
            <a:r>
              <a:rPr lang="ko-KR" altLang="en-US" dirty="0"/>
              <a:t>의 모든 이전 마이크로 블록 설계의 출력에 액세스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9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6BBB-5DA3-46ED-8ADF-60D17172FE72}"/>
              </a:ext>
            </a:extLst>
          </p:cNvPr>
          <p:cNvSpPr txBox="1"/>
          <p:nvPr/>
        </p:nvSpPr>
        <p:spPr>
          <a:xfrm>
            <a:off x="3862164" y="2772903"/>
            <a:ext cx="7198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(b)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의 마이크로 블록에 걸쳐 동일한 출력의 첫 번째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1x1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연결을 공유함으로써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밀접하게 연결된 네트워크는 잔여 네트워크로 변질된다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 (c)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의 점으로 표시된 직사각형 잔존 단위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FD151-C559-4E55-958D-42141BD0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3" y="1414462"/>
            <a:ext cx="2686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C6BBB-5DA3-46ED-8ADF-60D17172FE72}"/>
              </a:ext>
            </a:extLst>
          </p:cNvPr>
          <p:cNvSpPr txBox="1"/>
          <p:nvPr/>
        </p:nvSpPr>
        <p:spPr>
          <a:xfrm>
            <a:off x="4413090" y="2490609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제안된 이중 경로 아키텍처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DPN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110732-0346-46CD-B7F5-A9409B07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3" y="1425071"/>
            <a:ext cx="24669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/>
              <a:t>Dual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Network(DPN)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8880" y="5656807"/>
            <a:ext cx="10157354" cy="86409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ResNet</a:t>
            </a:r>
            <a:r>
              <a:rPr lang="en-US" altLang="ko-KR" sz="2000" dirty="0"/>
              <a:t> = Feature re-use</a:t>
            </a:r>
            <a:r>
              <a:rPr lang="ko-KR" altLang="en-US" sz="2000" dirty="0"/>
              <a:t>효과</a:t>
            </a:r>
            <a:endParaRPr lang="en-US" altLang="ko-KR" sz="2000" dirty="0"/>
          </a:p>
          <a:p>
            <a:r>
              <a:rPr lang="en-US" altLang="ko-KR" sz="2000" dirty="0" err="1"/>
              <a:t>DenseNet</a:t>
            </a:r>
            <a:r>
              <a:rPr lang="en-US" altLang="ko-KR" sz="2000" dirty="0"/>
              <a:t> = </a:t>
            </a:r>
            <a:r>
              <a:rPr lang="en-US" altLang="ko-KR" sz="2200" i="0" dirty="0">
                <a:solidFill>
                  <a:srgbClr val="111111"/>
                </a:solidFill>
                <a:effectLst/>
                <a:latin typeface="Jeju Gothic"/>
              </a:rPr>
              <a:t>Feature re-exploration </a:t>
            </a:r>
            <a:r>
              <a:rPr lang="ko-KR" altLang="en-US" sz="2200" i="0" dirty="0">
                <a:solidFill>
                  <a:srgbClr val="111111"/>
                </a:solidFill>
                <a:effectLst/>
                <a:latin typeface="Jeju Gothic"/>
              </a:rPr>
              <a:t>효과 </a:t>
            </a:r>
            <a:r>
              <a:rPr lang="en-US" altLang="ko-KR" sz="2200" i="0" dirty="0">
                <a:solidFill>
                  <a:srgbClr val="111111"/>
                </a:solidFill>
                <a:effectLst/>
                <a:latin typeface="Jeju Gothic"/>
              </a:rPr>
              <a:t>[ </a:t>
            </a:r>
            <a:r>
              <a:rPr lang="ko-KR" altLang="en-US" sz="2200" i="0" dirty="0" err="1">
                <a:solidFill>
                  <a:srgbClr val="111111"/>
                </a:solidFill>
                <a:effectLst/>
                <a:latin typeface="Jeju Gothic"/>
              </a:rPr>
              <a:t>재탐색</a:t>
            </a:r>
            <a:r>
              <a:rPr lang="ko-KR" altLang="en-US" sz="2200" i="0" dirty="0">
                <a:solidFill>
                  <a:srgbClr val="111111"/>
                </a:solidFill>
                <a:effectLst/>
                <a:latin typeface="Jeju Gothic"/>
              </a:rPr>
              <a:t> </a:t>
            </a:r>
            <a:r>
              <a:rPr lang="en-US" altLang="ko-KR" sz="2200" i="0" dirty="0">
                <a:solidFill>
                  <a:srgbClr val="111111"/>
                </a:solidFill>
                <a:effectLst/>
                <a:latin typeface="Jeju Gothic"/>
              </a:rPr>
              <a:t>]</a:t>
            </a:r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C7473-5C95-48DD-BAE3-A7A9EA1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3" y="1346615"/>
            <a:ext cx="21717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A4EF5-DAE4-4FBF-8ACC-90AE7E8D8828}"/>
              </a:ext>
            </a:extLst>
          </p:cNvPr>
          <p:cNvSpPr txBox="1"/>
          <p:nvPr/>
        </p:nvSpPr>
        <p:spPr>
          <a:xfrm>
            <a:off x="3790156" y="2828835"/>
            <a:ext cx="579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여기서 기호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"~"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분할 연산을 의미하며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, "+"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/>
              </a:rPr>
              <a:t>는 요소별 추가를 의미한다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17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Dual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path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Networ</a:t>
            </a:r>
            <a:r>
              <a:rPr lang="en-US" altLang="ko-KR" dirty="0"/>
              <a:t>k</a:t>
            </a:r>
            <a:br>
              <a:rPr lang="en-US" altLang="ko-KR" dirty="0"/>
            </a:br>
            <a:r>
              <a:rPr lang="en-US" altLang="ko-KR" dirty="0" err="1"/>
              <a:t>EfficientNet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부제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6A58E9-2138-488A-B2B3-CC4F578C3C47}"/>
              </a:ext>
            </a:extLst>
          </p:cNvPr>
          <p:cNvCxnSpPr/>
          <p:nvPr/>
        </p:nvCxnSpPr>
        <p:spPr>
          <a:xfrm>
            <a:off x="405780" y="1034255"/>
            <a:ext cx="3528392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7A0F6B57-3A5E-48E2-AECC-5F787D69AE66}"/>
              </a:ext>
            </a:extLst>
          </p:cNvPr>
          <p:cNvSpPr txBox="1">
            <a:spLocks/>
          </p:cNvSpPr>
          <p:nvPr/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EfficientNet</a:t>
            </a:r>
            <a:r>
              <a:rPr lang="en-US" altLang="ko-KR" dirty="0"/>
              <a:t> : rethinking model scaling for convolutional Neural Network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DPN (Dual path Network)</a:t>
            </a:r>
          </a:p>
          <a:p>
            <a:pPr marL="0" indent="0">
              <a:buFont typeface="Arial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1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 err="1"/>
              <a:t>EfficientNet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015735" y="5352245"/>
            <a:ext cx="10157354" cy="943000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Image Classification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타겟의 굉장히 성능이 좋은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Jeju Gothic"/>
              </a:rPr>
              <a:t>Model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인 </a:t>
            </a:r>
            <a:r>
              <a:rPr lang="en-US" altLang="ko-KR" b="0" i="0" dirty="0" err="1">
                <a:solidFill>
                  <a:srgbClr val="111111"/>
                </a:solidFill>
                <a:effectLst/>
                <a:latin typeface="Jeju Gothic"/>
              </a:rPr>
              <a:t>EfficientNet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Jeju Gothic"/>
              </a:rPr>
              <a:t>을 제안하였습니다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E72781-79BC-419A-86AD-D21606EC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723" y="404664"/>
            <a:ext cx="58578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555234-5C30-4934-B9FE-FE5C05D5EA1E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6A58E9-2138-488A-B2B3-CC4F578C3C47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1485900" y="4877529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111111"/>
                </a:solidFill>
                <a:latin typeface="Jeju Gothic"/>
              </a:rPr>
              <a:t>1. Resolution , 2. layer, 3. wider , </a:t>
            </a:r>
            <a:r>
              <a:rPr lang="ko-KR" altLang="en-US" sz="2000" dirty="0">
                <a:solidFill>
                  <a:srgbClr val="111111"/>
                </a:solidFill>
                <a:latin typeface="Jeju Gothic"/>
              </a:rPr>
              <a:t>이 </a:t>
            </a:r>
            <a:r>
              <a:rPr lang="en-US" altLang="ko-KR" sz="2000" dirty="0">
                <a:solidFill>
                  <a:srgbClr val="111111"/>
                </a:solidFill>
                <a:latin typeface="Jeju Gothic"/>
              </a:rPr>
              <a:t>3</a:t>
            </a:r>
            <a:r>
              <a:rPr lang="ko-KR" altLang="en-US" sz="2000" dirty="0">
                <a:solidFill>
                  <a:srgbClr val="111111"/>
                </a:solidFill>
                <a:latin typeface="Jeju Gothic"/>
              </a:rPr>
              <a:t>가지 요인으로 </a:t>
            </a:r>
            <a:r>
              <a:rPr lang="en-US" altLang="ko-KR" sz="2000" dirty="0">
                <a:solidFill>
                  <a:srgbClr val="111111"/>
                </a:solidFill>
                <a:latin typeface="Jeju Gothic"/>
              </a:rPr>
              <a:t>complexity</a:t>
            </a:r>
            <a:r>
              <a:rPr lang="ko-KR" altLang="en-US" sz="2000" dirty="0">
                <a:solidFill>
                  <a:srgbClr val="111111"/>
                </a:solidFill>
                <a:latin typeface="Jeju Gothic"/>
              </a:rPr>
              <a:t>을 조절한다</a:t>
            </a:r>
            <a:r>
              <a:rPr lang="en-US" altLang="ko-KR" sz="2000" dirty="0">
                <a:solidFill>
                  <a:srgbClr val="111111"/>
                </a:solidFill>
                <a:latin typeface="Jeju Gothic"/>
              </a:rPr>
              <a:t>. </a:t>
            </a:r>
            <a:endParaRPr lang="en-US" altLang="ko-KR" sz="2000" b="0" i="0" dirty="0">
              <a:solidFill>
                <a:srgbClr val="111111"/>
              </a:solidFill>
              <a:effectLst/>
              <a:latin typeface="Jeju Gothic"/>
            </a:endParaRPr>
          </a:p>
          <a:p>
            <a:r>
              <a:rPr lang="ko-KR" altLang="en-US" sz="2000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Jeju Gothic"/>
              </a:rPr>
              <a:t>ResNet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Jeju Gothic"/>
              </a:rPr>
              <a:t>이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Jeju Gothic"/>
              </a:rPr>
              <a:t>depth scaling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Jeju Gothic"/>
              </a:rPr>
              <a:t>을 통해 모델의 크기를 조절하는 대표적인 모델</a:t>
            </a:r>
            <a:endParaRPr lang="en-US" altLang="ko-KR" sz="2000" dirty="0">
              <a:solidFill>
                <a:srgbClr val="111111"/>
              </a:solidFill>
              <a:latin typeface="Jeju Gothic"/>
            </a:endParaRPr>
          </a:p>
          <a:p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Jeju Gothic"/>
              </a:rPr>
              <a:t>MobileNet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Jeju Gothic"/>
              </a:rPr>
              <a:t>, </a:t>
            </a:r>
            <a:r>
              <a:rPr lang="en-US" altLang="ko-KR" sz="2000" b="0" i="0" dirty="0" err="1">
                <a:solidFill>
                  <a:srgbClr val="111111"/>
                </a:solidFill>
                <a:effectLst/>
                <a:latin typeface="Jeju Gothic"/>
              </a:rPr>
              <a:t>ShuffleNet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Jeju Gothic"/>
              </a:rPr>
              <a:t> 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Jeju Gothic"/>
              </a:rPr>
              <a:t>등이 </a:t>
            </a:r>
            <a:r>
              <a:rPr lang="en-US" altLang="ko-KR" sz="2000" b="0" i="0" dirty="0">
                <a:solidFill>
                  <a:srgbClr val="111111"/>
                </a:solidFill>
                <a:effectLst/>
                <a:latin typeface="Jeju Gothic"/>
              </a:rPr>
              <a:t>width scaling</a:t>
            </a:r>
            <a:r>
              <a:rPr lang="ko-KR" altLang="en-US" sz="2000" b="0" i="0" dirty="0">
                <a:solidFill>
                  <a:srgbClr val="111111"/>
                </a:solidFill>
                <a:effectLst/>
                <a:latin typeface="Jeju Gothic"/>
              </a:rPr>
              <a:t>을 통해 모델의 크기를 조절하는 대표적인 모델</a:t>
            </a:r>
            <a:endParaRPr lang="en-US" altLang="ko-K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C4EE8A-3CB4-41AA-AAAA-8708ED68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85" y="1340768"/>
            <a:ext cx="7062653" cy="32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8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5273313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Width</a:t>
            </a:r>
          </a:p>
          <a:p>
            <a:r>
              <a:rPr lang="en-US" altLang="ko-KR" sz="1800" dirty="0"/>
              <a:t>Depth</a:t>
            </a:r>
          </a:p>
          <a:p>
            <a:r>
              <a:rPr lang="en-US" altLang="ko-KR" sz="1800" dirty="0"/>
              <a:t>Resolution</a:t>
            </a:r>
          </a:p>
          <a:p>
            <a:endParaRPr lang="en-US" altLang="ko-KR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EFEFE4-4293-44D5-B591-5090318A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643063"/>
            <a:ext cx="98202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4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6598656" y="1448529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Depth </a:t>
            </a:r>
            <a:r>
              <a:rPr lang="ko-KR" altLang="en-US" sz="1800" dirty="0"/>
              <a:t>와 </a:t>
            </a:r>
            <a:r>
              <a:rPr lang="en-US" altLang="ko-KR" sz="1800" dirty="0"/>
              <a:t>Resolution </a:t>
            </a:r>
            <a:r>
              <a:rPr lang="ko-KR" altLang="en-US" sz="1800" dirty="0"/>
              <a:t>고정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complexity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높은게</a:t>
            </a:r>
            <a:r>
              <a:rPr lang="ko-KR" altLang="en-US" sz="1800" dirty="0"/>
              <a:t> 정확도가 높음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&gt;&gt; </a:t>
            </a:r>
            <a:r>
              <a:rPr lang="ko-KR" altLang="en-US" sz="1800" dirty="0"/>
              <a:t>이 논문에서는 모델</a:t>
            </a:r>
            <a:r>
              <a:rPr lang="en-US" altLang="ko-KR" sz="1800" dirty="0"/>
              <a:t>(F)</a:t>
            </a:r>
            <a:r>
              <a:rPr lang="ko-KR" altLang="en-US" sz="1800" dirty="0"/>
              <a:t>을 고정시키고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depth, width, resolution</a:t>
            </a:r>
            <a:r>
              <a:rPr lang="ko-KR" altLang="en-US" sz="1800" dirty="0"/>
              <a:t>을 조절하는 방법을 제안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0EB89E-7876-4BF9-9417-6F2E8436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15" y="1278174"/>
            <a:ext cx="49625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226710" y="5263285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0" i="0" dirty="0">
                <a:solidFill>
                  <a:srgbClr val="111111"/>
                </a:solidFill>
                <a:effectLst/>
                <a:latin typeface="Jeju Gothic"/>
              </a:rPr>
              <a:t> </a:t>
            </a:r>
            <a:r>
              <a:rPr lang="en-US" altLang="ko-KR" sz="1800" b="0" i="0" dirty="0" err="1">
                <a:solidFill>
                  <a:srgbClr val="111111"/>
                </a:solidFill>
                <a:effectLst/>
                <a:latin typeface="Jeju Gothic"/>
              </a:rPr>
              <a:t>MnasNet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Jeju Gothic"/>
              </a:rPr>
              <a:t>과 거의 동일한 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Jeju Gothic"/>
              </a:rPr>
              <a:t>search space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Jeju Gothic"/>
              </a:rPr>
              <a:t>하에서 </a:t>
            </a:r>
            <a:r>
              <a:rPr lang="en-US" altLang="ko-KR" sz="1800" b="0" i="0" dirty="0" err="1">
                <a:solidFill>
                  <a:srgbClr val="111111"/>
                </a:solidFill>
                <a:effectLst/>
                <a:latin typeface="Jeju Gothic"/>
              </a:rPr>
              <a:t>AutoML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Jeju Gothic"/>
              </a:rPr>
              <a:t>을 통해 모델을 탐색하였고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Jeju Gothic"/>
              </a:rPr>
              <a:t>, 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Jeju Gothic"/>
              </a:rPr>
              <a:t>이 과정을 통해 찾은 작은 모델을 </a:t>
            </a:r>
            <a:r>
              <a:rPr lang="en-US" altLang="ko-KR" sz="1800" b="1" i="0" dirty="0">
                <a:solidFill>
                  <a:srgbClr val="111111"/>
                </a:solidFill>
                <a:effectLst/>
                <a:latin typeface="Jeju Gothic"/>
              </a:rPr>
              <a:t>EfficientNet-B0</a:t>
            </a:r>
            <a:r>
              <a:rPr lang="ko-KR" altLang="en-US" sz="1800" b="0" i="0" dirty="0">
                <a:solidFill>
                  <a:srgbClr val="111111"/>
                </a:solidFill>
                <a:effectLst/>
                <a:latin typeface="Jeju Gothic"/>
              </a:rPr>
              <a:t> 이라 부르고 있습니다</a:t>
            </a:r>
            <a:r>
              <a:rPr lang="en-US" altLang="ko-KR" sz="1800" b="0" i="0" dirty="0">
                <a:solidFill>
                  <a:srgbClr val="111111"/>
                </a:solidFill>
                <a:effectLst/>
                <a:latin typeface="Jeju Gothic"/>
              </a:rPr>
              <a:t>.</a:t>
            </a:r>
            <a:endParaRPr lang="en-US" altLang="ko-K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642EF24-0B6A-4536-8116-093A152A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692696"/>
            <a:ext cx="6274445" cy="400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9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549796" y="253752"/>
            <a:ext cx="10157354" cy="780503"/>
          </a:xfrm>
        </p:spPr>
        <p:txBody>
          <a:bodyPr rtlCol="0"/>
          <a:lstStyle/>
          <a:p>
            <a:pPr rtl="0"/>
            <a:r>
              <a:rPr lang="en-US" altLang="ko-KR" dirty="0" err="1"/>
              <a:t>EfficientNet</a:t>
            </a:r>
            <a:r>
              <a:rPr lang="en-US" altLang="ko-KR" dirty="0"/>
              <a:t> 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내용 개체 틀 13">
            <a:extLst>
              <a:ext uri="{FF2B5EF4-FFF2-40B4-BE49-F238E27FC236}">
                <a16:creationId xmlns:a16="http://schemas.microsoft.com/office/drawing/2014/main" id="{DC229265-D06D-4801-B1F9-FC97624CE0F8}"/>
              </a:ext>
            </a:extLst>
          </p:cNvPr>
          <p:cNvSpPr txBox="1">
            <a:spLocks/>
          </p:cNvSpPr>
          <p:nvPr/>
        </p:nvSpPr>
        <p:spPr>
          <a:xfrm>
            <a:off x="736254" y="5517232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76AC9B3-09E9-438A-9997-C05F075A04CB}"/>
              </a:ext>
            </a:extLst>
          </p:cNvPr>
          <p:cNvCxnSpPr>
            <a:cxnSpLocks/>
          </p:cNvCxnSpPr>
          <p:nvPr/>
        </p:nvCxnSpPr>
        <p:spPr>
          <a:xfrm>
            <a:off x="405780" y="1034255"/>
            <a:ext cx="25202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13">
            <a:extLst>
              <a:ext uri="{FF2B5EF4-FFF2-40B4-BE49-F238E27FC236}">
                <a16:creationId xmlns:a16="http://schemas.microsoft.com/office/drawing/2014/main" id="{129E59E4-FCA2-4E31-8F94-3F1FA988FCCD}"/>
              </a:ext>
            </a:extLst>
          </p:cNvPr>
          <p:cNvSpPr txBox="1">
            <a:spLocks/>
          </p:cNvSpPr>
          <p:nvPr/>
        </p:nvSpPr>
        <p:spPr>
          <a:xfrm>
            <a:off x="1323977" y="4412767"/>
            <a:ext cx="8981907" cy="396094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51E600-BC5A-4434-91C9-8F8DAEC8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317" y="1672407"/>
            <a:ext cx="5736311" cy="230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60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책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5_TF02787940_TF02787940.potx" id="{94AE1D07-1AFB-4D0E-BCED-D1F523062F34}" vid="{F906BEF4-A6C0-4B43-B027-5B90C0BD1506}"/>
    </a:ext>
  </a:extLst>
</a:theme>
</file>

<file path=ppt/theme/theme2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파란색 책더미 프레젠테이션(와이드스크린)</Template>
  <TotalTime>85</TotalTime>
  <Words>545</Words>
  <Application>Microsoft Office PowerPoint</Application>
  <PresentationFormat>사용자 지정</PresentationFormat>
  <Paragraphs>82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Jeju Gothic</vt:lpstr>
      <vt:lpstr>Noto Sans</vt:lpstr>
      <vt:lpstr>malgun gothic</vt:lpstr>
      <vt:lpstr>Arial</vt:lpstr>
      <vt:lpstr>Century Gothic</vt:lpstr>
      <vt:lpstr>책 16x9</vt:lpstr>
      <vt:lpstr>Dual Path Network(DPN) </vt:lpstr>
      <vt:lpstr>Dual path Network EfficientNet</vt:lpstr>
      <vt:lpstr>목차</vt:lpstr>
      <vt:lpstr>EfficientNet</vt:lpstr>
      <vt:lpstr>EfficientNet </vt:lpstr>
      <vt:lpstr>EfficientNet </vt:lpstr>
      <vt:lpstr>EfficientNet </vt:lpstr>
      <vt:lpstr>EfficientNet </vt:lpstr>
      <vt:lpstr>EfficientNet </vt:lpstr>
      <vt:lpstr>EfficientNet </vt:lpstr>
      <vt:lpstr>Dual Path Network(DPN) </vt:lpstr>
      <vt:lpstr>Dual Path Network(DPN) </vt:lpstr>
      <vt:lpstr>Dual Path Network(DPN) </vt:lpstr>
      <vt:lpstr>Dual Path Network(DPN) </vt:lpstr>
      <vt:lpstr>Dual Path Network(DPN) </vt:lpstr>
      <vt:lpstr>Dual Path Network(DPN) </vt:lpstr>
      <vt:lpstr>Dual Path Network(DPN)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path Network EfficientNet</dc:title>
  <dc:creator>zvj</dc:creator>
  <cp:lastModifiedBy>zvj</cp:lastModifiedBy>
  <cp:revision>9</cp:revision>
  <dcterms:created xsi:type="dcterms:W3CDTF">2020-08-19T09:44:51Z</dcterms:created>
  <dcterms:modified xsi:type="dcterms:W3CDTF">2020-08-19T11:10:36Z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