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2"/>
  </p:notesMasterIdLst>
  <p:sldIdLst>
    <p:sldId id="260" r:id="rId2"/>
    <p:sldId id="261" r:id="rId3"/>
    <p:sldId id="263" r:id="rId4"/>
    <p:sldId id="285" r:id="rId5"/>
    <p:sldId id="308" r:id="rId6"/>
    <p:sldId id="310" r:id="rId7"/>
    <p:sldId id="311" r:id="rId8"/>
    <p:sldId id="286" r:id="rId9"/>
    <p:sldId id="312" r:id="rId10"/>
    <p:sldId id="290" r:id="rId11"/>
    <p:sldId id="296" r:id="rId12"/>
    <p:sldId id="320" r:id="rId13"/>
    <p:sldId id="321" r:id="rId14"/>
    <p:sldId id="322" r:id="rId15"/>
    <p:sldId id="323" r:id="rId16"/>
    <p:sldId id="324" r:id="rId17"/>
    <p:sldId id="305" r:id="rId18"/>
    <p:sldId id="304" r:id="rId19"/>
    <p:sldId id="306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33"/>
    <a:srgbClr val="FFCC00"/>
    <a:srgbClr val="FF9900"/>
    <a:srgbClr val="FFFF66"/>
    <a:srgbClr val="B08600"/>
    <a:srgbClr val="FFD243"/>
    <a:srgbClr val="FFC000"/>
    <a:srgbClr val="7E6000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3" autoAdjust="0"/>
    <p:restoredTop sz="94660"/>
  </p:normalViewPr>
  <p:slideViewPr>
    <p:cSldViewPr>
      <p:cViewPr>
        <p:scale>
          <a:sx n="50" d="100"/>
          <a:sy n="50" d="100"/>
        </p:scale>
        <p:origin x="-456" y="-15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5BCF-402A-4C17-B82D-211B67DD7F02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615E3-F9A1-4562-B5E0-6984CE576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0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8032-7F44-4622-84A2-98A0204CD942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879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654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0202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380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414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650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FC2-1B94-4106-8C92-180F9AEC3946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0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8D6F-B369-40FC-8C9C-A8A5BE79581F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26E-92CC-42C5-B9C3-2C6AA837D258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7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663F-45F0-442D-9DDE-59D48C2E6D74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C963-3001-468E-8DA5-94CEAA888BAF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276-39DE-4E7A-9E1D-A3B5CFCB1182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3371-5DCE-4659-8ABC-BED1AEABA2AF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1DA-12E2-4E6F-A8BB-C304269E6D87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6532-3A4A-4E10-8339-685CC268EE19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7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6821-F665-4E5B-82FB-B5F1000731F6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E30446-07C7-4AD5-B14C-9A498ECC06A0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85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2AB3E2-093B-4442-A4B6-E7C00B8613A2}"/>
              </a:ext>
            </a:extLst>
          </p:cNvPr>
          <p:cNvSpPr txBox="1"/>
          <p:nvPr/>
        </p:nvSpPr>
        <p:spPr>
          <a:xfrm>
            <a:off x="2639616" y="2003063"/>
            <a:ext cx="691276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atin typeface="+mj-ea"/>
                <a:ea typeface="+mj-ea"/>
              </a:rPr>
              <a:t>RODEO</a:t>
            </a:r>
            <a:r>
              <a:rPr lang="en-US" altLang="ko-KR" sz="3600" b="1" dirty="0">
                <a:latin typeface="+mj-ea"/>
                <a:ea typeface="+mj-ea"/>
              </a:rPr>
              <a:t>: Replay for Online Object </a:t>
            </a:r>
            <a:r>
              <a:rPr lang="en-US" altLang="ko-KR" sz="3600" b="1" dirty="0" smtClean="0">
                <a:latin typeface="+mj-ea"/>
                <a:ea typeface="+mj-ea"/>
              </a:rPr>
              <a:t>Detection </a:t>
            </a:r>
            <a:r>
              <a:rPr lang="ko-KR" altLang="en-US" sz="2400" dirty="0" smtClean="0">
                <a:latin typeface="+mj-ea"/>
                <a:ea typeface="+mj-ea"/>
              </a:rPr>
              <a:t>논문 리뷰</a:t>
            </a:r>
            <a:endParaRPr lang="en-US" altLang="ko-KR" sz="35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FFFF00"/>
                </a:solidFill>
                <a:latin typeface="+mj-ea"/>
                <a:ea typeface="+mj-ea"/>
              </a:rPr>
              <a:t>㈜롯데정보통신 프로젝트</a:t>
            </a:r>
            <a:r>
              <a:rPr lang="en-US" altLang="ko-KR" sz="3500" b="1" dirty="0" smtClean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sz="3500" b="1" dirty="0" smtClean="0">
                <a:solidFill>
                  <a:srgbClr val="FFFF00"/>
                </a:solidFill>
                <a:latin typeface="+mj-ea"/>
                <a:ea typeface="+mj-ea"/>
              </a:rPr>
              <a:t>교육생</a:t>
            </a:r>
            <a:endParaRPr lang="en-US" altLang="ko-KR" sz="35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latin typeface="+mj-ea"/>
                <a:ea typeface="+mj-ea"/>
              </a:rPr>
              <a:t>권 혁 화</a:t>
            </a:r>
            <a:endParaRPr lang="ko-KR" altLang="en-US" sz="3500" b="1" dirty="0">
              <a:latin typeface="+mj-ea"/>
              <a:ea typeface="+mj-ea"/>
            </a:endParaRPr>
          </a:p>
        </p:txBody>
      </p:sp>
      <p:pic>
        <p:nvPicPr>
          <p:cNvPr id="1026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72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361817" y="3167390"/>
            <a:ext cx="346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+mj-ea"/>
                <a:ea typeface="+mj-ea"/>
              </a:rPr>
              <a:t>2.</a:t>
            </a:r>
            <a:r>
              <a:rPr lang="en-US" altLang="ko-KR" sz="2800" b="1" dirty="0" smtClean="0">
                <a:latin typeface="+mj-ea"/>
                <a:ea typeface="+mj-ea"/>
              </a:rPr>
              <a:t> RODEO </a:t>
            </a:r>
            <a:r>
              <a:rPr lang="ko-KR" altLang="en-US" sz="2800" b="1" dirty="0" smtClean="0">
                <a:latin typeface="+mj-ea"/>
                <a:ea typeface="+mj-ea"/>
              </a:rPr>
              <a:t>학습과정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6256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695400" y="4525159"/>
            <a:ext cx="10513168" cy="56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1&gt; Object Detection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model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전체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Dataset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절반에 대해서만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Train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초기화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en-US" altLang="ko-KR" b="1" dirty="0" smtClean="0">
                <a:latin typeface="+mj-ea"/>
              </a:rPr>
              <a:t>RODEO </a:t>
            </a:r>
            <a:r>
              <a:rPr lang="ko-KR" altLang="en-US" b="1" dirty="0" smtClean="0">
                <a:latin typeface="+mj-ea"/>
              </a:rPr>
              <a:t>알고리즘</a:t>
            </a:r>
            <a:endParaRPr lang="ko-KR" altLang="en-US" b="1" dirty="0"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39698" r="3120"/>
          <a:stretch/>
        </p:blipFill>
        <p:spPr bwMode="auto">
          <a:xfrm>
            <a:off x="569690" y="1556792"/>
            <a:ext cx="10513168" cy="209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7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695400" y="452515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2&gt;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CNN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중간계층의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feature map(Z)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로부터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PQ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(Product Quantization)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model Train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en-US" altLang="ko-KR" b="1" dirty="0" smtClean="0">
                <a:latin typeface="+mj-ea"/>
              </a:rPr>
              <a:t>RODEO </a:t>
            </a:r>
            <a:r>
              <a:rPr lang="ko-KR" altLang="en-US" b="1" dirty="0" smtClean="0">
                <a:latin typeface="+mj-ea"/>
              </a:rPr>
              <a:t>알고리즘</a:t>
            </a:r>
            <a:endParaRPr lang="ko-KR" altLang="en-US" b="1" dirty="0"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39698" r="3120"/>
          <a:stretch/>
        </p:blipFill>
        <p:spPr bwMode="auto">
          <a:xfrm>
            <a:off x="569690" y="1556792"/>
            <a:ext cx="10513168" cy="209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9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695400" y="4525159"/>
            <a:ext cx="1051316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3&gt;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PQ model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은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feature map(Z) tensor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를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p x q x s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배열 형태로 저장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en-US" altLang="ko-KR" b="1" dirty="0" smtClean="0">
                <a:latin typeface="+mj-ea"/>
              </a:rPr>
              <a:t>RODEO </a:t>
            </a:r>
            <a:r>
              <a:rPr lang="ko-KR" altLang="en-US" b="1" dirty="0" smtClean="0">
                <a:latin typeface="+mj-ea"/>
              </a:rPr>
              <a:t>알고리즘</a:t>
            </a:r>
            <a:endParaRPr lang="ko-KR" altLang="en-US" b="1" dirty="0"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39698" r="3120"/>
          <a:stretch/>
        </p:blipFill>
        <p:spPr bwMode="auto">
          <a:xfrm>
            <a:off x="569690" y="1556792"/>
            <a:ext cx="10513168" cy="209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9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695400" y="4525159"/>
            <a:ext cx="1051316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4&gt;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새로운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Example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을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stream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하여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Object Detection model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에 입력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en-US" altLang="ko-KR" b="1" dirty="0" smtClean="0">
                <a:latin typeface="+mj-ea"/>
              </a:rPr>
              <a:t>RODEO </a:t>
            </a:r>
            <a:r>
              <a:rPr lang="ko-KR" altLang="en-US" b="1" dirty="0" smtClean="0">
                <a:latin typeface="+mj-ea"/>
              </a:rPr>
              <a:t>알고리즘</a:t>
            </a:r>
            <a:endParaRPr lang="ko-KR" altLang="en-US" b="1" dirty="0"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39698" r="3120"/>
          <a:stretch/>
        </p:blipFill>
        <p:spPr bwMode="auto">
          <a:xfrm>
            <a:off x="569690" y="1556792"/>
            <a:ext cx="10513168" cy="209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9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695400" y="4525159"/>
            <a:ext cx="10513168" cy="56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5&gt;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새로운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Sample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에 대해서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PQ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모델을 적용하여 압축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및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Reconstruct </a:t>
            </a:r>
            <a:r>
              <a:rPr lang="en-US" altLang="ko-KR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F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를 업데이트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en-US" altLang="ko-KR" b="1" dirty="0" smtClean="0">
                <a:latin typeface="+mj-ea"/>
              </a:rPr>
              <a:t>RODEO </a:t>
            </a:r>
            <a:r>
              <a:rPr lang="ko-KR" altLang="en-US" b="1" dirty="0" smtClean="0">
                <a:latin typeface="+mj-ea"/>
              </a:rPr>
              <a:t>알고리즘</a:t>
            </a:r>
            <a:endParaRPr lang="ko-KR" altLang="en-US" b="1" dirty="0"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39698" r="3120"/>
          <a:stretch/>
        </p:blipFill>
        <p:spPr bwMode="auto">
          <a:xfrm>
            <a:off x="569690" y="1556792"/>
            <a:ext cx="10513168" cy="209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9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695400" y="4525159"/>
            <a:ext cx="1051316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6&gt;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Replay buffer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에 상한을 두어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위 과정 중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buffer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가 꽉 차면 이전 값은 제거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en-US" altLang="ko-KR" b="1" dirty="0" smtClean="0">
                <a:latin typeface="+mj-ea"/>
              </a:rPr>
              <a:t>RODEO </a:t>
            </a:r>
            <a:r>
              <a:rPr lang="ko-KR" altLang="en-US" b="1" dirty="0" smtClean="0">
                <a:latin typeface="+mj-ea"/>
              </a:rPr>
              <a:t>알고리즘</a:t>
            </a:r>
            <a:endParaRPr lang="ko-KR" altLang="en-US" b="1" dirty="0"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39698" r="3120"/>
          <a:stretch/>
        </p:blipFill>
        <p:spPr bwMode="auto">
          <a:xfrm>
            <a:off x="569690" y="1556792"/>
            <a:ext cx="10513168" cy="209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9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219007" y="3167390"/>
            <a:ext cx="1754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+mj-ea"/>
                <a:ea typeface="+mj-ea"/>
              </a:rPr>
              <a:t>3.</a:t>
            </a:r>
            <a:r>
              <a:rPr lang="en-US" altLang="ko-KR" sz="2800" b="1" dirty="0" smtClean="0">
                <a:latin typeface="+mj-ea"/>
                <a:ea typeface="+mj-ea"/>
              </a:rPr>
              <a:t> </a:t>
            </a:r>
            <a:r>
              <a:rPr lang="ko-KR" altLang="en-US" sz="2800" b="1" dirty="0" smtClean="0">
                <a:latin typeface="+mj-ea"/>
                <a:ea typeface="+mj-ea"/>
              </a:rPr>
              <a:t>결   과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62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03</a:t>
            </a:r>
          </a:p>
          <a:p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     결       과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220559"/>
            <a:ext cx="1051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1)  Baseline Models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Fast RCNN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구조와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ResNet-50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backbone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으로 사용하는 몇 가지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baseline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들을 비교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Baseline Models</a:t>
            </a:r>
            <a:endParaRPr lang="ko-KR" altLang="en-US" b="1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376" y="2276872"/>
            <a:ext cx="655272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1&gt; RODEO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Replay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매커니즘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적용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2&gt; Fine-Tune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Single epoch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마다 하나의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example, but Replay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(x)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Forgetting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문제 발생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3&gt;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</a:rPr>
              <a:t>ILwFOD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Incremental learning + Distillation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4&gt; SLDA + Stream-Regress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5&gt; Offline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Mini-batch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epochs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동안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train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되는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기본적인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object detection network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Offline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train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Picture 2" descr="C:\Users\사용자\PycharmProjects\lotte_studying\reference_image\KwonHH\RODEO_Replay for Online Object Detection\Tabel2_Incremental mAP results for several variants of RODE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2348880"/>
            <a:ext cx="4032448" cy="382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0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03</a:t>
            </a:r>
          </a:p>
          <a:p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     결       과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286658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2)  Incremental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mAP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results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330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Incremental </a:t>
            </a:r>
            <a:r>
              <a:rPr lang="en-US" altLang="ko-KR" b="1" dirty="0" err="1" smtClean="0">
                <a:latin typeface="+mj-ea"/>
              </a:rPr>
              <a:t>mAP</a:t>
            </a:r>
            <a:r>
              <a:rPr lang="en-US" altLang="ko-KR" b="1" dirty="0" smtClean="0">
                <a:latin typeface="+mj-ea"/>
              </a:rPr>
              <a:t> results</a:t>
            </a:r>
            <a:endParaRPr lang="ko-KR" altLang="en-US" b="1" dirty="0">
              <a:latin typeface="+mj-ea"/>
            </a:endParaRPr>
          </a:p>
        </p:txBody>
      </p:sp>
      <p:pic>
        <p:nvPicPr>
          <p:cNvPr id="2050" name="Picture 2" descr="C:\Users\사용자\PycharmProjects\lotte_studying\reference_image\KwonHH\RODEO_Replay for Online Object Detection\Tabel2_Incremental mAP results for several variants of RODE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984108"/>
            <a:ext cx="4248472" cy="39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360" y="1988840"/>
            <a:ext cx="7200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à"/>
            </a:pP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이상적인 경우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RODEO Replay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수를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로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, Buffer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크기를 무제한으로 설정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à"/>
            </a:pP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Replacement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방식이 적용된 모델의 경우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17,688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sample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만 저장하도록 함</a:t>
            </a: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Random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과 비교했을 때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MAX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가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mAP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가 더 낮았음</a:t>
            </a: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더 다양한 고유의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category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를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저장하기 때문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à"/>
            </a:pP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MIN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방식을 적용한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real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과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recon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모두에서 가장 좋은 결과</a:t>
            </a: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/>
              <a:buChar char="à"/>
            </a:pP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MIN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방식에서 고유한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image category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를 가장 많이 가지기 때문에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forgetting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극복하기 위해서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buffer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가 더욱 다양해지기 때문인 것으로 추측</a:t>
            </a: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36160" y="5301208"/>
            <a:ext cx="4248472" cy="2880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36160" y="4021882"/>
            <a:ext cx="4248472" cy="19920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36160" y="4653136"/>
            <a:ext cx="4248472" cy="19920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36160" y="3448701"/>
            <a:ext cx="4248472" cy="19920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/>
                </a:solidFill>
                <a:latin typeface="+mj-ea"/>
                <a:ea typeface="+mj-ea"/>
              </a:rPr>
              <a:t>목차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0" y="999391"/>
            <a:ext cx="1219778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7E6B71D-43B0-452B-BE7F-FE4F94903288}"/>
              </a:ext>
            </a:extLst>
          </p:cNvPr>
          <p:cNvSpPr/>
          <p:nvPr/>
        </p:nvSpPr>
        <p:spPr>
          <a:xfrm>
            <a:off x="1087448" y="1366823"/>
            <a:ext cx="6160680" cy="4582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FFC000"/>
                </a:solidFill>
                <a:latin typeface="+mn-ea"/>
              </a:rPr>
              <a:t>01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RODEO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아이디어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FFC000"/>
                </a:solidFill>
                <a:latin typeface="+mn-ea"/>
              </a:rPr>
              <a:t>02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RODEO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학습 과정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FFC000"/>
                </a:solidFill>
                <a:latin typeface="+mn-ea"/>
              </a:rPr>
              <a:t>03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결과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1E5CC858-5656-4BF2-8E86-EE054A32BEDD}"/>
              </a:ext>
            </a:extLst>
          </p:cNvPr>
          <p:cNvSpPr/>
          <p:nvPr/>
        </p:nvSpPr>
        <p:spPr>
          <a:xfrm>
            <a:off x="313706" y="2654945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latin typeface="+mj-ea"/>
              <a:ea typeface="+mj-ea"/>
            </a:endParaRPr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069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105983" y="3167390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감사합니다</a:t>
            </a:r>
            <a:endParaRPr lang="en-US" altLang="ko-KR" sz="28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122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361816" y="3167390"/>
            <a:ext cx="346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+mj-ea"/>
                <a:ea typeface="+mj-ea"/>
              </a:rPr>
              <a:t>1.</a:t>
            </a:r>
            <a:r>
              <a:rPr lang="en-US" altLang="ko-KR" sz="2800" b="1" dirty="0" smtClean="0">
                <a:latin typeface="+mj-ea"/>
                <a:ea typeface="+mj-ea"/>
              </a:rPr>
              <a:t> RODEO </a:t>
            </a:r>
            <a:r>
              <a:rPr lang="ko-KR" altLang="en-US" sz="2800" b="1" dirty="0" smtClean="0">
                <a:latin typeface="+mj-ea"/>
                <a:ea typeface="+mj-ea"/>
              </a:rPr>
              <a:t>아이디어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143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980728"/>
            <a:ext cx="10513168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1&gt; O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ff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line Train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ko-KR" altLang="en-US" b="1" dirty="0" smtClean="0">
                <a:latin typeface="+mj-ea"/>
              </a:rPr>
              <a:t>등장 배경</a:t>
            </a:r>
            <a:endParaRPr lang="ko-KR" altLang="en-US" b="1" dirty="0"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2005268"/>
            <a:ext cx="10729191" cy="365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9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ko-KR" altLang="en-US" b="1" dirty="0" smtClean="0">
                <a:latin typeface="+mj-ea"/>
              </a:rPr>
              <a:t>등장 배경</a:t>
            </a:r>
            <a:endParaRPr lang="ko-KR" altLang="en-US" b="1" dirty="0"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034976"/>
            <a:ext cx="10801200" cy="369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1384" y="980728"/>
            <a:ext cx="10513168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2&gt; O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n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line Train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21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ko-KR" altLang="en-US" b="1" dirty="0" smtClean="0">
                <a:latin typeface="+mj-ea"/>
              </a:rPr>
              <a:t>등장 배경</a:t>
            </a:r>
            <a:endParaRPr lang="ko-KR" altLang="en-US" b="1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384" y="980728"/>
            <a:ext cx="10513168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2&gt; O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n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line Train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5157193"/>
            <a:ext cx="972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연산 속도 감소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- Real-time application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에 적합한 모델 설계 가능 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20" r="430"/>
          <a:stretch/>
        </p:blipFill>
        <p:spPr bwMode="auto">
          <a:xfrm>
            <a:off x="1055440" y="1973943"/>
            <a:ext cx="10297144" cy="31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8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ko-KR" altLang="en-US" b="1" dirty="0" smtClean="0">
                <a:latin typeface="+mj-ea"/>
              </a:rPr>
              <a:t>등장 배경</a:t>
            </a:r>
            <a:endParaRPr lang="ko-KR" altLang="en-US" b="1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384" y="980728"/>
            <a:ext cx="10513168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2&gt; O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n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line Train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5157193"/>
            <a:ext cx="972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연산 속도 감소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- Real-time application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에 적합한 모델 설계 가능 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20" r="430"/>
          <a:stretch/>
        </p:blipFill>
        <p:spPr bwMode="auto">
          <a:xfrm>
            <a:off x="1055440" y="1973943"/>
            <a:ext cx="10297144" cy="31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744072" y="5420992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64152" y="5420992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Catastrophic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Forgettion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발생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Catastrophic Forgetting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이란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?</a:t>
            </a:r>
          </a:p>
          <a:p>
            <a:pPr>
              <a:lnSpc>
                <a:spcPct val="30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인공신경망이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단일 작업에 대해서는 뛰어난 성능을 보이지만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</a:t>
            </a:r>
            <a:br>
              <a:rPr lang="en-US" altLang="ko-KR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다른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종류의 작업을 학습하면 </a:t>
            </a:r>
            <a:r>
              <a:rPr lang="ko-KR" altLang="en-US" b="1" u="sng" dirty="0" smtClean="0">
                <a:solidFill>
                  <a:schemeClr val="bg1"/>
                </a:solidFill>
                <a:latin typeface="+mn-ea"/>
              </a:rPr>
              <a:t>이전 학습 내용을 잊어버리는 현상</a:t>
            </a:r>
            <a:endParaRPr lang="en-US" altLang="ko-KR" b="1" u="sng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524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Catastrophic Forgetting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8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Catastrophic Forgetting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이란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?</a:t>
            </a:r>
          </a:p>
          <a:p>
            <a:pPr>
              <a:lnSpc>
                <a:spcPct val="30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인공신경망이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단일 작업에 대해서는 뛰어난 성능을 보이지만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</a:t>
            </a:r>
            <a:br>
              <a:rPr lang="en-US" altLang="ko-KR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다른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종류의 작업을 학습하면 </a:t>
            </a:r>
            <a:r>
              <a:rPr lang="ko-KR" altLang="en-US" b="1" u="sng" dirty="0" smtClean="0">
                <a:solidFill>
                  <a:schemeClr val="bg1"/>
                </a:solidFill>
                <a:latin typeface="+mn-ea"/>
              </a:rPr>
              <a:t>이전 학습 내용을 잊어버리는 현상</a:t>
            </a:r>
            <a:endParaRPr lang="en-US" altLang="ko-KR" b="1" u="sng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524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Catastrophic Forgetting</a:t>
            </a:r>
            <a:endParaRPr lang="ko-KR" altLang="en-US" b="1" dirty="0">
              <a:latin typeface="+mj-ea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5591801" y="3789040"/>
            <a:ext cx="1008112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68876" y="5085184"/>
            <a:ext cx="845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RODEO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모델 제안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: Replay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및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Compress mechanism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적용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57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6553</TotalTime>
  <Words>429</Words>
  <Application>Microsoft Office PowerPoint</Application>
  <PresentationFormat>사용자 지정</PresentationFormat>
  <Paragraphs>115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하원 성</dc:creator>
  <cp:lastModifiedBy>사용자</cp:lastModifiedBy>
  <cp:revision>344</cp:revision>
  <dcterms:created xsi:type="dcterms:W3CDTF">2019-10-26T07:36:38Z</dcterms:created>
  <dcterms:modified xsi:type="dcterms:W3CDTF">2020-09-09T04:55:21Z</dcterms:modified>
</cp:coreProperties>
</file>