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75" r:id="rId5"/>
    <p:sldId id="263" r:id="rId6"/>
    <p:sldId id="264" r:id="rId7"/>
    <p:sldId id="267" r:id="rId8"/>
    <p:sldId id="271" r:id="rId9"/>
    <p:sldId id="268" r:id="rId10"/>
    <p:sldId id="269" r:id="rId11"/>
    <p:sldId id="270" r:id="rId12"/>
    <p:sldId id="265" r:id="rId13"/>
    <p:sldId id="272" r:id="rId14"/>
    <p:sldId id="276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6A8E-2775-43FC-B6D7-15D21EBB8E6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B9EDB-A488-4238-9A42-B527C6E0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4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471143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무인결제 시스템 프로젝트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66887"/>
            <a:ext cx="38766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6426460" cy="3068960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2747652 w 5508104"/>
              <a:gd name="connsiteY2" fmla="*/ 1112306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0" y="0"/>
                </a:moveTo>
                <a:lnTo>
                  <a:pt x="5508104" y="0"/>
                </a:lnTo>
                <a:lnTo>
                  <a:pt x="2747652" y="1112306"/>
                </a:lnTo>
                <a:lnTo>
                  <a:pt x="0" y="22768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6"/>
          <p:cNvSpPr/>
          <p:nvPr/>
        </p:nvSpPr>
        <p:spPr>
          <a:xfrm>
            <a:off x="2681028" y="3761656"/>
            <a:ext cx="6462972" cy="3096344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2820837 w 5508104"/>
              <a:gd name="connsiteY0" fmla="*/ 1138687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2820837 w 5508104"/>
              <a:gd name="connsiteY4" fmla="*/ 1138687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2820837" y="1138687"/>
                </a:moveTo>
                <a:lnTo>
                  <a:pt x="5508104" y="0"/>
                </a:lnTo>
                <a:lnTo>
                  <a:pt x="5508104" y="2276872"/>
                </a:lnTo>
                <a:lnTo>
                  <a:pt x="0" y="2276872"/>
                </a:lnTo>
                <a:lnTo>
                  <a:pt x="2820837" y="1138687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7984" y="5309828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권 혁 화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2020.10.14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Deep Convolutional Networks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505"/>
              </p:ext>
            </p:extLst>
          </p:nvPr>
        </p:nvGraphicFramePr>
        <p:xfrm>
          <a:off x="395536" y="1628800"/>
          <a:ext cx="8280920" cy="280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40460"/>
                <a:gridCol w="4140460"/>
              </a:tblGrid>
              <a:tr h="46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 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 II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34041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Zeiler</a:t>
                      </a:r>
                      <a:r>
                        <a:rPr lang="en-US" altLang="ko-KR" baseline="0" dirty="0" smtClean="0"/>
                        <a:t> &amp; Fergus architecture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140 million parameters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1.6 billion FLOPS per image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 x 1 x d conv layers added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GoogLeNet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20x</a:t>
                      </a:r>
                      <a:r>
                        <a:rPr lang="en-US" altLang="ko-KR" baseline="0" dirty="0" smtClean="0"/>
                        <a:t> fewer parameters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5x</a:t>
                      </a:r>
                      <a:r>
                        <a:rPr lang="en-US" altLang="ko-KR" baseline="0" dirty="0" smtClean="0"/>
                        <a:t> fewer FLOPS per image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Deep Convolutional Networks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2" y="2242145"/>
            <a:ext cx="8099226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04756"/>
              </p:ext>
            </p:extLst>
          </p:nvPr>
        </p:nvGraphicFramePr>
        <p:xfrm>
          <a:off x="132184" y="1556792"/>
          <a:ext cx="89398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398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</a:t>
                      </a:r>
                      <a:r>
                        <a:rPr lang="en-US" altLang="ko-KR" baseline="0" dirty="0" smtClean="0"/>
                        <a:t> II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Result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Sensitivity to Image Quality at </a:t>
            </a:r>
            <a:r>
              <a:rPr lang="en-US" altLang="ko-KR" b="1" dirty="0" smtClean="0"/>
              <a:t>NN1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4168"/>
            <a:ext cx="6772211" cy="337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0" y="1700808"/>
            <a:ext cx="4714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57" y="2204864"/>
            <a:ext cx="3662623" cy="349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VAL – FLOPS : Category II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2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3656" y="9400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97" y="1268760"/>
            <a:ext cx="616845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656" y="4653136"/>
            <a:ext cx="33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FoveaBox</a:t>
            </a:r>
            <a:r>
              <a:rPr lang="en-US" altLang="ko-KR" dirty="0" smtClean="0"/>
              <a:t> </a:t>
            </a:r>
            <a:r>
              <a:rPr lang="ko-KR" altLang="en-US" sz="1200" dirty="0" smtClean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4476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22" y="2439368"/>
            <a:ext cx="4381004" cy="186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9" y="2348880"/>
            <a:ext cx="4057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2276872"/>
            <a:ext cx="4752528" cy="2023599"/>
          </a:xfrm>
          <a:prstGeom prst="rect">
            <a:avLst/>
          </a:prstGeom>
          <a:noFill/>
          <a:ln w="31750">
            <a:solidFill>
              <a:schemeClr val="accent2">
                <a:lumMod val="7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9594" y="1884894"/>
            <a:ext cx="78508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2.</a:t>
            </a:r>
            <a:endParaRPr lang="en-US" altLang="ko-KR" sz="6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Object Detection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결과발표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39" y="4293096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7" b="95230" l="4964" r="896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1" y="1484784"/>
            <a:ext cx="322445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680520" cy="269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3656" y="9400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97" y="1268760"/>
            <a:ext cx="616845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656" y="4653136"/>
            <a:ext cx="33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FoveaBox</a:t>
            </a:r>
            <a:r>
              <a:rPr lang="en-US" altLang="ko-KR" dirty="0" smtClean="0"/>
              <a:t> </a:t>
            </a:r>
            <a:r>
              <a:rPr lang="ko-KR" altLang="en-US" sz="1200" dirty="0" smtClean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4476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22" y="2439368"/>
            <a:ext cx="4381004" cy="186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9" y="2348880"/>
            <a:ext cx="4057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2276872"/>
            <a:ext cx="4752528" cy="2023599"/>
          </a:xfrm>
          <a:prstGeom prst="rect">
            <a:avLst/>
          </a:prstGeom>
          <a:noFill/>
          <a:ln w="31750">
            <a:solidFill>
              <a:schemeClr val="accent2">
                <a:lumMod val="7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Object Detection </a:t>
            </a:r>
            <a:r>
              <a:rPr lang="ko-KR" altLang="en-US" sz="2400" dirty="0" smtClean="0"/>
              <a:t>결과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3760"/>
            <a:ext cx="38671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4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6426460" cy="3068960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2747652 w 5508104"/>
              <a:gd name="connsiteY2" fmla="*/ 1112306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0" y="0"/>
                </a:moveTo>
                <a:lnTo>
                  <a:pt x="5508104" y="0"/>
                </a:lnTo>
                <a:lnTo>
                  <a:pt x="2747652" y="1112306"/>
                </a:lnTo>
                <a:lnTo>
                  <a:pt x="0" y="22768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95736" y="2780928"/>
            <a:ext cx="6336704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err="1" smtClean="0"/>
              <a:t>FaceNet</a:t>
            </a:r>
            <a:endParaRPr lang="en-US" altLang="ko-KR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3600" dirty="0" err="1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/>
              <a:t>Object Detection </a:t>
            </a:r>
            <a:r>
              <a:rPr lang="ko-KR" altLang="en-US" sz="3600" dirty="0" smtClean="0"/>
              <a:t>결과 발표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60648"/>
            <a:ext cx="22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 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24" y="0"/>
            <a:ext cx="10678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6600" dirty="0" smtClean="0"/>
              <a:t>=</a:t>
            </a:r>
            <a:endParaRPr lang="ko-KR" altLang="en-US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570" y="4293096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4800" dirty="0" smtClean="0"/>
              <a:t>!</a:t>
            </a:r>
            <a:r>
              <a:rPr lang="en-US" altLang="ko-KR" sz="6000" dirty="0" smtClean="0"/>
              <a:t>=</a:t>
            </a:r>
            <a:endParaRPr lang="ko-KR" alt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996" y="2990855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작다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4647039"/>
            <a:ext cx="291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크다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4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1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4151"/>
            <a:ext cx="1043361" cy="10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3" y="4191754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3788" y="1884894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6600" b="1" dirty="0" err="1" smtClean="0">
                <a:solidFill>
                  <a:schemeClr val="bg1"/>
                </a:solidFill>
              </a:rPr>
              <a:t>FaceNet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6600" dirty="0" smtClean="0"/>
              <a:t>=</a:t>
            </a:r>
            <a:endParaRPr lang="ko-KR" altLang="en-US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570" y="4293096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4800" dirty="0" smtClean="0"/>
              <a:t>!</a:t>
            </a:r>
            <a:r>
              <a:rPr lang="en-US" altLang="ko-KR" sz="6000" dirty="0" smtClean="0"/>
              <a:t>=</a:t>
            </a:r>
            <a:endParaRPr lang="ko-KR" alt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996" y="2990855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작다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4647039"/>
            <a:ext cx="291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크다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4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1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4151"/>
            <a:ext cx="1043361" cy="10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3" y="4191754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0689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verification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3068960"/>
            <a:ext cx="32763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거리 사이에 </a:t>
            </a:r>
            <a:r>
              <a:rPr lang="en-US" altLang="ko-KR" dirty="0" err="1" smtClean="0"/>
              <a:t>treshold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30689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누구인가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9330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</a:t>
            </a:r>
            <a:r>
              <a:rPr lang="en-US" altLang="ko-KR" dirty="0" err="1" smtClean="0"/>
              <a:t>regonition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3933056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 classification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47971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clustering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47971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or agglomerative clustering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27784" y="47971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어디에 속하는가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3"/>
            <a:endCxn id="14" idx="1"/>
          </p:cNvCxnSpPr>
          <p:nvPr/>
        </p:nvCxnSpPr>
        <p:spPr>
          <a:xfrm>
            <a:off x="2483768" y="3253626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83768" y="4084512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483768" y="4960629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2505" y="2204864"/>
            <a:ext cx="147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기존의 방식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1897" y="1556792"/>
            <a:ext cx="73925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Face Identity</a:t>
            </a:r>
            <a:r>
              <a:rPr lang="ko-KR" altLang="en-US" dirty="0" smtClean="0"/>
              <a:t>에 대해서 학습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연산량이</a:t>
            </a:r>
            <a:r>
              <a:rPr lang="ko-KR" altLang="en-US" dirty="0" smtClean="0">
                <a:sym typeface="Wingdings" panose="05000000000000000000" pitchFamily="2" charset="2"/>
              </a:rPr>
              <a:t> 많아 병목구조 발생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1896" y="2226059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직접적이지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비효율적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1897" y="2636912"/>
            <a:ext cx="73925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Bottleneck </a:t>
            </a:r>
            <a:r>
              <a:rPr lang="ko-KR" altLang="en-US" dirty="0" smtClean="0"/>
              <a:t>각 이미지에 대한 </a:t>
            </a:r>
            <a:r>
              <a:rPr lang="en-US" altLang="ko-KR" dirty="0" smtClean="0"/>
              <a:t>representation </a:t>
            </a:r>
            <a:r>
              <a:rPr lang="ko-KR" altLang="en-US" dirty="0" smtClean="0"/>
              <a:t>이 상당히 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이를 줄이기 위한 논문으로는 </a:t>
            </a:r>
            <a:r>
              <a:rPr lang="en-US" altLang="ko-KR" sz="1600" dirty="0" smtClean="0">
                <a:sym typeface="Wingdings" panose="05000000000000000000" pitchFamily="2" charset="2"/>
              </a:rPr>
              <a:t>PCA </a:t>
            </a:r>
            <a:r>
              <a:rPr lang="ko-KR" altLang="en-US" sz="1600" dirty="0" smtClean="0">
                <a:sym typeface="Wingdings" panose="05000000000000000000" pitchFamily="2" charset="2"/>
              </a:rPr>
              <a:t>등이 있음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505" y="5157192"/>
            <a:ext cx="147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FaceNet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71897" y="4221088"/>
            <a:ext cx="681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LMNN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triplet loss </a:t>
            </a:r>
            <a:r>
              <a:rPr lang="ko-KR" altLang="en-US" dirty="0" smtClean="0"/>
              <a:t>를 사용 </a:t>
            </a:r>
            <a:r>
              <a:rPr lang="en-US" altLang="ko-KR" dirty="0" smtClean="0">
                <a:sym typeface="Wingdings" panose="05000000000000000000" pitchFamily="2" charset="2"/>
              </a:rPr>
              <a:t> 128</a:t>
            </a:r>
            <a:r>
              <a:rPr lang="ko-KR" altLang="en-US" dirty="0" smtClean="0">
                <a:sym typeface="Wingdings" panose="05000000000000000000" pitchFamily="2" charset="2"/>
              </a:rPr>
              <a:t>차원의 거리에 대해서 직접적으로 </a:t>
            </a:r>
            <a:r>
              <a:rPr lang="en-US" altLang="ko-KR" dirty="0" smtClean="0">
                <a:sym typeface="Wingdings" panose="05000000000000000000" pitchFamily="2" charset="2"/>
              </a:rPr>
              <a:t>Train </a:t>
            </a:r>
            <a:r>
              <a:rPr lang="ko-KR" altLang="en-US" dirty="0" smtClean="0">
                <a:sym typeface="Wingdings" panose="05000000000000000000" pitchFamily="2" charset="2"/>
              </a:rPr>
              <a:t>시킴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1896" y="5178387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positive/negative pair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크게 하려고 함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71897" y="5795972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triplet</a:t>
            </a:r>
            <a:r>
              <a:rPr lang="ko-KR" altLang="en-US" dirty="0" smtClean="0"/>
              <a:t>을 사용하는지에 따라서 성능에 많은 영향을 끼침</a:t>
            </a:r>
            <a:endParaRPr lang="ko-KR" altLang="en-US" sz="1600" dirty="0"/>
          </a:p>
        </p:txBody>
      </p:sp>
      <p:sp>
        <p:nvSpPr>
          <p:cNvPr id="3" name="아래쪽 화살표 2"/>
          <p:cNvSpPr/>
          <p:nvPr/>
        </p:nvSpPr>
        <p:spPr>
          <a:xfrm>
            <a:off x="4572000" y="3573016"/>
            <a:ext cx="288032" cy="576064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Triplet Loss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2375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16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1701491"/>
            <a:ext cx="1266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712" y="165493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50851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X : </a:t>
            </a:r>
            <a:r>
              <a:rPr lang="ko-KR" altLang="en-US" sz="1600" dirty="0" smtClean="0"/>
              <a:t>이미지      </a:t>
            </a:r>
            <a:r>
              <a:rPr lang="en-US" altLang="ko-KR" sz="1600" dirty="0" smtClean="0"/>
              <a:t>f(x) : d </a:t>
            </a:r>
            <a:r>
              <a:rPr lang="ko-KR" altLang="en-US" sz="1600" dirty="0" smtClean="0"/>
              <a:t>차원에서의 </a:t>
            </a:r>
            <a:r>
              <a:rPr lang="en-US" altLang="ko-KR" sz="1600" dirty="0" smtClean="0"/>
              <a:t>embedding</a:t>
            </a:r>
            <a:endParaRPr lang="ko-KR" altLang="en-US" sz="16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4590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41712" y="2568511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최대를 만족하려면</a:t>
            </a:r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2643942"/>
            <a:ext cx="1266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46113"/>
            <a:ext cx="421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341493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 식이 성립해야 함</a:t>
            </a:r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355976" y="4149080"/>
            <a:ext cx="288032" cy="432048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Triplet Loss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2375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16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1701491"/>
            <a:ext cx="1266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712" y="165493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50851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X : </a:t>
            </a:r>
            <a:r>
              <a:rPr lang="ko-KR" altLang="en-US" sz="1600" dirty="0" smtClean="0"/>
              <a:t>이미지      </a:t>
            </a:r>
            <a:r>
              <a:rPr lang="en-US" altLang="ko-KR" sz="1600" dirty="0" smtClean="0"/>
              <a:t>f(x) : d </a:t>
            </a:r>
            <a:r>
              <a:rPr lang="ko-KR" altLang="en-US" sz="1600" dirty="0" smtClean="0"/>
              <a:t>차원에서의 </a:t>
            </a:r>
            <a:r>
              <a:rPr lang="en-US" altLang="ko-KR" sz="1600" dirty="0" smtClean="0"/>
              <a:t>embedding</a:t>
            </a:r>
            <a:endParaRPr lang="ko-KR" altLang="en-US" sz="16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4590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41712" y="2568511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최대를 만족하려면</a:t>
            </a:r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2643942"/>
            <a:ext cx="1266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46113"/>
            <a:ext cx="421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341493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 식이 성립해야 함</a:t>
            </a:r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355976" y="4149080"/>
            <a:ext cx="288032" cy="432048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758536" cy="292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4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Triplet Selection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820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빠른 수렴을 위해서는 </a:t>
            </a:r>
            <a:r>
              <a:rPr lang="en-US" altLang="ko-KR" dirty="0" smtClean="0"/>
              <a:t>hard Triplet</a:t>
            </a:r>
            <a:r>
              <a:rPr lang="ko-KR" altLang="en-US" dirty="0" smtClean="0"/>
              <a:t>을 선택하는 것은 매우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sz="1600" dirty="0" smtClean="0"/>
              <a:t>최대로 만드는                   최소로 만드는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그러나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train set</a:t>
            </a:r>
            <a:r>
              <a:rPr lang="ko-KR" altLang="en-US" sz="1600" dirty="0" smtClean="0"/>
              <a:t>에 대해서      </a:t>
            </a:r>
            <a:r>
              <a:rPr lang="en-US" altLang="ko-KR" sz="1600" dirty="0" smtClean="0"/>
              <a:t>,       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계산하는 것은 불가능하며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학습률</a:t>
            </a:r>
            <a:r>
              <a:rPr lang="ko-KR" altLang="en-US" sz="1600" dirty="0" smtClean="0"/>
              <a:t> 저하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잘못된 </a:t>
            </a:r>
            <a:r>
              <a:rPr lang="ko-KR" altLang="en-US" sz="1600" dirty="0" err="1" smtClean="0"/>
              <a:t>라벨링</a:t>
            </a:r>
            <a:r>
              <a:rPr lang="ko-KR" altLang="en-US" sz="1600" dirty="0" smtClean="0"/>
              <a:t> 등을 발생시킬 수 있음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매 </a:t>
            </a:r>
            <a:r>
              <a:rPr lang="en-US" altLang="ko-KR" sz="1600" dirty="0" smtClean="0">
                <a:sym typeface="Wingdings" panose="05000000000000000000" pitchFamily="2" charset="2"/>
              </a:rPr>
              <a:t>step</a:t>
            </a:r>
            <a:r>
              <a:rPr lang="ko-KR" altLang="en-US" sz="1600" dirty="0" smtClean="0">
                <a:sym typeface="Wingdings" panose="05000000000000000000" pitchFamily="2" charset="2"/>
              </a:rPr>
              <a:t>마다 최근 </a:t>
            </a:r>
            <a:r>
              <a:rPr lang="en-US" altLang="ko-KR" sz="1600" dirty="0" smtClean="0">
                <a:sym typeface="Wingdings" panose="05000000000000000000" pitchFamily="2" charset="2"/>
              </a:rPr>
              <a:t>checkpoint</a:t>
            </a:r>
            <a:r>
              <a:rPr lang="ko-KR" altLang="en-US" sz="1600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subset data</a:t>
            </a:r>
            <a:r>
              <a:rPr lang="ko-KR" altLang="en-US" sz="1600" dirty="0" smtClean="0">
                <a:sym typeface="Wingdings" panose="05000000000000000000" pitchFamily="2" charset="2"/>
              </a:rPr>
              <a:t>에 대해서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argmin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argmax</a:t>
            </a:r>
            <a:r>
              <a:rPr lang="ko-KR" altLang="en-US" sz="1600" dirty="0" smtClean="0">
                <a:sym typeface="Wingdings" panose="05000000000000000000" pitchFamily="2" charset="2"/>
              </a:rPr>
              <a:t>를 계산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  mini-batch</a:t>
            </a:r>
            <a:r>
              <a:rPr lang="ko-KR" altLang="en-US" sz="1600" dirty="0" smtClean="0">
                <a:sym typeface="Wingdings" panose="05000000000000000000" pitchFamily="2" charset="2"/>
              </a:rPr>
              <a:t>로부터 </a:t>
            </a:r>
            <a:r>
              <a:rPr lang="en-US" altLang="ko-KR" sz="1600" dirty="0" smtClean="0">
                <a:sym typeface="Wingdings" panose="05000000000000000000" pitchFamily="2" charset="2"/>
              </a:rPr>
              <a:t>hard positive/negative example</a:t>
            </a:r>
            <a:r>
              <a:rPr lang="ko-KR" altLang="en-US" sz="1600" dirty="0" smtClean="0">
                <a:sym typeface="Wingdings" panose="05000000000000000000" pitchFamily="2" charset="2"/>
              </a:rPr>
              <a:t>를 선택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0" y="2276872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쪽 화살표 3"/>
          <p:cNvSpPr/>
          <p:nvPr/>
        </p:nvSpPr>
        <p:spPr>
          <a:xfrm>
            <a:off x="1187624" y="2924944"/>
            <a:ext cx="144016" cy="432048"/>
          </a:xfrm>
          <a:prstGeom prst="up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779912" y="2924944"/>
            <a:ext cx="144016" cy="432048"/>
          </a:xfrm>
          <a:prstGeom prst="up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51112" y="2924944"/>
            <a:ext cx="1260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07296" y="2924944"/>
            <a:ext cx="1260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71" y="3209354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09354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0" y="3667831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67831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380</Words>
  <Application>Microsoft Office PowerPoint</Application>
  <PresentationFormat>화면 슬라이드 쇼(4:3)</PresentationFormat>
  <Paragraphs>128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무인결제 시스템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무인결제 시스템 프로젝트</dc:title>
  <dc:creator>권혁화</dc:creator>
  <cp:lastModifiedBy>사용자</cp:lastModifiedBy>
  <cp:revision>30</cp:revision>
  <dcterms:created xsi:type="dcterms:W3CDTF">2020-10-13T13:45:06Z</dcterms:created>
  <dcterms:modified xsi:type="dcterms:W3CDTF">2020-10-14T07:27:32Z</dcterms:modified>
</cp:coreProperties>
</file>