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1"/>
  </p:notesMasterIdLst>
  <p:sldIdLst>
    <p:sldId id="260" r:id="rId2"/>
    <p:sldId id="261" r:id="rId3"/>
    <p:sldId id="263" r:id="rId4"/>
    <p:sldId id="285" r:id="rId5"/>
    <p:sldId id="288" r:id="rId6"/>
    <p:sldId id="286" r:id="rId7"/>
    <p:sldId id="287" r:id="rId8"/>
    <p:sldId id="290" r:id="rId9"/>
    <p:sldId id="291" r:id="rId10"/>
    <p:sldId id="294" r:id="rId11"/>
    <p:sldId id="295" r:id="rId12"/>
    <p:sldId id="296" r:id="rId13"/>
    <p:sldId id="299" r:id="rId14"/>
    <p:sldId id="301" r:id="rId15"/>
    <p:sldId id="303" r:id="rId16"/>
    <p:sldId id="305" r:id="rId17"/>
    <p:sldId id="304" r:id="rId18"/>
    <p:sldId id="306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33"/>
    <a:srgbClr val="FFCC00"/>
    <a:srgbClr val="FF9900"/>
    <a:srgbClr val="FFFF66"/>
    <a:srgbClr val="B08600"/>
    <a:srgbClr val="FFD243"/>
    <a:srgbClr val="FFC000"/>
    <a:srgbClr val="7E6000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3" autoAdjust="0"/>
    <p:restoredTop sz="94660"/>
  </p:normalViewPr>
  <p:slideViewPr>
    <p:cSldViewPr>
      <p:cViewPr varScale="1">
        <p:scale>
          <a:sx n="116" d="100"/>
          <a:sy n="116" d="100"/>
        </p:scale>
        <p:origin x="-372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5BCF-402A-4C17-B82D-211B67DD7F0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615E3-F9A1-4562-B5E0-6984CE576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0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8032-7F44-4622-84A2-98A0204CD942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879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654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0202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380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414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650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FC2-1B94-4106-8C92-180F9AEC3946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0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8D6F-B369-40FC-8C9C-A8A5BE79581F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26E-92CC-42C5-B9C3-2C6AA837D258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7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663F-45F0-442D-9DDE-59D48C2E6D74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C963-3001-468E-8DA5-94CEAA888BAF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276-39DE-4E7A-9E1D-A3B5CFCB1182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3371-5DCE-4659-8ABC-BED1AEABA2AF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1DA-12E2-4E6F-A8BB-C304269E6D87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6532-3A4A-4E10-8339-685CC268EE19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7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6821-F665-4E5B-82FB-B5F1000731F6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E30446-07C7-4AD5-B14C-9A498ECC06A0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85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2AB3E2-093B-4442-A4B6-E7C00B8613A2}"/>
              </a:ext>
            </a:extLst>
          </p:cNvPr>
          <p:cNvSpPr txBox="1"/>
          <p:nvPr/>
        </p:nvSpPr>
        <p:spPr>
          <a:xfrm>
            <a:off x="2639616" y="2003063"/>
            <a:ext cx="691276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atin typeface="+mj-ea"/>
                <a:ea typeface="+mj-ea"/>
              </a:rPr>
              <a:t>RODEO</a:t>
            </a:r>
            <a:r>
              <a:rPr lang="en-US" altLang="ko-KR" sz="3600" b="1" dirty="0">
                <a:latin typeface="+mj-ea"/>
                <a:ea typeface="+mj-ea"/>
              </a:rPr>
              <a:t>: Replay for Online Object </a:t>
            </a:r>
            <a:r>
              <a:rPr lang="en-US" altLang="ko-KR" sz="3600" b="1" dirty="0" smtClean="0">
                <a:latin typeface="+mj-ea"/>
                <a:ea typeface="+mj-ea"/>
              </a:rPr>
              <a:t>Detection </a:t>
            </a:r>
            <a:r>
              <a:rPr lang="ko-KR" altLang="en-US" sz="2400" dirty="0" smtClean="0">
                <a:latin typeface="+mj-ea"/>
                <a:ea typeface="+mj-ea"/>
              </a:rPr>
              <a:t>논문 리뷰</a:t>
            </a:r>
            <a:endParaRPr lang="en-US" altLang="ko-KR" sz="35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FFFF00"/>
                </a:solidFill>
                <a:latin typeface="+mj-ea"/>
                <a:ea typeface="+mj-ea"/>
              </a:rPr>
              <a:t>㈜롯데정보통신 프로젝트</a:t>
            </a:r>
            <a:r>
              <a:rPr lang="en-US" altLang="ko-KR" sz="3500" b="1" dirty="0" smtClean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sz="3500" b="1" dirty="0" smtClean="0">
                <a:solidFill>
                  <a:srgbClr val="FFFF00"/>
                </a:solidFill>
                <a:latin typeface="+mj-ea"/>
                <a:ea typeface="+mj-ea"/>
              </a:rPr>
              <a:t>교육생</a:t>
            </a:r>
            <a:endParaRPr lang="en-US" altLang="ko-KR" sz="35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latin typeface="+mj-ea"/>
                <a:ea typeface="+mj-ea"/>
              </a:rPr>
              <a:t>권 혁 화</a:t>
            </a:r>
            <a:endParaRPr lang="ko-KR" altLang="en-US" sz="3500" b="1" dirty="0">
              <a:latin typeface="+mj-ea"/>
              <a:ea typeface="+mj-ea"/>
            </a:endParaRPr>
          </a:p>
        </p:txBody>
      </p:sp>
      <p:pic>
        <p:nvPicPr>
          <p:cNvPr id="1026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72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1)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특징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Online learning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을 용이하게 하기 위해서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Memory buffer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를 사용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Buffer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Feature map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representation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examples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을 저장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Representations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CNN backbone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의 중간계층에서 얻어짐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저장 공간을 줄이기 위해서 압축이 이뤄짐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ko-KR" altLang="en-US" b="1" dirty="0" smtClean="0">
                <a:latin typeface="+mj-ea"/>
              </a:rPr>
              <a:t>특징</a:t>
            </a:r>
            <a:endParaRPr lang="ko-KR" altLang="en-US" b="1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8913" y="4797152"/>
            <a:ext cx="4342991" cy="432048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90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2)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학습 과정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Training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동안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RODEO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는 새로운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input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이미지를 압축함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이 새로운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input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이미지와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replay buffer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에서 임의로 재구성 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sample subset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과 결합한 뒤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replay mini-batch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로 모델을 업데이트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</a:t>
            </a:r>
            <a:r>
              <a:rPr lang="ko-KR" altLang="en-US" b="1" dirty="0" smtClean="0">
                <a:latin typeface="+mj-ea"/>
              </a:rPr>
              <a:t>학습 과정</a:t>
            </a:r>
            <a:endParaRPr lang="ko-KR" altLang="en-US" b="1" dirty="0">
              <a:latin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11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2)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학습 과정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</a:t>
            </a:r>
            <a:r>
              <a:rPr lang="ko-KR" altLang="en-US" b="1" dirty="0" smtClean="0">
                <a:latin typeface="+mj-ea"/>
              </a:rPr>
              <a:t>학습 과정</a:t>
            </a:r>
            <a:endParaRPr lang="ko-KR" altLang="en-US" b="1" dirty="0">
              <a:latin typeface="+mj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39698" r="3120"/>
          <a:stretch/>
        </p:blipFill>
        <p:spPr bwMode="auto">
          <a:xfrm>
            <a:off x="1932368" y="1916832"/>
            <a:ext cx="8326978" cy="171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15380" y="3861048"/>
            <a:ext cx="11161240" cy="2308324"/>
            <a:chOff x="551384" y="4149080"/>
            <a:chExt cx="11161240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551384" y="4149080"/>
              <a:ext cx="105131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RODEO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모델을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H, Input Image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를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x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로 표현할 때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H(x) = F(G(x))    </a:t>
              </a:r>
            </a:p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Dataset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전체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class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중 절반만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offline train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한 뒤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, base initialization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단계에서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G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를 초기화</a:t>
              </a:r>
              <a:endPara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endParaRPr>
            </a:p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이후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G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는 일반적이고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transferable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한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representations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를 학습하므로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, </a:t>
              </a:r>
              <a:r>
                <a:rPr lang="en-US" altLang="ko-KR" b="1" u="sng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G</a:t>
              </a:r>
              <a:r>
                <a:rPr lang="ko-KR" altLang="en-US" b="1" u="sng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는 </a:t>
              </a:r>
              <a:r>
                <a:rPr lang="en-US" altLang="ko-KR" b="1" u="sng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Frozen</a:t>
              </a:r>
            </a:p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이후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Streming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 learning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동안 오직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F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만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Plastic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상태로 유지되고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새로운 데이터 업데이트</a:t>
              </a:r>
              <a:endParaRPr lang="en-US" altLang="ko-KR" sz="1400" b="1" u="sng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608168" y="4489375"/>
              <a:ext cx="4104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G :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이전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CNN layers / F :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나머지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layers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37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grpSp>
        <p:nvGrpSpPr>
          <p:cNvPr id="27" name="그룹 26"/>
          <p:cNvGrpSpPr/>
          <p:nvPr/>
        </p:nvGrpSpPr>
        <p:grpSpPr>
          <a:xfrm>
            <a:off x="911422" y="1726573"/>
            <a:ext cx="1728194" cy="691217"/>
            <a:chOff x="644885" y="2276871"/>
            <a:chExt cx="1728194" cy="691217"/>
          </a:xfrm>
        </p:grpSpPr>
        <p:sp>
          <p:nvSpPr>
            <p:cNvPr id="4" name="직사각형 3"/>
            <p:cNvSpPr/>
            <p:nvPr/>
          </p:nvSpPr>
          <p:spPr>
            <a:xfrm>
              <a:off x="644885" y="2276871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84946" y="2321757"/>
              <a:ext cx="648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</a:rPr>
                <a:t>G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872752" y="1885333"/>
            <a:ext cx="1071120" cy="373696"/>
            <a:chOff x="3143672" y="2284883"/>
            <a:chExt cx="1728194" cy="683205"/>
          </a:xfrm>
        </p:grpSpPr>
        <p:sp>
          <p:nvSpPr>
            <p:cNvPr id="10" name="직사각형 9"/>
            <p:cNvSpPr/>
            <p:nvPr/>
          </p:nvSpPr>
          <p:spPr>
            <a:xfrm>
              <a:off x="3143672" y="2284883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3723" y="2329768"/>
              <a:ext cx="828091" cy="61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PQ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600944" y="1580678"/>
            <a:ext cx="1071120" cy="912218"/>
            <a:chOff x="5231760" y="1980154"/>
            <a:chExt cx="1728194" cy="1667752"/>
          </a:xfrm>
        </p:grpSpPr>
        <p:sp>
          <p:nvSpPr>
            <p:cNvPr id="12" name="직사각형 11"/>
            <p:cNvSpPr/>
            <p:nvPr/>
          </p:nvSpPr>
          <p:spPr>
            <a:xfrm>
              <a:off x="5231760" y="1980154"/>
              <a:ext cx="1728194" cy="1667752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255827" y="2035489"/>
              <a:ext cx="864096" cy="772732"/>
              <a:chOff x="7680176" y="1593788"/>
              <a:chExt cx="864096" cy="772732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s1</a:t>
                </a:r>
                <a:endParaRPr lang="ko-KR" altLang="en-US" sz="1000" b="1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095857" y="2035489"/>
              <a:ext cx="864096" cy="772732"/>
              <a:chOff x="7680176" y="1593788"/>
              <a:chExt cx="864096" cy="772732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s2</a:t>
                </a:r>
                <a:endParaRPr lang="ko-KR" altLang="en-US" sz="1000" b="1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255827" y="2824057"/>
              <a:ext cx="864096" cy="772732"/>
              <a:chOff x="7680176" y="1593788"/>
              <a:chExt cx="864096" cy="77273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s3</a:t>
                </a:r>
                <a:endParaRPr lang="ko-KR" altLang="en-US" sz="1000" b="1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095857" y="2824057"/>
              <a:ext cx="864096" cy="772732"/>
              <a:chOff x="7680176" y="1593788"/>
              <a:chExt cx="864096" cy="772732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s4</a:t>
                </a:r>
                <a:endParaRPr lang="ko-KR" altLang="en-US" sz="1000" b="1" dirty="0"/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10137448" y="1885333"/>
            <a:ext cx="1071120" cy="373696"/>
            <a:chOff x="8544272" y="2276871"/>
            <a:chExt cx="1728194" cy="683205"/>
          </a:xfrm>
        </p:grpSpPr>
        <p:sp>
          <p:nvSpPr>
            <p:cNvPr id="25" name="직사각형 24"/>
            <p:cNvSpPr/>
            <p:nvPr/>
          </p:nvSpPr>
          <p:spPr>
            <a:xfrm>
              <a:off x="8544272" y="2276871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01346" y="2321756"/>
              <a:ext cx="414046" cy="61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F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직선 연결선 27"/>
          <p:cNvCxnSpPr>
            <a:stCxn id="4" idx="2"/>
          </p:cNvCxnSpPr>
          <p:nvPr/>
        </p:nvCxnSpPr>
        <p:spPr>
          <a:xfrm flipH="1">
            <a:off x="1451483" y="2409778"/>
            <a:ext cx="324036" cy="587174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87388" y="2996952"/>
            <a:ext cx="11017224" cy="3024336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67408" y="3284984"/>
            <a:ext cx="10657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Z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size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p x q x d			p x d : Feature map spatial grid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크기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d : Feature map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차원 수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Base initialization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단계에서 초기화 되면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 G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를 통해서 전체의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base initialization samples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밀어 넣고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</a:t>
            </a:r>
            <a:br>
              <a:rPr lang="en-US" altLang="ko-KR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dirty="0">
                <a:solidFill>
                  <a:schemeClr val="bg1"/>
                </a:solidFill>
                <a:latin typeface="+mn-ea"/>
              </a:rPr>
              <a:t>Feature map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Z</a:t>
            </a:r>
            <a:r>
              <a:rPr lang="en-US" altLang="ko-KR" baseline="-25000" dirty="0" err="1" smtClean="0">
                <a:solidFill>
                  <a:schemeClr val="bg1"/>
                </a:solidFill>
                <a:latin typeface="+mn-ea"/>
              </a:rPr>
              <a:t>base</a:t>
            </a:r>
            <a:r>
              <a:rPr lang="en-US" altLang="ko-KR" baseline="-25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aseline="-25000" dirty="0" err="1" smtClean="0">
                <a:solidFill>
                  <a:schemeClr val="bg1"/>
                </a:solidFill>
                <a:latin typeface="+mn-ea"/>
              </a:rPr>
              <a:t>init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)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을 얻음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이때의 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Z</a:t>
            </a:r>
            <a:r>
              <a:rPr lang="en-US" altLang="ko-KR" baseline="-25000" dirty="0" err="1">
                <a:solidFill>
                  <a:schemeClr val="bg1"/>
                </a:solidFill>
                <a:latin typeface="+mn-ea"/>
              </a:rPr>
              <a:t>base</a:t>
            </a:r>
            <a:r>
              <a:rPr lang="en-US" altLang="ko-KR" baseline="-25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aseline="-25000" dirty="0" err="1">
                <a:solidFill>
                  <a:schemeClr val="bg1"/>
                </a:solidFill>
                <a:latin typeface="+mn-ea"/>
              </a:rPr>
              <a:t>init</a:t>
            </a:r>
            <a:r>
              <a:rPr lang="en-US" altLang="ko-KR" baseline="-25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PQ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train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할 때 사용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3" name="직선 화살표 연결선 52"/>
          <p:cNvCxnSpPr>
            <a:stCxn id="4" idx="3"/>
          </p:cNvCxnSpPr>
          <p:nvPr/>
        </p:nvCxnSpPr>
        <p:spPr>
          <a:xfrm>
            <a:off x="2639616" y="2068176"/>
            <a:ext cx="1233472" cy="4005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83634" y="1707022"/>
            <a:ext cx="100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G(x) = Z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61" name="직선 화살표 연결선 60"/>
          <p:cNvCxnSpPr>
            <a:endCxn id="130" idx="2"/>
          </p:cNvCxnSpPr>
          <p:nvPr/>
        </p:nvCxnSpPr>
        <p:spPr>
          <a:xfrm>
            <a:off x="6672064" y="2072163"/>
            <a:ext cx="729838" cy="198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7401902" y="1727410"/>
            <a:ext cx="1862450" cy="693478"/>
            <a:chOff x="7176120" y="1726573"/>
            <a:chExt cx="1728192" cy="738364"/>
          </a:xfrm>
        </p:grpSpPr>
        <p:sp>
          <p:nvSpPr>
            <p:cNvPr id="130" name="타원 129"/>
            <p:cNvSpPr/>
            <p:nvPr/>
          </p:nvSpPr>
          <p:spPr>
            <a:xfrm>
              <a:off x="7176120" y="1726573"/>
              <a:ext cx="1728192" cy="738364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567411" y="1802488"/>
              <a:ext cx="945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replay</a:t>
              </a:r>
            </a:p>
            <a:p>
              <a:r>
                <a:rPr lang="en-US" altLang="ko-KR" b="1" dirty="0" smtClean="0">
                  <a:solidFill>
                    <a:schemeClr val="bg1"/>
                  </a:solidFill>
                </a:rPr>
                <a:t>buffer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직선 화살표 연결선 70"/>
          <p:cNvCxnSpPr/>
          <p:nvPr/>
        </p:nvCxnSpPr>
        <p:spPr>
          <a:xfrm>
            <a:off x="9291601" y="2065874"/>
            <a:ext cx="909479" cy="3971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981480" y="2102230"/>
            <a:ext cx="619464" cy="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</a:t>
            </a:r>
            <a:r>
              <a:rPr lang="ko-KR" altLang="en-US" b="1" dirty="0" smtClean="0">
                <a:latin typeface="+mj-ea"/>
              </a:rPr>
              <a:t>학습 과정</a:t>
            </a:r>
            <a:endParaRPr lang="ko-KR" altLang="en-US" b="1" dirty="0">
              <a:latin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53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grpSp>
        <p:nvGrpSpPr>
          <p:cNvPr id="30" name="그룹 29"/>
          <p:cNvGrpSpPr/>
          <p:nvPr/>
        </p:nvGrpSpPr>
        <p:grpSpPr>
          <a:xfrm>
            <a:off x="2743127" y="1710781"/>
            <a:ext cx="1728194" cy="691217"/>
            <a:chOff x="3143672" y="2284883"/>
            <a:chExt cx="1728194" cy="691217"/>
          </a:xfrm>
        </p:grpSpPr>
        <p:sp>
          <p:nvSpPr>
            <p:cNvPr id="31" name="직사각형 30"/>
            <p:cNvSpPr/>
            <p:nvPr/>
          </p:nvSpPr>
          <p:spPr>
            <a:xfrm>
              <a:off x="3143672" y="2284883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93723" y="2329769"/>
              <a:ext cx="828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</a:rPr>
                <a:t>PQ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직선 연결선 67"/>
          <p:cNvCxnSpPr>
            <a:stCxn id="31" idx="2"/>
          </p:cNvCxnSpPr>
          <p:nvPr/>
        </p:nvCxnSpPr>
        <p:spPr>
          <a:xfrm>
            <a:off x="3607224" y="2393986"/>
            <a:ext cx="438342" cy="587174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587388" y="2996952"/>
            <a:ext cx="11017224" cy="3024336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67408" y="3284984"/>
            <a:ext cx="106571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Z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p x q x s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크기의 정수 배열로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encode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함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			s :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저장공간에 필요한 인덱스의 수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PQ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모델의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train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 끝나면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모든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base initialization samples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로부터 압축된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representation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을 구하고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</a:t>
            </a:r>
            <a:br>
              <a:rPr lang="en-US" altLang="ko-KR" dirty="0" smtClean="0">
                <a:solidFill>
                  <a:schemeClr val="bg1"/>
                </a:solidFill>
                <a:latin typeface="+mn-ea"/>
              </a:rPr>
            </a:b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그 값은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replay buffer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 더해짐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60505" y="1735161"/>
            <a:ext cx="1346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</a:rPr>
              <a:t>Z encoded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10569496" y="1797906"/>
            <a:ext cx="1071120" cy="373696"/>
            <a:chOff x="8544272" y="2276871"/>
            <a:chExt cx="1728194" cy="683205"/>
          </a:xfrm>
        </p:grpSpPr>
        <p:sp>
          <p:nvSpPr>
            <p:cNvPr id="111" name="직사각형 110"/>
            <p:cNvSpPr/>
            <p:nvPr/>
          </p:nvSpPr>
          <p:spPr>
            <a:xfrm>
              <a:off x="8544272" y="2276871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201346" y="2321756"/>
              <a:ext cx="414046" cy="61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F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3" name="직선 화살표 연결선 112"/>
          <p:cNvCxnSpPr>
            <a:endCxn id="31" idx="1"/>
          </p:cNvCxnSpPr>
          <p:nvPr/>
        </p:nvCxnSpPr>
        <p:spPr>
          <a:xfrm flipV="1">
            <a:off x="1663007" y="2052384"/>
            <a:ext cx="1080120" cy="15792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735015" y="1707022"/>
            <a:ext cx="100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G(x) = Z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7320136" y="2058326"/>
            <a:ext cx="648072" cy="1955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7946462" y="1700808"/>
            <a:ext cx="1862450" cy="693478"/>
            <a:chOff x="7176120" y="1726573"/>
            <a:chExt cx="1728192" cy="738364"/>
          </a:xfrm>
        </p:grpSpPr>
        <p:sp>
          <p:nvSpPr>
            <p:cNvPr id="117" name="타원 116"/>
            <p:cNvSpPr/>
            <p:nvPr/>
          </p:nvSpPr>
          <p:spPr>
            <a:xfrm>
              <a:off x="7176120" y="1726573"/>
              <a:ext cx="1728192" cy="738364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67411" y="1802488"/>
              <a:ext cx="945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replay</a:t>
              </a:r>
            </a:p>
            <a:p>
              <a:r>
                <a:rPr lang="en-US" altLang="ko-KR" b="1" dirty="0" smtClean="0">
                  <a:solidFill>
                    <a:schemeClr val="bg1"/>
                  </a:solidFill>
                </a:rPr>
                <a:t>buffer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551384" y="1844824"/>
            <a:ext cx="1071120" cy="373696"/>
            <a:chOff x="3143672" y="2284883"/>
            <a:chExt cx="1728194" cy="683205"/>
          </a:xfrm>
        </p:grpSpPr>
        <p:sp>
          <p:nvSpPr>
            <p:cNvPr id="120" name="직사각형 119"/>
            <p:cNvSpPr/>
            <p:nvPr/>
          </p:nvSpPr>
          <p:spPr>
            <a:xfrm>
              <a:off x="3143672" y="2284883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593723" y="2329768"/>
              <a:ext cx="828091" cy="61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 G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직선 화살표 연결선 121"/>
          <p:cNvCxnSpPr/>
          <p:nvPr/>
        </p:nvCxnSpPr>
        <p:spPr>
          <a:xfrm>
            <a:off x="4471321" y="2076950"/>
            <a:ext cx="1120621" cy="19768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9839658" y="2026223"/>
            <a:ext cx="729838" cy="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/>
          <p:cNvGrpSpPr/>
          <p:nvPr/>
        </p:nvGrpSpPr>
        <p:grpSpPr>
          <a:xfrm>
            <a:off x="5591942" y="1196752"/>
            <a:ext cx="1728194" cy="1667752"/>
            <a:chOff x="5231760" y="1980154"/>
            <a:chExt cx="1728194" cy="1667752"/>
          </a:xfrm>
        </p:grpSpPr>
        <p:sp>
          <p:nvSpPr>
            <p:cNvPr id="146" name="직사각형 145"/>
            <p:cNvSpPr/>
            <p:nvPr/>
          </p:nvSpPr>
          <p:spPr>
            <a:xfrm>
              <a:off x="5231760" y="1980154"/>
              <a:ext cx="1728194" cy="1667752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5255827" y="2035489"/>
              <a:ext cx="864096" cy="772732"/>
              <a:chOff x="7680176" y="1593788"/>
              <a:chExt cx="864096" cy="772732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/>
                  <a:t>s1</a:t>
                </a:r>
                <a:endParaRPr lang="ko-KR" altLang="en-US" sz="2400" b="1" dirty="0"/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6095857" y="2035489"/>
              <a:ext cx="864096" cy="772732"/>
              <a:chOff x="7680176" y="1593788"/>
              <a:chExt cx="864096" cy="772732"/>
            </a:xfrm>
          </p:grpSpPr>
          <p:sp>
            <p:nvSpPr>
              <p:cNvPr id="155" name="타원 154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/>
                  <a:t>s2</a:t>
                </a:r>
                <a:endParaRPr lang="ko-KR" altLang="en-US" sz="2400" b="1" dirty="0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5255827" y="2824057"/>
              <a:ext cx="864096" cy="772732"/>
              <a:chOff x="7680176" y="1593788"/>
              <a:chExt cx="864096" cy="772732"/>
            </a:xfrm>
          </p:grpSpPr>
          <p:sp>
            <p:nvSpPr>
              <p:cNvPr id="153" name="타원 152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/>
                  <a:t>s3</a:t>
                </a:r>
                <a:endParaRPr lang="ko-KR" altLang="en-US" sz="2400" b="1" dirty="0"/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6095857" y="2824057"/>
              <a:ext cx="864096" cy="772732"/>
              <a:chOff x="7680176" y="1593788"/>
              <a:chExt cx="864096" cy="772732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/>
                  <a:t>s4</a:t>
                </a:r>
                <a:endParaRPr lang="ko-KR" altLang="en-US" sz="2400" b="1" dirty="0"/>
              </a:p>
            </p:txBody>
          </p:sp>
        </p:grpSp>
      </p:grpSp>
      <p:sp>
        <p:nvSpPr>
          <p:cNvPr id="165" name="TextBox 164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</a:t>
            </a:r>
            <a:r>
              <a:rPr lang="ko-KR" altLang="en-US" b="1" dirty="0" smtClean="0">
                <a:latin typeface="+mj-ea"/>
              </a:rPr>
              <a:t>학습 과정</a:t>
            </a:r>
            <a:endParaRPr lang="ko-KR" altLang="en-US" b="1" dirty="0">
              <a:latin typeface="+mj-ea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50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grpSp>
        <p:nvGrpSpPr>
          <p:cNvPr id="15" name="그룹 14"/>
          <p:cNvGrpSpPr/>
          <p:nvPr/>
        </p:nvGrpSpPr>
        <p:grpSpPr>
          <a:xfrm>
            <a:off x="3143672" y="1885333"/>
            <a:ext cx="1071120" cy="373696"/>
            <a:chOff x="3143672" y="2284883"/>
            <a:chExt cx="1728194" cy="683205"/>
          </a:xfrm>
        </p:grpSpPr>
        <p:sp>
          <p:nvSpPr>
            <p:cNvPr id="10" name="직사각형 9"/>
            <p:cNvSpPr/>
            <p:nvPr/>
          </p:nvSpPr>
          <p:spPr>
            <a:xfrm>
              <a:off x="3143672" y="2284883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3723" y="2329768"/>
              <a:ext cx="828091" cy="61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PQ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40904" y="1580678"/>
            <a:ext cx="1071120" cy="912218"/>
            <a:chOff x="5231760" y="1980154"/>
            <a:chExt cx="1728194" cy="1667752"/>
          </a:xfrm>
        </p:grpSpPr>
        <p:sp>
          <p:nvSpPr>
            <p:cNvPr id="12" name="직사각형 11"/>
            <p:cNvSpPr/>
            <p:nvPr/>
          </p:nvSpPr>
          <p:spPr>
            <a:xfrm>
              <a:off x="5231760" y="1980154"/>
              <a:ext cx="1728194" cy="1667752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255827" y="2035489"/>
              <a:ext cx="864096" cy="772732"/>
              <a:chOff x="7680176" y="1593788"/>
              <a:chExt cx="864096" cy="772732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s1</a:t>
                </a:r>
                <a:endParaRPr lang="ko-KR" altLang="en-US" sz="1000" b="1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095857" y="2035489"/>
              <a:ext cx="864096" cy="772732"/>
              <a:chOff x="7680176" y="1593788"/>
              <a:chExt cx="864096" cy="772732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s2</a:t>
                </a:r>
                <a:endParaRPr lang="ko-KR" altLang="en-US" sz="1000" b="1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255827" y="2824057"/>
              <a:ext cx="864096" cy="772732"/>
              <a:chOff x="7680176" y="1593788"/>
              <a:chExt cx="864096" cy="77273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s3</a:t>
                </a:r>
                <a:endParaRPr lang="ko-KR" altLang="en-US" sz="1000" b="1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095857" y="2824057"/>
              <a:ext cx="864096" cy="772732"/>
              <a:chOff x="7680176" y="1593788"/>
              <a:chExt cx="864096" cy="772732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s4</a:t>
                </a:r>
                <a:endParaRPr lang="ko-KR" altLang="en-US" sz="1000" b="1" dirty="0"/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10200456" y="1885333"/>
            <a:ext cx="1071120" cy="373696"/>
            <a:chOff x="8544272" y="2276871"/>
            <a:chExt cx="1728194" cy="683205"/>
          </a:xfrm>
        </p:grpSpPr>
        <p:sp>
          <p:nvSpPr>
            <p:cNvPr id="25" name="직사각형 24"/>
            <p:cNvSpPr/>
            <p:nvPr/>
          </p:nvSpPr>
          <p:spPr>
            <a:xfrm>
              <a:off x="8544272" y="2276871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01346" y="2321756"/>
              <a:ext cx="414046" cy="61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F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 flipH="1">
            <a:off x="7473882" y="2405750"/>
            <a:ext cx="324036" cy="587174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87388" y="2996952"/>
            <a:ext cx="11017224" cy="3024336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67408" y="3284984"/>
            <a:ext cx="10657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메모리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상한값으로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설정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만약 버퍼가 꽉 차게 되면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새로운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sample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 추가되고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기존의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sample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을 제거함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910536" y="2068176"/>
            <a:ext cx="1233472" cy="4005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54554" y="1707022"/>
            <a:ext cx="100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G(x) = Z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61" name="직선 화살표 연결선 60"/>
          <p:cNvCxnSpPr>
            <a:endCxn id="130" idx="2"/>
          </p:cNvCxnSpPr>
          <p:nvPr/>
        </p:nvCxnSpPr>
        <p:spPr>
          <a:xfrm>
            <a:off x="6312024" y="2072163"/>
            <a:ext cx="873854" cy="198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7185878" y="1727410"/>
            <a:ext cx="1862450" cy="693478"/>
            <a:chOff x="7176120" y="1726573"/>
            <a:chExt cx="1728192" cy="738364"/>
          </a:xfrm>
        </p:grpSpPr>
        <p:sp>
          <p:nvSpPr>
            <p:cNvPr id="130" name="타원 129"/>
            <p:cNvSpPr/>
            <p:nvPr/>
          </p:nvSpPr>
          <p:spPr>
            <a:xfrm>
              <a:off x="7176120" y="1726573"/>
              <a:ext cx="1728192" cy="738364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567411" y="1802488"/>
              <a:ext cx="945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replay</a:t>
              </a:r>
            </a:p>
            <a:p>
              <a:r>
                <a:rPr lang="en-US" altLang="ko-KR" b="1" dirty="0" smtClean="0">
                  <a:solidFill>
                    <a:schemeClr val="bg1"/>
                  </a:solidFill>
                </a:rPr>
                <a:t>buffer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직선 화살표 연결선 70"/>
          <p:cNvCxnSpPr>
            <a:endCxn id="25" idx="1"/>
          </p:cNvCxnSpPr>
          <p:nvPr/>
        </p:nvCxnSpPr>
        <p:spPr>
          <a:xfrm>
            <a:off x="9075577" y="2065874"/>
            <a:ext cx="1124879" cy="630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252400" y="2102230"/>
            <a:ext cx="988504" cy="194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830416" y="1844824"/>
            <a:ext cx="1071120" cy="373696"/>
            <a:chOff x="3143672" y="2284883"/>
            <a:chExt cx="1728194" cy="683205"/>
          </a:xfrm>
        </p:grpSpPr>
        <p:sp>
          <p:nvSpPr>
            <p:cNvPr id="42" name="직사각형 41"/>
            <p:cNvSpPr/>
            <p:nvPr/>
          </p:nvSpPr>
          <p:spPr>
            <a:xfrm>
              <a:off x="3143672" y="2284883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93723" y="2329768"/>
              <a:ext cx="828091" cy="61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 G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079776" y="1735161"/>
            <a:ext cx="1346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</a:rPr>
              <a:t>Z encoded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57155" y="1735161"/>
            <a:ext cx="1346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</a:rPr>
              <a:t>Reconstruct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</a:t>
            </a:r>
            <a:r>
              <a:rPr lang="ko-KR" altLang="en-US" b="1" dirty="0" smtClean="0">
                <a:latin typeface="+mj-ea"/>
              </a:rPr>
              <a:t>학습 과정</a:t>
            </a:r>
            <a:endParaRPr lang="ko-KR" altLang="en-US" b="1" dirty="0">
              <a:latin typeface="+mj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87623" y="-67036"/>
            <a:ext cx="3452600" cy="2137136"/>
            <a:chOff x="387623" y="-67036"/>
            <a:chExt cx="3452600" cy="2137136"/>
          </a:xfrm>
        </p:grpSpPr>
        <p:pic>
          <p:nvPicPr>
            <p:cNvPr id="6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8" t="67230" r="78398"/>
            <a:stretch/>
          </p:blipFill>
          <p:spPr bwMode="auto">
            <a:xfrm rot="21322027">
              <a:off x="827360" y="-67036"/>
              <a:ext cx="3012863" cy="160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자유형 62"/>
            <p:cNvSpPr/>
            <p:nvPr/>
          </p:nvSpPr>
          <p:spPr>
            <a:xfrm>
              <a:off x="387623" y="736600"/>
              <a:ext cx="2888977" cy="1333500"/>
            </a:xfrm>
            <a:custGeom>
              <a:avLst/>
              <a:gdLst>
                <a:gd name="connsiteX0" fmla="*/ 425177 w 2888977"/>
                <a:gd name="connsiteY0" fmla="*/ 0 h 1333500"/>
                <a:gd name="connsiteX1" fmla="*/ 133077 w 2888977"/>
                <a:gd name="connsiteY1" fmla="*/ 660400 h 1333500"/>
                <a:gd name="connsiteX2" fmla="*/ 247377 w 2888977"/>
                <a:gd name="connsiteY2" fmla="*/ 1219200 h 1333500"/>
                <a:gd name="connsiteX3" fmla="*/ 2888977 w 2888977"/>
                <a:gd name="connsiteY3" fmla="*/ 133350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8977" h="1333500">
                  <a:moveTo>
                    <a:pt x="425177" y="0"/>
                  </a:moveTo>
                  <a:cubicBezTo>
                    <a:pt x="293943" y="228600"/>
                    <a:pt x="162710" y="457200"/>
                    <a:pt x="133077" y="660400"/>
                  </a:cubicBezTo>
                  <a:cubicBezTo>
                    <a:pt x="103444" y="863600"/>
                    <a:pt x="-211940" y="1107017"/>
                    <a:pt x="247377" y="1219200"/>
                  </a:cubicBezTo>
                  <a:cubicBezTo>
                    <a:pt x="706694" y="1331383"/>
                    <a:pt x="2433894" y="1314450"/>
                    <a:pt x="2888977" y="133350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686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219007" y="3167390"/>
            <a:ext cx="1754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+mj-ea"/>
                <a:ea typeface="+mj-ea"/>
              </a:rPr>
              <a:t>3.</a:t>
            </a:r>
            <a:r>
              <a:rPr lang="en-US" altLang="ko-KR" sz="2800" b="1" dirty="0" smtClean="0">
                <a:latin typeface="+mj-ea"/>
                <a:ea typeface="+mj-ea"/>
              </a:rPr>
              <a:t> </a:t>
            </a:r>
            <a:r>
              <a:rPr lang="ko-KR" altLang="en-US" sz="2800" b="1" dirty="0" smtClean="0">
                <a:latin typeface="+mj-ea"/>
                <a:ea typeface="+mj-ea"/>
              </a:rPr>
              <a:t>결   과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62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03</a:t>
            </a:r>
          </a:p>
          <a:p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     결       과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220559"/>
            <a:ext cx="1051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1)  Baseline Models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Fast RCNN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구조와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ResNet-50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backbone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으로 사용하는 몇 가지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baseline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들을 비교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Baseline Models</a:t>
            </a:r>
            <a:endParaRPr lang="ko-KR" altLang="en-US" b="1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376" y="2276872"/>
            <a:ext cx="655272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1&gt; RODEO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Replay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매커니즘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적용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2&gt; Fine-Tune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Single epoch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마다 하나의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example, but Replay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(x)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Forgetting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문제 발생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3&gt;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</a:rPr>
              <a:t>ILwFOD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Incremental learning + Distillation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4&gt; SLDA + Stream-Regress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5&gt; Offline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Mini-batch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epochs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동안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train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되는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기본적인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object detection network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Offline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train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Picture 2" descr="C:\Users\사용자\PycharmProjects\lotte_studying\reference_image\KwonHH\RODEO_Replay for Online Object Detection\Tabel2_Incremental mAP results for several variants of RODE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2348880"/>
            <a:ext cx="4032448" cy="382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0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03</a:t>
            </a:r>
          </a:p>
          <a:p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     결       과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286658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2)  Incremental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mAP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results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330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Incremental </a:t>
            </a:r>
            <a:r>
              <a:rPr lang="en-US" altLang="ko-KR" b="1" dirty="0" err="1" smtClean="0">
                <a:latin typeface="+mj-ea"/>
              </a:rPr>
              <a:t>mAP</a:t>
            </a:r>
            <a:r>
              <a:rPr lang="en-US" altLang="ko-KR" b="1" dirty="0" smtClean="0">
                <a:latin typeface="+mj-ea"/>
              </a:rPr>
              <a:t> results</a:t>
            </a:r>
            <a:endParaRPr lang="ko-KR" altLang="en-US" b="1" dirty="0">
              <a:latin typeface="+mj-ea"/>
            </a:endParaRPr>
          </a:p>
        </p:txBody>
      </p:sp>
      <p:pic>
        <p:nvPicPr>
          <p:cNvPr id="2050" name="Picture 2" descr="C:\Users\사용자\PycharmProjects\lotte_studying\reference_image\KwonHH\RODEO_Replay for Online Object Detection\Tabel2_Incremental mAP results for several variants of RODE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984108"/>
            <a:ext cx="4248472" cy="39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360" y="1988840"/>
            <a:ext cx="7200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à"/>
            </a:pP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이상적인 경우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RODEO Replay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수를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로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, Buffer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크기를 무제한으로 설정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à"/>
            </a:pP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Replacement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방식이 적용된 모델의 경우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17,688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sample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만 저장하도록 함</a:t>
            </a: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Random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과 비교했을 때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MAX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가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mAP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가 더 낮았음</a:t>
            </a: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더 다양한 고유의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category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를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저장하기 때문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à"/>
            </a:pP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MIN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방식을 적용한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real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과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recon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모두에서 가장 좋은 결과</a:t>
            </a: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/>
              <a:buChar char="à"/>
            </a:pP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MIN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방식에서 고유한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image category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를 가장 많이 가지기 때문에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forgetting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극복하기 위해서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buffer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가 더욱 다양해지기 때문인 것으로 추측</a:t>
            </a: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36160" y="5301208"/>
            <a:ext cx="4248472" cy="2880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36160" y="4021882"/>
            <a:ext cx="4248472" cy="19920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36160" y="4653136"/>
            <a:ext cx="4248472" cy="19920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36160" y="3448701"/>
            <a:ext cx="4248472" cy="19920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105983" y="3167390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감사합니다</a:t>
            </a:r>
            <a:endParaRPr lang="en-US" altLang="ko-KR" sz="28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122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/>
                </a:solidFill>
                <a:latin typeface="+mj-ea"/>
                <a:ea typeface="+mj-ea"/>
              </a:rPr>
              <a:t>목차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0" y="999391"/>
            <a:ext cx="1219778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7E6B71D-43B0-452B-BE7F-FE4F94903288}"/>
              </a:ext>
            </a:extLst>
          </p:cNvPr>
          <p:cNvSpPr/>
          <p:nvPr/>
        </p:nvSpPr>
        <p:spPr>
          <a:xfrm>
            <a:off x="1087448" y="1366823"/>
            <a:ext cx="6160680" cy="4582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FFC000"/>
                </a:solidFill>
                <a:latin typeface="+mn-ea"/>
              </a:rPr>
              <a:t>01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RODEO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아이디어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FFC000"/>
                </a:solidFill>
                <a:latin typeface="+mn-ea"/>
              </a:rPr>
              <a:t>02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RODEO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학습 과정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FFC000"/>
                </a:solidFill>
                <a:latin typeface="+mn-ea"/>
              </a:rPr>
              <a:t>03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결과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1E5CC858-5656-4BF2-8E86-EE054A32BEDD}"/>
              </a:ext>
            </a:extLst>
          </p:cNvPr>
          <p:cNvSpPr/>
          <p:nvPr/>
        </p:nvSpPr>
        <p:spPr>
          <a:xfrm>
            <a:off x="313706" y="2654945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latin typeface="+mj-ea"/>
              <a:ea typeface="+mj-ea"/>
            </a:endParaRPr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069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361816" y="3167390"/>
            <a:ext cx="346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+mj-ea"/>
                <a:ea typeface="+mj-ea"/>
              </a:rPr>
              <a:t>1.</a:t>
            </a:r>
            <a:r>
              <a:rPr lang="en-US" altLang="ko-KR" sz="2800" b="1" dirty="0" smtClean="0">
                <a:latin typeface="+mj-ea"/>
                <a:ea typeface="+mj-ea"/>
              </a:rPr>
              <a:t> RODEO </a:t>
            </a:r>
            <a:r>
              <a:rPr lang="ko-KR" altLang="en-US" sz="2800" b="1" dirty="0" smtClean="0">
                <a:latin typeface="+mj-ea"/>
                <a:ea typeface="+mj-ea"/>
              </a:rPr>
              <a:t>아이디어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143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1)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등장 배경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기존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Object Detection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경우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Offline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Train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Object class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업데이트가 불가능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인간 등 포유동물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Static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(X)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, </a:t>
            </a:r>
            <a:r>
              <a:rPr lang="en-US" altLang="ko-KR" u="sng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Streaming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(0)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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더 많은 부분을 학습 및 이해가 가능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시간의 경과에 따른 </a:t>
            </a:r>
            <a:r>
              <a:rPr lang="en-US" altLang="ko-KR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object class</a:t>
            </a:r>
            <a:r>
              <a:rPr lang="ko-KR" altLang="en-US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; </a:t>
            </a:r>
            <a:r>
              <a:rPr lang="en-US" altLang="ko-KR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Real-time application </a:t>
            </a:r>
            <a:r>
              <a:rPr lang="ko-KR" altLang="en-US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적합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</a:b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ko-KR" altLang="en-US" b="1" dirty="0" smtClean="0">
                <a:latin typeface="+mj-ea"/>
              </a:rPr>
              <a:t>등장 배경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79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 startAt="2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Streaming Learning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전체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dataset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single epoch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내에 하나의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example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을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학습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Model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evaluation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train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과정 중 언제든 발생할 수 있음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또한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개발자는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memory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time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 제한을 두면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real-time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 더욱 적합한 모델을 만들 수 있음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그러나</a:t>
            </a:r>
            <a:r>
              <a:rPr lang="en-US" altLang="ko-KR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</a:t>
            </a:r>
            <a:r>
              <a:rPr lang="en-US" altLang="ko-KR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Streaming learning </a:t>
            </a:r>
            <a:r>
              <a:rPr lang="ko-KR" altLang="en-US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을 구현하기 위해서는 </a:t>
            </a:r>
            <a:r>
              <a:rPr lang="en-US" altLang="ko-KR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가지 문제를 해결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Streaming Learning</a:t>
            </a:r>
            <a:endParaRPr lang="ko-KR" altLang="en-US" b="1" dirty="0">
              <a:latin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3350" y="3284984"/>
            <a:ext cx="11737306" cy="2952328"/>
            <a:chOff x="263350" y="3284984"/>
            <a:chExt cx="11737306" cy="295232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50" y="3284984"/>
              <a:ext cx="11737306" cy="2952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551384" y="5949280"/>
              <a:ext cx="2135490" cy="2880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264352" y="5949280"/>
              <a:ext cx="2232248" cy="2880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493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3)  Streaming Learning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적용을 위한 문제 해결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문제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1. Conventional model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Streaming Learning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적용 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Catastrophic Forgetting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발생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</a:t>
            </a:r>
            <a:br>
              <a:rPr lang="en-US" altLang="ko-KR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- Catastrophic Forgetting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이란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인공신경망이 단일 작업에 대해서는 뛰어난 성능을 보이지만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</a:t>
            </a:r>
            <a:br>
              <a:rPr lang="en-US" altLang="ko-KR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다른 종류의 작업을 학습하면 </a:t>
            </a:r>
            <a:r>
              <a:rPr lang="ko-KR" altLang="en-US" b="1" u="sng" dirty="0" smtClean="0">
                <a:solidFill>
                  <a:schemeClr val="bg1"/>
                </a:solidFill>
                <a:latin typeface="+mn-ea"/>
              </a:rPr>
              <a:t>이전 학습 내용을 잊어버리는 현상</a:t>
            </a:r>
            <a:endParaRPr lang="en-US" altLang="ko-KR" b="1" u="sng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524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3) Streaming Learning </a:t>
            </a:r>
            <a:r>
              <a:rPr lang="ko-KR" altLang="en-US" b="1" dirty="0" smtClean="0">
                <a:latin typeface="+mj-ea"/>
              </a:rPr>
              <a:t>적용을 위한 문제해결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8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3)  Streaming Learning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적용을 위한 문제 해결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문제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기존의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Incremental Object Detection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방식은 상당한 한계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Streaming Learning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불가능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-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기존의 방식에서는 </a:t>
            </a:r>
            <a:r>
              <a:rPr lang="ko-KR" altLang="en-US" u="sng" dirty="0" smtClean="0">
                <a:solidFill>
                  <a:schemeClr val="bg1"/>
                </a:solidFill>
                <a:latin typeface="+mn-ea"/>
              </a:rPr>
              <a:t>현재의 장면을 바로 업데이트 하지 않고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	  batch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사이즈로 이미지를 업데이트 하는 방식을 적용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-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따라서 학습이 발생하기 전에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batch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데이터가 축적되기를 기다려야 함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- batch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반복학습이 끝나야만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evaluation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가능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575" y="4869160"/>
            <a:ext cx="11457097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è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RODEO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모델의 제안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0832" y="366816"/>
            <a:ext cx="524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3) Streaming Learning </a:t>
            </a:r>
            <a:r>
              <a:rPr lang="ko-KR" altLang="en-US" b="1" dirty="0" smtClean="0">
                <a:latin typeface="+mj-ea"/>
              </a:rPr>
              <a:t>적용을 위한 문제해결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744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361817" y="3167390"/>
            <a:ext cx="346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+mj-ea"/>
                <a:ea typeface="+mj-ea"/>
              </a:rPr>
              <a:t>2.</a:t>
            </a:r>
            <a:r>
              <a:rPr lang="en-US" altLang="ko-KR" sz="2800" b="1" dirty="0" smtClean="0">
                <a:latin typeface="+mj-ea"/>
                <a:ea typeface="+mj-ea"/>
              </a:rPr>
              <a:t> RODEO </a:t>
            </a:r>
            <a:r>
              <a:rPr lang="ko-KR" altLang="en-US" sz="2800" b="1" dirty="0" smtClean="0">
                <a:latin typeface="+mj-ea"/>
                <a:ea typeface="+mj-ea"/>
              </a:rPr>
              <a:t>학습과정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6256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1)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특징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Example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을 한 번에 하나씩 학습하는 방식이 적용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: Online Object Detection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object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가 관찰되는 경우 새롭게 업데이트 가능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Incremental batch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방식보다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real-time application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에 적용하기 더욱 좋음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</a:b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ko-KR" altLang="en-US" b="1" dirty="0" smtClean="0">
                <a:latin typeface="+mj-ea"/>
              </a:rPr>
              <a:t>특징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1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6489</TotalTime>
  <Words>656</Words>
  <Application>Microsoft Office PowerPoint</Application>
  <PresentationFormat>사용자 지정</PresentationFormat>
  <Paragraphs>169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하원 성</dc:creator>
  <cp:lastModifiedBy>사용자</cp:lastModifiedBy>
  <cp:revision>339</cp:revision>
  <dcterms:created xsi:type="dcterms:W3CDTF">2019-10-26T07:36:38Z</dcterms:created>
  <dcterms:modified xsi:type="dcterms:W3CDTF">2020-09-08T00:32:40Z</dcterms:modified>
</cp:coreProperties>
</file>