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4" r:id="rId5"/>
    <p:sldId id="257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17B54-3565-40F6-9FB7-1492BE53EFA8}" v="60" dt="2020-08-19T01:43:2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9E8C6-65DC-4A1E-8F72-AD60730D95A1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5BDC-1A3A-4DB0-832A-10931E550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2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F90DB-91ED-4FC1-B4DA-103FA4BA0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A5AF3-E5C5-4E58-928C-6A0039E9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D1C91-ED77-4A10-8F63-14181BB8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11EF6-B89F-4DE6-843A-97CE459A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1FC0B-9A1B-4135-BCF3-7EB9DF8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A625-DC53-49ED-9508-B650A3B9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B7F76-D675-4246-8F1B-4ECD6C19E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A189A-B9AA-4865-99B6-66C3A39A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17FC5-701B-4C78-8B9F-4B345094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FAC30-05B0-4CB9-A57F-C5FB84E4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B13A9-F3D5-49AA-8CA1-C0E0FAAD9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54747-E4E8-4469-AA75-EF0DAAED4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6CBEC-D63E-48F3-B715-95217DB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7D5BF-4BC1-4859-9578-9EF4B748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5EB4F-205C-4F44-A214-31EF63B0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0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F19C-0F3A-46DF-B79D-20522B29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22F06-F5B0-4D68-9A4B-B838EEBA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E4EC1-25B2-4F83-9934-9FE5ECBA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6B728-A0CC-49C7-958F-2E0DB65B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014A0-A0AD-494D-BABC-518D8217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8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BAA0-0394-4CFC-B309-9B4A7F79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584D3-0E64-4281-944F-5F043D70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B6796-D8DE-47E4-BF14-1A642F49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C0695-C647-460D-80D4-9F10CAAA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B0A75-133B-43D4-9EA2-CBCDDDD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F04F0-35ED-4436-B8D6-5AA787A1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FE07A-6F8E-4B71-A5EA-FABD43BEA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CBFAD-394F-4052-A352-66E39A4D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8B3BF-26AB-40A0-93D7-189F4C46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7F279-69CC-44C6-AA0C-EA328FD9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145B0-B2C3-4DFA-A9F7-7847C5B0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0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31B1-B8A3-4581-9FDD-7AEBC6B0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021D1-FB49-4693-9554-6981B872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B265E-C587-4E7C-AD94-95065D7A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9398CE-E1FB-4C89-BD79-2E8C78B38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907DFB-B5E7-4AAE-91B6-806CA43AA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AB0C6-DCF2-4169-8908-10E4C6D4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17597-1462-4B53-892C-6B21E24F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7A1F6-BDB3-4E09-91C4-A904260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97D9B-97E5-4CEC-8393-D60E4B2E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F8E16C-A49B-4799-952B-C53E8E5B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311564-2C77-4F08-A330-0CECB09B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CE68A-BA1E-4B95-BCF4-52F2EAB6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1E9C3D-DAD1-4504-896B-E8E9B20F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20DDB9-A0CE-4986-8BA7-52D47A37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75983-14DA-4B46-989E-2E0D3B57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DC433-03F5-422A-821E-DC2C9607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F9C1E-49C6-4F86-87A9-5D49F0C0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18F88-B645-42B7-86CA-63A9D1CA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3796A-F57A-4B42-9437-D249C1E7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7017B-3F8F-4D65-90A4-697362E9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57886-0238-4E10-9012-812F71DF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2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EC26-47DC-4DE3-BB26-B1B5AEEF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F771D-27C8-4E1D-89C8-ED0E5D53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3881F1-6AEA-4EB1-86B5-464E94675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AFE28-8F1F-4BBA-97F7-81408AB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D3EEE-00F9-4507-9569-50861313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FA63-9AE8-4EFC-BDAD-7354530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241274-3B2D-47F4-B80E-BE5A079A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293E2-872D-46C4-8557-BBB7B6DA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76A87-3CA0-4C52-B2E8-30D70357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C233-5370-494B-868E-3114484E2CE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C4435-62F5-4377-B07D-B6128E39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EADB6-E007-499A-9551-7A19F4AAA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65D8-7F95-4C31-8891-DB1C641DA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towardsdatascience.com/review-inception-v4-evolved-from-googlenet-merged-with-resnet-idea-image-classification-5e8c339d18b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1309606" y="1920781"/>
            <a:ext cx="90897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Stochastic Depth </a:t>
            </a:r>
            <a:r>
              <a:rPr lang="en-US" altLang="ko-KR" sz="2400" b="0" i="0" u="none" strike="noStrike" dirty="0" err="1">
                <a:effectLst/>
                <a:ea typeface="Arial" panose="020B0604020202020204" pitchFamily="34" charset="0"/>
              </a:rPr>
              <a:t>ResNet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 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err="1"/>
              <a:t>WideResNet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err="1"/>
              <a:t>polyNet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err="1"/>
              <a:t>PyramidNet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Arial" panose="020B0604020202020204" pitchFamily="34" charset="0"/>
              </a:rPr>
              <a:t>목차</a:t>
            </a:r>
            <a:endParaRPr lang="en-US" altLang="ko-KR" sz="4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2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>
                <a:effectLst/>
                <a:latin typeface="Arial" panose="020B0604020202020204" pitchFamily="34" charset="0"/>
              </a:rPr>
              <a:t>Poly Net</a:t>
            </a:r>
            <a:endParaRPr lang="ko-KR" altLang="en-US" sz="4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E31DE54-A09F-4728-B6EB-7AB6832A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8" y="1335092"/>
            <a:ext cx="8179232" cy="52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79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1294109" y="1880721"/>
            <a:ext cx="90897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 - </a:t>
            </a:r>
            <a:r>
              <a:rPr lang="en-US" altLang="ko-KR" sz="2400" b="1" i="0" u="none" strike="noStrike" dirty="0">
                <a:effectLst/>
                <a:ea typeface="Arial" panose="020B0604020202020204" pitchFamily="34" charset="0"/>
              </a:rPr>
              <a:t>down sampling + doubled feature map layer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 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가 전체 성능에 관여하는 비중이 크다는 실험 결과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​</a:t>
            </a:r>
            <a:endParaRPr lang="ko-KR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 err="1">
                <a:effectLst/>
                <a:latin typeface="Arial" panose="020B0604020202020204" pitchFamily="34" charset="0"/>
              </a:rPr>
              <a:t>PyramidNet</a:t>
            </a:r>
            <a:endParaRPr lang="ko-KR" altLang="en-US" sz="40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E0251EA-8BC2-41D2-823E-2D649525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09" y="3692278"/>
            <a:ext cx="9201942" cy="25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9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1185620" y="5161367"/>
            <a:ext cx="90897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(1) </a:t>
            </a:r>
            <a:r>
              <a:rPr lang="ko-KR" altLang="ko-KR" sz="2400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additive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방식으로 전체 </a:t>
            </a:r>
            <a:r>
              <a:rPr lang="ko-KR" altLang="ko-KR" sz="2400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layer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동안 얼마나 </a:t>
            </a:r>
            <a:r>
              <a:rPr lang="ko-KR" altLang="ko-KR" sz="2400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width를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늘릴지</a:t>
            </a:r>
            <a:endParaRPr lang="en-US" altLang="ko-KR" sz="2400" dirty="0">
              <a:latin typeface="맑은 고딕" panose="020B0503020000020004" pitchFamily="50" charset="-127"/>
              <a:ea typeface="Arial" panose="020B0604020202020204" pitchFamily="34" charset="0"/>
            </a:endParaRPr>
          </a:p>
          <a:p>
            <a:pPr algn="l" rtl="0" fontAlgn="base"/>
            <a:r>
              <a:rPr lang="en-US" altLang="ko-KR" sz="2400" b="0" i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b="0" i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α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를 정한 다음에 이전 </a:t>
            </a:r>
            <a:r>
              <a:rPr lang="ko-KR" altLang="ko-KR" sz="2400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width에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비해서 </a:t>
            </a:r>
            <a:r>
              <a:rPr lang="en-US" altLang="ko-KR" sz="2400" b="0" i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α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/</a:t>
            </a:r>
            <a:r>
              <a:rPr lang="ko-KR" altLang="ko-KR" sz="2400" b="0" i="1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N</a:t>
            </a:r>
            <a:r>
              <a:rPr lang="ko-KR" altLang="ko-KR" sz="2400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만큼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늘리는 것이다. </a:t>
            </a:r>
            <a:r>
              <a:rPr lang="ko-KR" altLang="ko-KR" sz="2400" b="0" i="0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​</a:t>
            </a:r>
            <a:endParaRPr lang="ko-KR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ko-KR" sz="2400" b="0" i="0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​</a:t>
            </a:r>
            <a:endParaRPr lang="ko-KR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(2) </a:t>
            </a:r>
            <a:r>
              <a:rPr lang="ko-KR" altLang="ko-KR" sz="2400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multiplicative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방식으로 지수배로 늘리는 방식이다. </a:t>
            </a:r>
            <a:r>
              <a:rPr lang="ko-KR" altLang="ko-KR" sz="2400" b="0" i="0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​</a:t>
            </a:r>
            <a:endParaRPr lang="ko-KR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 err="1">
                <a:effectLst/>
                <a:latin typeface="Arial" panose="020B0604020202020204" pitchFamily="34" charset="0"/>
              </a:rPr>
              <a:t>PyramidNet</a:t>
            </a:r>
            <a:endParaRPr lang="ko-KR" altLang="en-US" sz="4000" dirty="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615A4D92-2502-4B2E-83D4-892A5E6B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4" y="1293766"/>
            <a:ext cx="5459762" cy="35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2E723-C543-459E-A62B-44A239332F51}"/>
              </a:ext>
            </a:extLst>
          </p:cNvPr>
          <p:cNvSpPr txBox="1"/>
          <p:nvPr/>
        </p:nvSpPr>
        <p:spPr>
          <a:xfrm>
            <a:off x="6571281" y="1758785"/>
            <a:ext cx="5083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N = width</a:t>
            </a:r>
          </a:p>
          <a:p>
            <a:r>
              <a:rPr lang="en-US" altLang="ko-KR" sz="2400" dirty="0"/>
              <a:t>A = </a:t>
            </a:r>
            <a:r>
              <a:rPr lang="ko-KR" altLang="en-US" sz="2400" dirty="0" err="1"/>
              <a:t>하이퍼파라미터</a:t>
            </a:r>
            <a:r>
              <a:rPr lang="ko-KR" altLang="en-US" sz="2400" dirty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537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1108128" y="5269666"/>
            <a:ext cx="90897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Additive와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multiplicative의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차이를 보여주며,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additive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방식이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input과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가까운 초기의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layer의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map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개수가 더 많아서 성능이 더 좋다고 설명하고 있습니다</a:t>
            </a:r>
            <a:r>
              <a:rPr lang="ko-KR" altLang="ko-KR" sz="2400" b="0" i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​</a:t>
            </a:r>
            <a:endParaRPr lang="ko-KR" altLang="ko-KR" sz="2400" b="0" i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 err="1">
                <a:effectLst/>
                <a:latin typeface="Arial" panose="020B0604020202020204" pitchFamily="34" charset="0"/>
              </a:rPr>
              <a:t>PyramidNet</a:t>
            </a:r>
            <a:endParaRPr lang="ko-KR" altLang="en-US" sz="40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2DC2E8D-C7EE-48EB-85C0-ECC2DAC7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28" y="1335301"/>
            <a:ext cx="9089757" cy="38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45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1247611" y="5685165"/>
            <a:ext cx="90897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Pre-Act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</a:t>
            </a:r>
            <a:r>
              <a:rPr lang="en-US" altLang="ko-KR" sz="2400" b="0" i="0" u="none" strike="noStrike" dirty="0" err="1">
                <a:effectLst/>
                <a:latin typeface="Arial" panose="020B0604020202020204" pitchFamily="34" charset="0"/>
              </a:rPr>
              <a:t>ResNet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에서 제안한 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Res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Block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(BN-</a:t>
            </a:r>
            <a:r>
              <a:rPr lang="en-US" altLang="ko-KR" sz="2400" b="0" i="0" u="none" strike="noStrike" dirty="0" err="1">
                <a:effectLst/>
                <a:ea typeface="Arial" panose="020B0604020202020204" pitchFamily="34" charset="0"/>
              </a:rPr>
              <a:t>ReLU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-Conv) 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대신 약간 다른 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Res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Block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(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BN-Conv-BN-</a:t>
            </a:r>
            <a:r>
              <a:rPr lang="en-US" altLang="ko-KR" sz="2400" b="0" i="0" u="none" strike="noStrike" dirty="0" err="1">
                <a:effectLst/>
                <a:latin typeface="Arial" panose="020B0604020202020204" pitchFamily="34" charset="0"/>
              </a:rPr>
              <a:t>ReLU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-Conv-BN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)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을 이용하여 약간의 성능 향상을 얻었습니다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.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​</a:t>
            </a:r>
            <a:endParaRPr lang="ko-KR" altLang="en-US" sz="24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 err="1">
                <a:effectLst/>
                <a:latin typeface="Arial" panose="020B0604020202020204" pitchFamily="34" charset="0"/>
              </a:rPr>
              <a:t>PyramidNet</a:t>
            </a:r>
            <a:endParaRPr lang="ko-KR" altLang="en-US" sz="4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22FC59A-61AC-4F65-887B-72055D60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37" y="1233937"/>
            <a:ext cx="8814707" cy="28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E8AC694-183D-41B1-B081-C79AB05C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57" y="3852658"/>
            <a:ext cx="5657503" cy="183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6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875653" y="5632146"/>
            <a:ext cx="90897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Dropout은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network의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hidden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unit을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일정 확률로 0으로 만드는 </a:t>
            </a:r>
            <a:r>
              <a:rPr lang="ko-KR" altLang="ko-KR" sz="2400" b="0" i="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regularization</a:t>
            </a:r>
            <a:r>
              <a:rPr lang="ko-KR" altLang="ko-KR" sz="2400" b="0" i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기법이다</a:t>
            </a:r>
            <a:r>
              <a:rPr lang="ko-KR" altLang="ko-KR" sz="2400" b="0" i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​</a:t>
            </a:r>
            <a:endParaRPr lang="en-US" altLang="ko-KR" sz="2400" b="0" i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 rtl="0" fontAlgn="base"/>
            <a:endParaRPr lang="en-US" altLang="ko-KR" sz="24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US" altLang="ko-KR" sz="2400" dirty="0">
              <a:latin typeface="Arial" panose="020B0604020202020204" pitchFamily="34" charset="0"/>
            </a:endParaRPr>
          </a:p>
          <a:p>
            <a:pPr algn="l" rtl="0" fontAlgn="base"/>
            <a:endParaRPr lang="en-US" altLang="ko-K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 rtl="0" fontAlgn="base"/>
            <a:r>
              <a:rPr lang="ko-KR" altLang="ko-KR" sz="2400" b="0" i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​</a:t>
            </a:r>
            <a:endParaRPr lang="ko-KR" altLang="ko-KR" sz="2400" b="0" i="0" dirty="0">
              <a:effectLst/>
              <a:latin typeface="Arial" panose="020B0604020202020204" pitchFamily="34" charset="0"/>
            </a:endParaRPr>
          </a:p>
          <a:p>
            <a:endParaRPr lang="ko-KR" altLang="en-US" sz="2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4000" b="1" i="0" u="none" strike="noStrike" dirty="0">
                <a:effectLst/>
                <a:latin typeface="Arial" panose="020B0604020202020204" pitchFamily="34" charset="0"/>
              </a:rPr>
              <a:t>Stochastic Depth ResNet</a:t>
            </a:r>
            <a:r>
              <a:rPr lang="tr-TR" altLang="ko-KR" sz="4000" b="0" i="0" dirty="0">
                <a:effectLst/>
                <a:latin typeface="Arial" panose="020B0604020202020204" pitchFamily="34" charset="0"/>
              </a:rPr>
              <a:t>​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478CF9-6B4E-4E19-819C-8575429A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28" y="1532426"/>
            <a:ext cx="6787263" cy="3740128"/>
          </a:xfrm>
          <a:prstGeom prst="rect">
            <a:avLst/>
          </a:prstGeom>
        </p:spPr>
      </p:pic>
      <p:pic>
        <p:nvPicPr>
          <p:cNvPr id="14338" name="Picture 2" descr="인공지능의 이해 (1/6): 머신 러닝의 원리">
            <a:extLst>
              <a:ext uri="{FF2B5EF4-FFF2-40B4-BE49-F238E27FC236}">
                <a16:creationId xmlns:a16="http://schemas.microsoft.com/office/drawing/2014/main" id="{4356311B-05D7-443F-9897-673F3FB6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108" y="2358776"/>
            <a:ext cx="3518545" cy="10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83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4000" b="1" i="0" u="none" strike="noStrike" dirty="0">
                <a:effectLst/>
                <a:latin typeface="Arial" panose="020B0604020202020204" pitchFamily="34" charset="0"/>
              </a:rPr>
              <a:t>Stochastic Depth ResNet</a:t>
            </a:r>
            <a:r>
              <a:rPr lang="tr-TR" altLang="ko-KR" sz="4000" b="0" i="0" dirty="0">
                <a:effectLst/>
                <a:latin typeface="Arial" panose="020B0604020202020204" pitchFamily="34" charset="0"/>
              </a:rPr>
              <a:t>​</a:t>
            </a:r>
            <a:endParaRPr lang="ko-KR" altLang="en-US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755B7F-36BF-4006-8F5E-27206D0BD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02" y="1368243"/>
            <a:ext cx="8070742" cy="41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9738F2-2A9E-4A5B-960A-AAE79F3D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62" y="5685162"/>
            <a:ext cx="58483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E55A1-7734-4D31-B1AA-58FDCADD37DD}"/>
              </a:ext>
            </a:extLst>
          </p:cNvPr>
          <p:cNvSpPr txBox="1"/>
          <p:nvPr/>
        </p:nvSpPr>
        <p:spPr>
          <a:xfrm>
            <a:off x="7780147" y="5489755"/>
            <a:ext cx="2600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US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- 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L</a:t>
            </a:r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(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layer</a:t>
            </a:r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깊이 ) = 110 </a:t>
            </a:r>
            <a:r>
              <a:rPr lang="ko-KR" altLang="ko-KR" b="0" i="0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​</a:t>
            </a:r>
            <a:endParaRPr lang="ko-KR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en-US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- 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p</a:t>
            </a:r>
            <a:r>
              <a:rPr lang="en-US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_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L</a:t>
            </a:r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= 0.5</a:t>
            </a:r>
            <a:r>
              <a:rPr lang="en-US" altLang="ko-KR" b="0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​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en-US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- 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P</a:t>
            </a:r>
            <a:r>
              <a:rPr lang="en-US" altLang="ko-KR" dirty="0">
                <a:latin typeface="맑은 고딕" panose="020B0503020000020004" pitchFamily="50" charset="-127"/>
                <a:ea typeface="Arial" panose="020B0604020202020204" pitchFamily="34" charset="0"/>
              </a:rPr>
              <a:t>_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l</a:t>
            </a:r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= 생존확률 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1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1309606" y="1920781"/>
            <a:ext cx="90897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정확도를 높이기 위해 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Layer(Depth)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만 더 많이 쌓으려고 해왔는데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Conv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filter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개수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(Width)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도 늘리는 시도를 하였고</a:t>
            </a:r>
            <a:r>
              <a:rPr lang="en-US" altLang="ko-KR" sz="2400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여러 실험을 통해 </a:t>
            </a:r>
            <a:r>
              <a:rPr lang="en-US" altLang="ko-KR" sz="2400" b="1" i="0" u="none" strike="noStrike" dirty="0">
                <a:effectLst/>
                <a:latin typeface="Arial" panose="020B0604020202020204" pitchFamily="34" charset="0"/>
              </a:rPr>
              <a:t>Wide</a:t>
            </a:r>
            <a:r>
              <a:rPr lang="ko-KR" altLang="en-US" sz="2400" b="1" i="0" u="none" strike="noStrike" dirty="0">
                <a:effectLst/>
                <a:ea typeface="Arial" panose="020B0604020202020204" pitchFamily="34" charset="0"/>
              </a:rPr>
              <a:t> </a:t>
            </a:r>
            <a:r>
              <a:rPr lang="en-US" altLang="ko-KR" sz="2400" b="1" i="0" u="none" strike="noStrike" dirty="0" err="1">
                <a:effectLst/>
                <a:ea typeface="Arial" panose="020B0604020202020204" pitchFamily="34" charset="0"/>
              </a:rPr>
              <a:t>ResNet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구조를 제안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​</a:t>
            </a:r>
            <a:endParaRPr lang="ko-KR" altLang="en-US" sz="24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>
                <a:effectLst/>
                <a:latin typeface="Arial" panose="020B0604020202020204" pitchFamily="34" charset="0"/>
              </a:rPr>
              <a:t>Wide </a:t>
            </a:r>
            <a:r>
              <a:rPr lang="en-US" altLang="ko-KR" sz="4000" b="1" i="0" u="none" strike="noStrike" dirty="0" err="1">
                <a:effectLst/>
                <a:latin typeface="Arial" panose="020B0604020202020204" pitchFamily="34" charset="0"/>
              </a:rPr>
              <a:t>ResNet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11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>
                <a:effectLst/>
                <a:latin typeface="Arial" panose="020B0604020202020204" pitchFamily="34" charset="0"/>
              </a:rPr>
              <a:t>Wide </a:t>
            </a:r>
            <a:r>
              <a:rPr lang="en-US" altLang="ko-KR" sz="4000" b="1" i="0" u="none" strike="noStrike" dirty="0" err="1">
                <a:effectLst/>
                <a:latin typeface="Arial" panose="020B0604020202020204" pitchFamily="34" charset="0"/>
              </a:rPr>
              <a:t>ResNet</a:t>
            </a:r>
            <a:endParaRPr lang="ko-KR" altLang="en-US" sz="4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22E991-E125-476B-8B75-F2313A88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02" y="1693110"/>
            <a:ext cx="6503614" cy="41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5075F2-DD1A-433E-B0EB-9610E32C04DA}"/>
              </a:ext>
            </a:extLst>
          </p:cNvPr>
          <p:cNvSpPr txBox="1"/>
          <p:nvPr/>
        </p:nvSpPr>
        <p:spPr>
          <a:xfrm>
            <a:off x="7501179" y="4381250"/>
            <a:ext cx="495945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sz="2000" b="1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Error</a:t>
            </a:r>
            <a:r>
              <a:rPr lang="ko-KR" altLang="ko-KR" sz="2000" b="1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</a:t>
            </a:r>
            <a:r>
              <a:rPr lang="ko-KR" altLang="ko-KR" sz="2000" b="1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percent</a:t>
            </a:r>
            <a:r>
              <a:rPr lang="ko-KR" altLang="ko-KR" sz="2000" b="1" i="0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​</a:t>
            </a:r>
            <a:endParaRPr lang="en-US" altLang="ko-KR" sz="2000" b="1" i="0" dirty="0">
              <a:effectLst/>
              <a:latin typeface="맑은 고딕" panose="020B0503020000020004" pitchFamily="50" charset="-127"/>
              <a:ea typeface="Arial" panose="020B0604020202020204" pitchFamily="34" charset="0"/>
            </a:endParaRPr>
          </a:p>
          <a:p>
            <a:pPr algn="l" rtl="0" fontAlgn="base"/>
            <a:endParaRPr lang="ko-KR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&gt;&gt; 같은 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depth일때</a:t>
            </a:r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k가</a:t>
            </a:r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클수록 우수함</a:t>
            </a:r>
            <a:r>
              <a:rPr lang="en-US" altLang="ko-KR" b="0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​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&gt;&gt; 같은 k 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일때</a:t>
            </a:r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</a:t>
            </a:r>
            <a:r>
              <a:rPr lang="ko-KR" altLang="ko-KR" b="0" i="0" u="none" strike="noStrike" dirty="0" err="1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depth가</a:t>
            </a:r>
            <a:r>
              <a:rPr lang="ko-KR" altLang="ko-KR" b="0" i="0" u="none" strike="noStrike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깊을수록 우수 </a:t>
            </a:r>
            <a:r>
              <a:rPr lang="en-US" altLang="ko-KR" b="0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​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ko-KR" b="0" i="0" dirty="0"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​</a:t>
            </a:r>
            <a:endParaRPr lang="ko-KR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313841" y="1880721"/>
            <a:ext cx="90897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한가지 문제점이 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network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를 굉장히 깊게 쌓으면 정확도는 미미하게 향상되거나 오히려 떨어지고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, 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학습 난이도만 높이는 부작용이 있습니다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ea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본 논문에서는 이러한 어려움을 해결하기 위한 </a:t>
            </a:r>
            <a:r>
              <a:rPr lang="en-US" altLang="ko-KR" sz="2400" b="1" i="0" u="none" strike="noStrike" dirty="0" err="1">
                <a:effectLst/>
                <a:ea typeface="Arial" panose="020B0604020202020204" pitchFamily="34" charset="0"/>
              </a:rPr>
              <a:t>PolyInception</a:t>
            </a:r>
            <a:r>
              <a:rPr lang="en-US" altLang="ko-KR" sz="2400" b="1" i="0" u="none" strike="noStrike" dirty="0">
                <a:effectLst/>
                <a:ea typeface="Arial" panose="020B0604020202020204" pitchFamily="34" charset="0"/>
              </a:rPr>
              <a:t> module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 을 제안하였으며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, 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이러한 구조를 사용하였을 때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, Inception-ResNet-v2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보다 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Convolution Layer</a:t>
            </a:r>
            <a:r>
              <a:rPr lang="ko-KR" altLang="en-US" sz="2400" b="0" i="0" u="none" strike="noStrike" dirty="0">
                <a:effectLst/>
                <a:ea typeface="Arial" panose="020B0604020202020204" pitchFamily="34" charset="0"/>
              </a:rPr>
              <a:t>를 많이 쌓을수록 더 높은 정확도를 달성하는 결과를 보였습니다</a:t>
            </a:r>
            <a:r>
              <a:rPr lang="en-US" altLang="ko-KR" sz="2400" b="0" i="0" u="none" strike="noStrike" dirty="0">
                <a:effectLst/>
                <a:ea typeface="Arial" panose="020B0604020202020204" pitchFamily="34" charset="0"/>
              </a:rPr>
              <a:t>.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​</a:t>
            </a:r>
            <a:endParaRPr lang="ko-KR" altLang="en-US" sz="24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>
                <a:effectLst/>
                <a:latin typeface="Arial" panose="020B0604020202020204" pitchFamily="34" charset="0"/>
              </a:rPr>
              <a:t>Poly Net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9975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546314" y="1649888"/>
            <a:ext cx="908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u="none" strike="noStrike" dirty="0">
                <a:effectLst/>
                <a:ea typeface="Arial" panose="020B0604020202020204" pitchFamily="34" charset="0"/>
              </a:rPr>
              <a:t> Inception-ResNet-v2 (IR-v2)</a:t>
            </a:r>
            <a:r>
              <a:rPr lang="ko-KR" altLang="en-US" sz="2400" b="1" i="0" u="none" strike="noStrike" dirty="0">
                <a:effectLst/>
                <a:ea typeface="Arial" panose="020B0604020202020204" pitchFamily="34" charset="0"/>
              </a:rPr>
              <a:t>에 대한 간략한 검토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​</a:t>
            </a:r>
            <a:endParaRPr lang="ko-KR" altLang="en-US" sz="24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>
                <a:effectLst/>
                <a:latin typeface="Arial" panose="020B0604020202020204" pitchFamily="34" charset="0"/>
              </a:rPr>
              <a:t>Poly Net</a:t>
            </a:r>
            <a:endParaRPr lang="ko-KR" altLang="en-US" sz="4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003D3D1-3404-4A17-A943-F33EF9B2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78" y="2319663"/>
            <a:ext cx="3883589" cy="40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B199CF3A-ADD9-420F-9B77-F9A0EDE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4" y="2319663"/>
            <a:ext cx="4537667" cy="38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CEEDF5-8516-4359-9729-90DE9C4B9C9A}"/>
                  </a:ext>
                </a:extLst>
              </p:cNvPr>
              <p:cNvSpPr txBox="1"/>
              <p:nvPr/>
            </p:nvSpPr>
            <p:spPr>
              <a:xfrm>
                <a:off x="546314" y="1649888"/>
                <a:ext cx="9089757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𝑮𝑭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CEEDF5-8516-4359-9729-90DE9C4B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14" y="1649888"/>
                <a:ext cx="9089757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>
                <a:effectLst/>
                <a:latin typeface="Arial" panose="020B0604020202020204" pitchFamily="34" charset="0"/>
              </a:rPr>
              <a:t>Poly Net</a:t>
            </a:r>
            <a:endParaRPr lang="ko-KR" altLang="en-US" sz="4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8ED0F5-9CD7-41BA-A394-20134068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05" y="2480798"/>
            <a:ext cx="8068966" cy="396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48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EEDF5-8516-4359-9729-90DE9C4B9C9A}"/>
              </a:ext>
            </a:extLst>
          </p:cNvPr>
          <p:cNvSpPr txBox="1"/>
          <p:nvPr/>
        </p:nvSpPr>
        <p:spPr>
          <a:xfrm>
            <a:off x="1181745" y="4919008"/>
            <a:ext cx="90897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altLang="ko-KR" sz="2400" b="0" i="0" u="sng" strike="noStrike" dirty="0">
                <a:effectLst/>
                <a:latin typeface="medium-content-serif-font"/>
                <a:ea typeface="맑은 고딕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Inception-ResNet-v2 (IR-v2)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는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</a:t>
            </a:r>
            <a:r>
              <a:rPr lang="en-US" altLang="ko-KR" sz="2400" b="1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IR 5–10–5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로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표시되며</a:t>
            </a:r>
            <a:r>
              <a:rPr lang="en-US" altLang="ko-KR" sz="2400" b="0" i="0" dirty="0">
                <a:effectLst/>
                <a:latin typeface="medium-content-serif-font"/>
                <a:ea typeface="맑은 고딕" panose="020B0503020000020004" pitchFamily="50" charset="-127"/>
              </a:rPr>
              <a:t>​</a:t>
            </a:r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단계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A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에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5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개의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Inception-A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모듈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(IR-A), </a:t>
            </a:r>
            <a:r>
              <a:rPr lang="en-US" altLang="ko-KR" sz="2400" b="0" i="0" dirty="0">
                <a:effectLst/>
                <a:latin typeface="medium-content-serif-font"/>
                <a:ea typeface="맑은 고딕" panose="020B0503020000020004" pitchFamily="50" charset="-127"/>
              </a:rPr>
              <a:t>​</a:t>
            </a:r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단계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B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에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10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개의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Inception-B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모듈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(IR-B)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이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있음을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의미합니다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. , </a:t>
            </a:r>
            <a:r>
              <a:rPr lang="en-US" altLang="ko-KR" sz="2400" b="0" i="0" dirty="0">
                <a:effectLst/>
                <a:latin typeface="medium-content-serif-font"/>
                <a:ea typeface="맑은 고딕" panose="020B0503020000020004" pitchFamily="50" charset="-127"/>
              </a:rPr>
              <a:t>​</a:t>
            </a:r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그리고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단계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C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에서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5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개의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Inception-C </a:t>
            </a:r>
            <a:r>
              <a:rPr lang="ko-KR" altLang="ko-KR" sz="2400" b="0" i="0" u="none" strike="noStrike" dirty="0">
                <a:effectLst/>
                <a:latin typeface="맑은 고딕" panose="020B0503020000020004" pitchFamily="50" charset="-127"/>
                <a:ea typeface="medium-content-serif-font"/>
              </a:rPr>
              <a:t>모듈</a:t>
            </a:r>
            <a:r>
              <a:rPr lang="en-US" altLang="ko-KR" sz="2400" b="0" i="0" u="none" strike="noStrike" dirty="0">
                <a:effectLst/>
                <a:latin typeface="medium-content-serif-font"/>
                <a:ea typeface="맑은 고딕" panose="020B0503020000020004" pitchFamily="50" charset="-127"/>
              </a:rPr>
              <a:t> (IR-C).</a:t>
            </a:r>
            <a:r>
              <a:rPr lang="en-US" altLang="ko-KR" sz="2400" b="0" i="0" dirty="0">
                <a:effectLst/>
                <a:latin typeface="medium-content-serif-font"/>
                <a:ea typeface="맑은 고딕" panose="020B0503020000020004" pitchFamily="50" charset="-127"/>
              </a:rPr>
              <a:t>​</a:t>
            </a:r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FE036C-9750-470B-9795-CFCC947D56A9}"/>
              </a:ext>
            </a:extLst>
          </p:cNvPr>
          <p:cNvCxnSpPr>
            <a:cxnSpLocks/>
          </p:cNvCxnSpPr>
          <p:nvPr/>
        </p:nvCxnSpPr>
        <p:spPr>
          <a:xfrm>
            <a:off x="313841" y="1172835"/>
            <a:ext cx="783826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4DB59C-3E3D-4D96-984B-46307137B161}"/>
              </a:ext>
            </a:extLst>
          </p:cNvPr>
          <p:cNvSpPr txBox="1"/>
          <p:nvPr/>
        </p:nvSpPr>
        <p:spPr>
          <a:xfrm>
            <a:off x="654802" y="464949"/>
            <a:ext cx="68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u="none" strike="noStrike" dirty="0">
                <a:effectLst/>
                <a:latin typeface="Arial" panose="020B0604020202020204" pitchFamily="34" charset="0"/>
              </a:rPr>
              <a:t>Poly Net</a:t>
            </a:r>
            <a:endParaRPr lang="ko-KR" altLang="en-US" sz="4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78BC2B-97EE-455E-B294-AD55D1EA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45" y="1546450"/>
            <a:ext cx="8844142" cy="29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0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3687A5E71394CA3590A0C71B73135" ma:contentTypeVersion="0" ma:contentTypeDescription="Create a new document." ma:contentTypeScope="" ma:versionID="87bdbf18f453c6f86f566957acd2a9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d9a53ad3c6cfe14e037d68d05fa902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C0DBBC-A57A-4E55-A8A9-C4A6BC8F3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E8192D-8822-48EC-A426-3E703136C9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21BB093-3F74-423F-A2C3-CCA441B3CA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361</Words>
  <Application>Microsoft Office PowerPoint</Application>
  <PresentationFormat>와이드스크린</PresentationFormat>
  <Paragraphs>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medium-content-serif-font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zvj</dc:creator>
  <cp:lastModifiedBy>zvj</cp:lastModifiedBy>
  <cp:revision>6</cp:revision>
  <dcterms:created xsi:type="dcterms:W3CDTF">2020-08-19T00:59:26Z</dcterms:created>
  <dcterms:modified xsi:type="dcterms:W3CDTF">2020-08-19T05:11:04Z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0x0101006243687A5E71394CA3590A0C71B73135</vt:lpwstr>
  </property>
</Properties>
</file>