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notesMasterIdLst>
    <p:notesMasterId r:id="rId18"/>
  </p:notesMasterIdLst>
  <p:sldIdLst>
    <p:sldId id="260" r:id="rId2"/>
    <p:sldId id="261" r:id="rId3"/>
    <p:sldId id="298" r:id="rId4"/>
    <p:sldId id="300" r:id="rId5"/>
    <p:sldId id="299" r:id="rId6"/>
    <p:sldId id="263" r:id="rId7"/>
    <p:sldId id="257" r:id="rId8"/>
    <p:sldId id="301" r:id="rId9"/>
    <p:sldId id="302" r:id="rId10"/>
    <p:sldId id="304" r:id="rId11"/>
    <p:sldId id="303" r:id="rId12"/>
    <p:sldId id="285" r:id="rId13"/>
    <p:sldId id="286" r:id="rId14"/>
    <p:sldId id="289" r:id="rId15"/>
    <p:sldId id="290" r:id="rId16"/>
    <p:sldId id="284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FFFF00"/>
    <a:srgbClr val="FFCC00"/>
    <a:srgbClr val="FF9900"/>
    <a:srgbClr val="FFFF66"/>
    <a:srgbClr val="B08600"/>
    <a:srgbClr val="FFD243"/>
    <a:srgbClr val="FFC000"/>
    <a:srgbClr val="7E6000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01" autoAdjust="0"/>
    <p:restoredTop sz="94660"/>
  </p:normalViewPr>
  <p:slideViewPr>
    <p:cSldViewPr>
      <p:cViewPr varScale="1">
        <p:scale>
          <a:sx n="112" d="100"/>
          <a:sy n="112" d="100"/>
        </p:scale>
        <p:origin x="132" y="29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EC5BCF-402A-4C17-B82D-211B67DD7F02}" type="datetimeFigureOut">
              <a:rPr lang="ko-KR" altLang="en-US" smtClean="0"/>
              <a:t>2020-09-18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0615E3-F9A1-4562-B5E0-6984CE5769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86065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68032-7F44-4622-84A2-98A0204CD942}" type="datetime1">
              <a:rPr lang="ko-KR" altLang="en-US" smtClean="0"/>
              <a:t>2020-09-18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BE7AD-7D80-45E6-9B72-991AAE1BF4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6459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30446-07C7-4AD5-B14C-9A498ECC06A0}" type="datetime1">
              <a:rPr lang="ko-KR" altLang="en-US" smtClean="0"/>
              <a:t>2020-09-18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BE7AD-7D80-45E6-9B72-991AAE1BF4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787934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30446-07C7-4AD5-B14C-9A498ECC06A0}" type="datetime1">
              <a:rPr lang="ko-KR" altLang="en-US" smtClean="0"/>
              <a:t>2020-09-18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BE7AD-7D80-45E6-9B72-991AAE1BF4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6465402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30446-07C7-4AD5-B14C-9A498ECC06A0}" type="datetime1">
              <a:rPr lang="ko-KR" altLang="en-US" smtClean="0"/>
              <a:t>2020-09-18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BE7AD-7D80-45E6-9B72-991AAE1BF4C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98020268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30446-07C7-4AD5-B14C-9A498ECC06A0}" type="datetime1">
              <a:rPr lang="ko-KR" altLang="en-US" smtClean="0"/>
              <a:t>2020-09-18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BE7AD-7D80-45E6-9B72-991AAE1BF4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9738007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30446-07C7-4AD5-B14C-9A498ECC06A0}" type="datetime1">
              <a:rPr lang="ko-KR" altLang="en-US" smtClean="0"/>
              <a:t>2020-09-18</a:t>
            </a:fld>
            <a:endParaRPr lang="ko-KR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BE7AD-7D80-45E6-9B72-991AAE1BF4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741455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30446-07C7-4AD5-B14C-9A498ECC06A0}" type="datetime1">
              <a:rPr lang="ko-KR" altLang="en-US" smtClean="0"/>
              <a:t>2020-09-18</a:t>
            </a:fld>
            <a:endParaRPr lang="ko-KR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BE7AD-7D80-45E6-9B72-991AAE1BF4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4965069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6DFC2-1B94-4106-8C92-180F9AEC3946}" type="datetime1">
              <a:rPr lang="ko-KR" altLang="en-US" smtClean="0"/>
              <a:t>2020-09-18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BE7AD-7D80-45E6-9B72-991AAE1BF4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13013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F8D6F-B369-40FC-8C9C-A8A5BE79581F}" type="datetime1">
              <a:rPr lang="ko-KR" altLang="en-US" smtClean="0"/>
              <a:t>2020-09-18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BE7AD-7D80-45E6-9B72-991AAE1BF4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8495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BA26E-92CC-42C5-B9C3-2C6AA837D258}" type="datetime1">
              <a:rPr lang="ko-KR" altLang="en-US" smtClean="0"/>
              <a:t>2020-09-18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BE7AD-7D80-45E6-9B72-991AAE1BF4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8171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A663F-45F0-442D-9DDE-59D48C2E6D74}" type="datetime1">
              <a:rPr lang="ko-KR" altLang="en-US" smtClean="0"/>
              <a:t>2020-09-18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BE7AD-7D80-45E6-9B72-991AAE1BF4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701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FC963-3001-468E-8DA5-94CEAA888BAF}" type="datetime1">
              <a:rPr lang="ko-KR" altLang="en-US" smtClean="0"/>
              <a:t>2020-09-18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BE7AD-7D80-45E6-9B72-991AAE1BF4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013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BA276-39DE-4E7A-9E1D-A3B5CFCB1182}" type="datetime1">
              <a:rPr lang="ko-KR" altLang="en-US" smtClean="0"/>
              <a:t>2020-09-18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BE7AD-7D80-45E6-9B72-991AAE1BF4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1430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E3371-5DCE-4659-8ABC-BED1AEABA2AF}" type="datetime1">
              <a:rPr lang="ko-KR" altLang="en-US" smtClean="0"/>
              <a:t>2020-09-18</a:t>
            </a:fld>
            <a:endParaRPr lang="ko-KR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BE7AD-7D80-45E6-9B72-991AAE1BF4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9921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681DA-12E2-4E6F-A8BB-C304269E6D87}" type="datetime1">
              <a:rPr lang="ko-KR" altLang="en-US" smtClean="0"/>
              <a:t>2020-09-18</a:t>
            </a:fld>
            <a:endParaRPr lang="ko-KR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BE7AD-7D80-45E6-9B72-991AAE1BF4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616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36532-3A4A-4E10-8339-685CC268EE19}" type="datetime1">
              <a:rPr lang="ko-KR" altLang="en-US" smtClean="0"/>
              <a:t>2020-09-18</a:t>
            </a:fld>
            <a:endParaRPr lang="ko-KR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BE7AD-7D80-45E6-9B72-991AAE1BF4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6676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86821-F665-4E5B-82FB-B5F1000731F6}" type="datetime1">
              <a:rPr lang="ko-KR" altLang="en-US" smtClean="0"/>
              <a:t>2020-09-18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BE7AD-7D80-45E6-9B72-991AAE1BF4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48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EE30446-07C7-4AD5-B14C-9A498ECC06A0}" type="datetime1">
              <a:rPr lang="ko-KR" altLang="en-US" smtClean="0"/>
              <a:t>2020-09-18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ABE7AD-7D80-45E6-9B72-991AAE1BF4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72852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798" r:id="rId12"/>
    <p:sldLayoutId id="2147483799" r:id="rId13"/>
    <p:sldLayoutId id="2147483800" r:id="rId14"/>
    <p:sldLayoutId id="2147483801" r:id="rId15"/>
    <p:sldLayoutId id="2147483802" r:id="rId16"/>
    <p:sldLayoutId id="2147483803" r:id="rId17"/>
  </p:sldLayoutIdLst>
  <p:hf hdr="0" ftr="0" dt="0"/>
  <p:txStyles>
    <p:titleStyle>
      <a:lvl1pPr algn="l" defTabSz="457200" rtl="0" eaLnBrk="1" latinLnBrk="1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슬라이드 번호 개체 틀 1023">
            <a:extLst>
              <a:ext uri="{FF2B5EF4-FFF2-40B4-BE49-F238E27FC236}">
                <a16:creationId xmlns:a16="http://schemas.microsoft.com/office/drawing/2014/main" id="{D7ECFDE3-EB78-4198-B1C1-7576EBEBD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34109" y="6388325"/>
            <a:ext cx="753545" cy="365125"/>
          </a:xfrm>
        </p:spPr>
        <p:txBody>
          <a:bodyPr/>
          <a:lstStyle/>
          <a:p>
            <a:fld id="{F4ABE7AD-7D80-45E6-9B72-991AAE1BF4C2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2AB3E2-093B-4442-A4B6-E7C00B8613A2}"/>
              </a:ext>
            </a:extLst>
          </p:cNvPr>
          <p:cNvSpPr txBox="1"/>
          <p:nvPr/>
        </p:nvSpPr>
        <p:spPr>
          <a:xfrm>
            <a:off x="1559496" y="2348880"/>
            <a:ext cx="9289032" cy="2516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500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“</a:t>
            </a:r>
            <a:r>
              <a:rPr lang="en-US" altLang="ko-KR" sz="3500" b="1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DetectorRS</a:t>
            </a:r>
            <a:r>
              <a:rPr lang="en-US" altLang="ko-KR" sz="3500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”</a:t>
            </a:r>
            <a:endParaRPr lang="en-US" altLang="ko-KR" sz="3500" b="1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3500" b="1" dirty="0" smtClean="0">
                <a:solidFill>
                  <a:srgbClr val="FFFF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㈜롯데정보통신 프로젝트</a:t>
            </a:r>
            <a:r>
              <a:rPr lang="en-US" altLang="ko-KR" sz="3500" b="1" dirty="0" smtClean="0">
                <a:solidFill>
                  <a:srgbClr val="FFFF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ko-KR" altLang="en-US" sz="3500" b="1" dirty="0" smtClean="0">
                <a:solidFill>
                  <a:srgbClr val="FFFF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교육생</a:t>
            </a:r>
            <a:endParaRPr lang="en-US" altLang="ko-KR" sz="3500" b="1" dirty="0">
              <a:solidFill>
                <a:srgbClr val="FFFF00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3500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지 명 화</a:t>
            </a:r>
            <a:endParaRPr lang="ko-KR" altLang="en-US" sz="3500" b="1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1026" name="Picture 2" descr="롯데정보통신, '랄프체인'으로 블록체인 Si 솔루션 도전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71"/>
          <a:stretch/>
        </p:blipFill>
        <p:spPr bwMode="auto">
          <a:xfrm>
            <a:off x="9624392" y="116632"/>
            <a:ext cx="2448272" cy="869700"/>
          </a:xfrm>
          <a:prstGeom prst="rect">
            <a:avLst/>
          </a:prstGeom>
          <a:solidFill>
            <a:srgbClr val="FF0000"/>
          </a:solidFill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2772474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5F0B186A-DCA6-449E-954A-F4F42CC0D592}"/>
              </a:ext>
            </a:extLst>
          </p:cNvPr>
          <p:cNvSpPr/>
          <p:nvPr/>
        </p:nvSpPr>
        <p:spPr>
          <a:xfrm>
            <a:off x="191342" y="160720"/>
            <a:ext cx="4991065" cy="741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b="1" dirty="0" smtClean="0">
                <a:solidFill>
                  <a:srgbClr val="FFC000"/>
                </a:solidFill>
                <a:latin typeface="+mj-ea"/>
                <a:ea typeface="+mj-ea"/>
              </a:rPr>
              <a:t>02</a:t>
            </a:r>
            <a:r>
              <a:rPr lang="en-US" altLang="ko-KR" sz="2000" b="1" dirty="0" smtClean="0">
                <a:latin typeface="+mj-ea"/>
                <a:ea typeface="+mj-ea"/>
              </a:rPr>
              <a:t> </a:t>
            </a:r>
            <a:r>
              <a:rPr lang="en-US" altLang="ko-KR" sz="2000" b="1" dirty="0" smtClean="0">
                <a:latin typeface="+mj-ea"/>
                <a:ea typeface="+mj-ea"/>
              </a:rPr>
              <a:t>Recursive Feature Pyramid</a:t>
            </a:r>
            <a:endParaRPr lang="ko-KR" altLang="en-US" sz="2000" b="1" dirty="0">
              <a:latin typeface="+mj-ea"/>
              <a:ea typeface="+mj-ea"/>
            </a:endParaRPr>
          </a:p>
        </p:txBody>
      </p:sp>
      <p:sp>
        <p:nvSpPr>
          <p:cNvPr id="1024" name="슬라이드 번호 개체 틀 1023">
            <a:extLst>
              <a:ext uri="{FF2B5EF4-FFF2-40B4-BE49-F238E27FC236}">
                <a16:creationId xmlns:a16="http://schemas.microsoft.com/office/drawing/2014/main" id="{D7ECFDE3-EB78-4198-B1C1-7576EBEBD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34109" y="6388325"/>
            <a:ext cx="753545" cy="365125"/>
          </a:xfrm>
        </p:spPr>
        <p:txBody>
          <a:bodyPr/>
          <a:lstStyle/>
          <a:p>
            <a:fld id="{F4ABE7AD-7D80-45E6-9B72-991AAE1BF4C2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70B01BF8-29D3-4D23-BC64-0489F3113852}"/>
              </a:ext>
            </a:extLst>
          </p:cNvPr>
          <p:cNvSpPr/>
          <p:nvPr/>
        </p:nvSpPr>
        <p:spPr>
          <a:xfrm>
            <a:off x="-143" y="1019614"/>
            <a:ext cx="12192000" cy="52565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2" descr="롯데정보통신, '랄프체인'으로 블록체인 Si 솔루션 도전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71"/>
          <a:stretch/>
        </p:blipFill>
        <p:spPr bwMode="auto">
          <a:xfrm>
            <a:off x="9624392" y="116632"/>
            <a:ext cx="2448272" cy="869700"/>
          </a:xfrm>
          <a:prstGeom prst="rect">
            <a:avLst/>
          </a:prstGeom>
          <a:solidFill>
            <a:srgbClr val="FF0000"/>
          </a:solidFill>
          <a:effectLst>
            <a:softEdge rad="127000"/>
          </a:effec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2573" y="2052445"/>
            <a:ext cx="7906853" cy="275310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182407" y="4972680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ASPP </a:t>
            </a:r>
            <a:r>
              <a:rPr lang="ko-KR" altLang="en-US" b="1" dirty="0" smtClean="0">
                <a:solidFill>
                  <a:schemeClr val="bg1"/>
                </a:solidFill>
              </a:rPr>
              <a:t>구조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2068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5F0B186A-DCA6-449E-954A-F4F42CC0D592}"/>
              </a:ext>
            </a:extLst>
          </p:cNvPr>
          <p:cNvSpPr/>
          <p:nvPr/>
        </p:nvSpPr>
        <p:spPr>
          <a:xfrm>
            <a:off x="191342" y="160720"/>
            <a:ext cx="4991065" cy="741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b="1" dirty="0" smtClean="0">
                <a:solidFill>
                  <a:srgbClr val="FFC000"/>
                </a:solidFill>
                <a:latin typeface="+mj-ea"/>
                <a:ea typeface="+mj-ea"/>
              </a:rPr>
              <a:t>02</a:t>
            </a:r>
            <a:r>
              <a:rPr lang="en-US" altLang="ko-KR" sz="2000" b="1" dirty="0" smtClean="0">
                <a:latin typeface="+mj-ea"/>
                <a:ea typeface="+mj-ea"/>
              </a:rPr>
              <a:t> </a:t>
            </a:r>
            <a:r>
              <a:rPr lang="en-US" altLang="ko-KR" sz="2000" b="1" dirty="0" smtClean="0">
                <a:latin typeface="+mj-ea"/>
                <a:ea typeface="+mj-ea"/>
              </a:rPr>
              <a:t>Recursive Feature Pyramid</a:t>
            </a:r>
            <a:endParaRPr lang="ko-KR" altLang="en-US" sz="2000" b="1" dirty="0">
              <a:latin typeface="+mj-ea"/>
              <a:ea typeface="+mj-ea"/>
            </a:endParaRPr>
          </a:p>
        </p:txBody>
      </p:sp>
      <p:sp>
        <p:nvSpPr>
          <p:cNvPr id="1024" name="슬라이드 번호 개체 틀 1023">
            <a:extLst>
              <a:ext uri="{FF2B5EF4-FFF2-40B4-BE49-F238E27FC236}">
                <a16:creationId xmlns:a16="http://schemas.microsoft.com/office/drawing/2014/main" id="{D7ECFDE3-EB78-4198-B1C1-7576EBEBD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34109" y="6388325"/>
            <a:ext cx="753545" cy="365125"/>
          </a:xfrm>
        </p:spPr>
        <p:txBody>
          <a:bodyPr/>
          <a:lstStyle/>
          <a:p>
            <a:fld id="{F4ABE7AD-7D80-45E6-9B72-991AAE1BF4C2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70B01BF8-29D3-4D23-BC64-0489F3113852}"/>
              </a:ext>
            </a:extLst>
          </p:cNvPr>
          <p:cNvSpPr/>
          <p:nvPr/>
        </p:nvSpPr>
        <p:spPr>
          <a:xfrm>
            <a:off x="-143" y="1019614"/>
            <a:ext cx="12192000" cy="52565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2" descr="롯데정보통신, '랄프체인'으로 블록체인 Si 솔루션 도전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71"/>
          <a:stretch/>
        </p:blipFill>
        <p:spPr bwMode="auto">
          <a:xfrm>
            <a:off x="9624392" y="116632"/>
            <a:ext cx="2448272" cy="869700"/>
          </a:xfrm>
          <a:prstGeom prst="rect">
            <a:avLst/>
          </a:prstGeom>
          <a:solidFill>
            <a:srgbClr val="FF0000"/>
          </a:solidFill>
          <a:effectLst>
            <a:softEdge rad="127000"/>
          </a:effec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8364" y="1903241"/>
            <a:ext cx="4220164" cy="291505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400" y="2060848"/>
            <a:ext cx="5085993" cy="244827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207568" y="4978982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solidFill>
                  <a:schemeClr val="bg1"/>
                </a:solidFill>
              </a:rPr>
              <a:t>Atrous</a:t>
            </a:r>
            <a:r>
              <a:rPr lang="en-US" altLang="ko-KR" b="1" dirty="0">
                <a:solidFill>
                  <a:schemeClr val="bg1"/>
                </a:solidFill>
              </a:rPr>
              <a:t> Convolution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305982" y="4955188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Spatial Pyramid Pooling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567608" y="5437584"/>
            <a:ext cx="1584176" cy="307777"/>
          </a:xfrm>
          <a:prstGeom prst="rect">
            <a:avLst/>
          </a:prstGeom>
          <a:noFill/>
          <a:ln w="38100">
            <a:solidFill>
              <a:srgbClr val="FF9933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</a:rPr>
              <a:t>receptive field ↑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861537" y="5437583"/>
            <a:ext cx="3554943" cy="307777"/>
          </a:xfrm>
          <a:prstGeom prst="rect">
            <a:avLst/>
          </a:prstGeom>
          <a:noFill/>
          <a:ln w="38100">
            <a:solidFill>
              <a:srgbClr val="FF9933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semantic </a:t>
            </a:r>
            <a:r>
              <a:rPr lang="en-US" altLang="ko-KR" sz="1400" dirty="0" smtClean="0">
                <a:solidFill>
                  <a:schemeClr val="bg1"/>
                </a:solidFill>
              </a:rPr>
              <a:t>segmentation performance ↑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4001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슬라이드 번호 개체 틀 1023">
            <a:extLst>
              <a:ext uri="{FF2B5EF4-FFF2-40B4-BE49-F238E27FC236}">
                <a16:creationId xmlns:a16="http://schemas.microsoft.com/office/drawing/2014/main" id="{D7ECFDE3-EB78-4198-B1C1-7576EBEBD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34109" y="6388325"/>
            <a:ext cx="753545" cy="365125"/>
          </a:xfrm>
        </p:spPr>
        <p:txBody>
          <a:bodyPr/>
          <a:lstStyle/>
          <a:p>
            <a:fld id="{F4ABE7AD-7D80-45E6-9B72-991AAE1BF4C2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478785-7455-426F-B501-DBA892B7AE1C}"/>
              </a:ext>
            </a:extLst>
          </p:cNvPr>
          <p:cNvSpPr txBox="1"/>
          <p:nvPr/>
        </p:nvSpPr>
        <p:spPr>
          <a:xfrm>
            <a:off x="3362476" y="3167390"/>
            <a:ext cx="54670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 smtClean="0">
                <a:latin typeface="+mj-ea"/>
              </a:rPr>
              <a:t>Switchable </a:t>
            </a:r>
            <a:r>
              <a:rPr lang="en-US" altLang="ko-KR" sz="2800" b="1" dirty="0" err="1" smtClean="0">
                <a:latin typeface="+mj-ea"/>
              </a:rPr>
              <a:t>Atrous</a:t>
            </a:r>
            <a:r>
              <a:rPr lang="en-US" altLang="ko-KR" sz="2800" b="1" dirty="0" smtClean="0">
                <a:latin typeface="+mj-ea"/>
              </a:rPr>
              <a:t> Convolution</a:t>
            </a:r>
            <a:endParaRPr lang="ko-KR" altLang="en-US" sz="2800" b="1" dirty="0">
              <a:latin typeface="+mj-ea"/>
            </a:endParaRPr>
          </a:p>
        </p:txBody>
      </p:sp>
      <p:pic>
        <p:nvPicPr>
          <p:cNvPr id="4" name="Picture 2" descr="롯데정보통신, '랄프체인'으로 블록체인 Si 솔루션 도전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71"/>
          <a:stretch/>
        </p:blipFill>
        <p:spPr bwMode="auto">
          <a:xfrm>
            <a:off x="9624392" y="116632"/>
            <a:ext cx="2448272" cy="869700"/>
          </a:xfrm>
          <a:prstGeom prst="rect">
            <a:avLst/>
          </a:prstGeom>
          <a:solidFill>
            <a:srgbClr val="FF0000"/>
          </a:solidFill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284473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5F0B186A-DCA6-449E-954A-F4F42CC0D592}"/>
              </a:ext>
            </a:extLst>
          </p:cNvPr>
          <p:cNvSpPr/>
          <p:nvPr/>
        </p:nvSpPr>
        <p:spPr>
          <a:xfrm>
            <a:off x="191342" y="160720"/>
            <a:ext cx="4991065" cy="741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b="1" dirty="0" smtClean="0">
                <a:solidFill>
                  <a:srgbClr val="FFC000"/>
                </a:solidFill>
                <a:latin typeface="+mj-ea"/>
                <a:ea typeface="+mj-ea"/>
              </a:rPr>
              <a:t>03</a:t>
            </a:r>
            <a:r>
              <a:rPr lang="en-US" altLang="ko-KR" sz="2000" b="1" dirty="0" smtClean="0">
                <a:latin typeface="+mj-ea"/>
                <a:ea typeface="+mj-ea"/>
              </a:rPr>
              <a:t> </a:t>
            </a:r>
            <a:r>
              <a:rPr lang="en-US" altLang="ko-KR" sz="2000" b="1" dirty="0" smtClean="0">
                <a:latin typeface="+mj-ea"/>
                <a:ea typeface="+mj-ea"/>
              </a:rPr>
              <a:t>Switchable </a:t>
            </a:r>
            <a:r>
              <a:rPr lang="en-US" altLang="ko-KR" sz="2000" b="1" dirty="0" err="1" smtClean="0">
                <a:latin typeface="+mj-ea"/>
                <a:ea typeface="+mj-ea"/>
              </a:rPr>
              <a:t>Atrous</a:t>
            </a:r>
            <a:r>
              <a:rPr lang="en-US" altLang="ko-KR" sz="2000" b="1" dirty="0" smtClean="0">
                <a:latin typeface="+mj-ea"/>
                <a:ea typeface="+mj-ea"/>
              </a:rPr>
              <a:t> Convolution</a:t>
            </a:r>
            <a:endParaRPr lang="ko-KR" altLang="en-US" sz="2000" b="1" dirty="0">
              <a:latin typeface="+mj-ea"/>
              <a:ea typeface="+mj-ea"/>
            </a:endParaRPr>
          </a:p>
        </p:txBody>
      </p:sp>
      <p:sp>
        <p:nvSpPr>
          <p:cNvPr id="1024" name="슬라이드 번호 개체 틀 1023">
            <a:extLst>
              <a:ext uri="{FF2B5EF4-FFF2-40B4-BE49-F238E27FC236}">
                <a16:creationId xmlns:a16="http://schemas.microsoft.com/office/drawing/2014/main" id="{D7ECFDE3-EB78-4198-B1C1-7576EBEBD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34109" y="6388325"/>
            <a:ext cx="753545" cy="365125"/>
          </a:xfrm>
        </p:spPr>
        <p:txBody>
          <a:bodyPr/>
          <a:lstStyle/>
          <a:p>
            <a:fld id="{F4ABE7AD-7D80-45E6-9B72-991AAE1BF4C2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70B01BF8-29D3-4D23-BC64-0489F3113852}"/>
              </a:ext>
            </a:extLst>
          </p:cNvPr>
          <p:cNvSpPr/>
          <p:nvPr/>
        </p:nvSpPr>
        <p:spPr>
          <a:xfrm>
            <a:off x="0" y="986332"/>
            <a:ext cx="12192000" cy="52565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2" descr="롯데정보통신, '랄프체인'으로 블록체인 Si 솔루션 도전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71"/>
          <a:stretch/>
        </p:blipFill>
        <p:spPr bwMode="auto">
          <a:xfrm>
            <a:off x="9624392" y="116632"/>
            <a:ext cx="2448272" cy="869700"/>
          </a:xfrm>
          <a:prstGeom prst="rect">
            <a:avLst/>
          </a:prstGeom>
          <a:solidFill>
            <a:srgbClr val="FF0000"/>
          </a:solidFill>
          <a:effectLst>
            <a:softEdge rad="127000"/>
          </a:effec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1573" y="1833340"/>
            <a:ext cx="8268854" cy="319132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655840" y="5264456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2 Global Context + SAC 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4597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슬라이드 번호 개체 틀 1023">
            <a:extLst>
              <a:ext uri="{FF2B5EF4-FFF2-40B4-BE49-F238E27FC236}">
                <a16:creationId xmlns:a16="http://schemas.microsoft.com/office/drawing/2014/main" id="{D7ECFDE3-EB78-4198-B1C1-7576EBEBD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34109" y="6388325"/>
            <a:ext cx="753545" cy="365125"/>
          </a:xfrm>
        </p:spPr>
        <p:txBody>
          <a:bodyPr/>
          <a:lstStyle/>
          <a:p>
            <a:fld id="{F4ABE7AD-7D80-45E6-9B72-991AAE1BF4C2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478785-7455-426F-B501-DBA892B7AE1C}"/>
              </a:ext>
            </a:extLst>
          </p:cNvPr>
          <p:cNvSpPr txBox="1"/>
          <p:nvPr/>
        </p:nvSpPr>
        <p:spPr>
          <a:xfrm>
            <a:off x="5036455" y="3167390"/>
            <a:ext cx="21191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 smtClean="0">
                <a:latin typeface="+mj-ea"/>
              </a:rPr>
              <a:t>Experiment</a:t>
            </a:r>
            <a:endParaRPr lang="ko-KR" altLang="en-US" sz="2800" b="1" dirty="0">
              <a:latin typeface="+mj-ea"/>
            </a:endParaRPr>
          </a:p>
        </p:txBody>
      </p:sp>
      <p:pic>
        <p:nvPicPr>
          <p:cNvPr id="4" name="Picture 2" descr="롯데정보통신, '랄프체인'으로 블록체인 Si 솔루션 도전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71"/>
          <a:stretch/>
        </p:blipFill>
        <p:spPr bwMode="auto">
          <a:xfrm>
            <a:off x="9624392" y="116632"/>
            <a:ext cx="2448272" cy="869700"/>
          </a:xfrm>
          <a:prstGeom prst="rect">
            <a:avLst/>
          </a:prstGeom>
          <a:solidFill>
            <a:srgbClr val="FF0000"/>
          </a:solidFill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3084154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5F0B186A-DCA6-449E-954A-F4F42CC0D592}"/>
              </a:ext>
            </a:extLst>
          </p:cNvPr>
          <p:cNvSpPr/>
          <p:nvPr/>
        </p:nvSpPr>
        <p:spPr>
          <a:xfrm>
            <a:off x="191342" y="160720"/>
            <a:ext cx="4991065" cy="741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b="1" dirty="0" smtClean="0">
                <a:solidFill>
                  <a:srgbClr val="FFC000"/>
                </a:solidFill>
                <a:latin typeface="+mj-ea"/>
                <a:ea typeface="+mj-ea"/>
              </a:rPr>
              <a:t>04</a:t>
            </a:r>
            <a:r>
              <a:rPr lang="en-US" altLang="ko-KR" sz="2000" b="1" dirty="0" smtClean="0">
                <a:latin typeface="+mj-ea"/>
                <a:ea typeface="+mj-ea"/>
              </a:rPr>
              <a:t> </a:t>
            </a:r>
            <a:r>
              <a:rPr lang="en-US" altLang="ko-KR" sz="2000" b="1" dirty="0" smtClean="0">
                <a:latin typeface="+mj-ea"/>
                <a:ea typeface="+mj-ea"/>
              </a:rPr>
              <a:t>Experiment</a:t>
            </a:r>
            <a:endParaRPr lang="ko-KR" altLang="en-US" sz="2000" b="1" dirty="0">
              <a:latin typeface="+mj-ea"/>
              <a:ea typeface="+mj-ea"/>
            </a:endParaRPr>
          </a:p>
        </p:txBody>
      </p:sp>
      <p:sp>
        <p:nvSpPr>
          <p:cNvPr id="1024" name="슬라이드 번호 개체 틀 1023">
            <a:extLst>
              <a:ext uri="{FF2B5EF4-FFF2-40B4-BE49-F238E27FC236}">
                <a16:creationId xmlns:a16="http://schemas.microsoft.com/office/drawing/2014/main" id="{D7ECFDE3-EB78-4198-B1C1-7576EBEBD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34109" y="6388325"/>
            <a:ext cx="753545" cy="365125"/>
          </a:xfrm>
        </p:spPr>
        <p:txBody>
          <a:bodyPr/>
          <a:lstStyle/>
          <a:p>
            <a:fld id="{F4ABE7AD-7D80-45E6-9B72-991AAE1BF4C2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70B01BF8-29D3-4D23-BC64-0489F3113852}"/>
              </a:ext>
            </a:extLst>
          </p:cNvPr>
          <p:cNvSpPr/>
          <p:nvPr/>
        </p:nvSpPr>
        <p:spPr>
          <a:xfrm>
            <a:off x="-143" y="1019614"/>
            <a:ext cx="12192000" cy="52565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2" descr="롯데정보통신, '랄프체인'으로 블록체인 Si 솔루션 도전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71"/>
          <a:stretch/>
        </p:blipFill>
        <p:spPr bwMode="auto">
          <a:xfrm>
            <a:off x="9624392" y="116632"/>
            <a:ext cx="2448272" cy="869700"/>
          </a:xfrm>
          <a:prstGeom prst="rect">
            <a:avLst/>
          </a:prstGeom>
          <a:solidFill>
            <a:srgbClr val="FF0000"/>
          </a:solidFill>
          <a:effectLst>
            <a:softEdge rad="127000"/>
          </a:effec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19614"/>
            <a:ext cx="5944754" cy="514569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5575" y="1684247"/>
            <a:ext cx="5698225" cy="381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088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슬라이드 번호 개체 틀 1023">
            <a:extLst>
              <a:ext uri="{FF2B5EF4-FFF2-40B4-BE49-F238E27FC236}">
                <a16:creationId xmlns:a16="http://schemas.microsoft.com/office/drawing/2014/main" id="{D7ECFDE3-EB78-4198-B1C1-7576EBEBD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34109" y="6388325"/>
            <a:ext cx="753545" cy="365125"/>
          </a:xfrm>
        </p:spPr>
        <p:txBody>
          <a:bodyPr/>
          <a:lstStyle/>
          <a:p>
            <a:fld id="{F4ABE7AD-7D80-45E6-9B72-991AAE1BF4C2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478785-7455-426F-B501-DBA892B7AE1C}"/>
              </a:ext>
            </a:extLst>
          </p:cNvPr>
          <p:cNvSpPr txBox="1"/>
          <p:nvPr/>
        </p:nvSpPr>
        <p:spPr>
          <a:xfrm>
            <a:off x="5105983" y="3167390"/>
            <a:ext cx="19800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b="1" dirty="0" smtClean="0">
                <a:latin typeface="+mj-ea"/>
              </a:rPr>
              <a:t>감사합니다</a:t>
            </a:r>
            <a:endParaRPr lang="en-US" altLang="ko-KR" sz="2800" b="1" dirty="0">
              <a:latin typeface="+mj-ea"/>
            </a:endParaRPr>
          </a:p>
        </p:txBody>
      </p:sp>
      <p:pic>
        <p:nvPicPr>
          <p:cNvPr id="4" name="Picture 2" descr="롯데정보통신, '랄프체인'으로 블록체인 Si 솔루션 도전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71"/>
          <a:stretch/>
        </p:blipFill>
        <p:spPr bwMode="auto">
          <a:xfrm>
            <a:off x="9624392" y="116632"/>
            <a:ext cx="2448272" cy="869700"/>
          </a:xfrm>
          <a:prstGeom prst="rect">
            <a:avLst/>
          </a:prstGeom>
          <a:solidFill>
            <a:srgbClr val="FF0000"/>
          </a:solidFill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1012277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5F0B186A-DCA6-449E-954A-F4F42CC0D592}"/>
              </a:ext>
            </a:extLst>
          </p:cNvPr>
          <p:cNvSpPr/>
          <p:nvPr/>
        </p:nvSpPr>
        <p:spPr>
          <a:xfrm>
            <a:off x="191342" y="160720"/>
            <a:ext cx="4991065" cy="741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600" b="1" dirty="0">
                <a:solidFill>
                  <a:srgbClr val="FFC000"/>
                </a:solidFill>
                <a:latin typeface="+mj-ea"/>
                <a:ea typeface="+mj-ea"/>
              </a:rPr>
              <a:t>목차</a:t>
            </a:r>
            <a:endParaRPr lang="ko-KR" altLang="en-US" sz="2000" b="1" dirty="0">
              <a:latin typeface="+mj-ea"/>
              <a:ea typeface="+mj-ea"/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70B01BF8-29D3-4D23-BC64-0489F3113852}"/>
              </a:ext>
            </a:extLst>
          </p:cNvPr>
          <p:cNvSpPr/>
          <p:nvPr/>
        </p:nvSpPr>
        <p:spPr>
          <a:xfrm>
            <a:off x="0" y="999391"/>
            <a:ext cx="12197780" cy="52565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4" name="슬라이드 번호 개체 틀 1023">
            <a:extLst>
              <a:ext uri="{FF2B5EF4-FFF2-40B4-BE49-F238E27FC236}">
                <a16:creationId xmlns:a16="http://schemas.microsoft.com/office/drawing/2014/main" id="{D7ECFDE3-EB78-4198-B1C1-7576EBEBD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34109" y="6388325"/>
            <a:ext cx="753545" cy="365125"/>
          </a:xfrm>
        </p:spPr>
        <p:txBody>
          <a:bodyPr/>
          <a:lstStyle/>
          <a:p>
            <a:fld id="{F4ABE7AD-7D80-45E6-9B72-991AAE1BF4C2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17E6B71D-43B0-452B-BE7F-FE4F94903288}"/>
              </a:ext>
            </a:extLst>
          </p:cNvPr>
          <p:cNvSpPr/>
          <p:nvPr/>
        </p:nvSpPr>
        <p:spPr>
          <a:xfrm>
            <a:off x="1087448" y="1366823"/>
            <a:ext cx="4991065" cy="45824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b="1" dirty="0" smtClean="0">
                <a:solidFill>
                  <a:srgbClr val="FFC000"/>
                </a:solidFill>
                <a:latin typeface="+mj-ea"/>
                <a:ea typeface="+mj-ea"/>
              </a:rPr>
              <a:t>01</a:t>
            </a:r>
            <a:r>
              <a:rPr lang="en-US" altLang="ko-KR" sz="2000" b="1" dirty="0" smtClean="0">
                <a:latin typeface="+mj-ea"/>
                <a:ea typeface="+mj-ea"/>
              </a:rPr>
              <a:t> </a:t>
            </a:r>
            <a:r>
              <a:rPr lang="en-US" altLang="ko-KR" sz="2000" b="1" dirty="0" smtClean="0">
                <a:solidFill>
                  <a:schemeClr val="tx2">
                    <a:lumMod val="50000"/>
                  </a:schemeClr>
                </a:solidFill>
                <a:latin typeface="+mj-ea"/>
                <a:ea typeface="+mj-ea"/>
              </a:rPr>
              <a:t>Introduction</a:t>
            </a:r>
            <a:endParaRPr lang="en-US" altLang="ko-KR" sz="2000" b="1" dirty="0">
              <a:solidFill>
                <a:schemeClr val="tx2">
                  <a:lumMod val="50000"/>
                </a:schemeClr>
              </a:solidFill>
              <a:latin typeface="+mj-ea"/>
              <a:ea typeface="+mj-ea"/>
            </a:endParaRPr>
          </a:p>
          <a:p>
            <a:endParaRPr lang="en-US" altLang="ko-KR" sz="2000" b="1" dirty="0">
              <a:latin typeface="+mj-ea"/>
              <a:ea typeface="+mj-ea"/>
            </a:endParaRPr>
          </a:p>
          <a:p>
            <a:r>
              <a:rPr lang="en-US" altLang="ko-KR" sz="3600" b="1" dirty="0" smtClean="0">
                <a:solidFill>
                  <a:srgbClr val="FFC000"/>
                </a:solidFill>
                <a:latin typeface="+mj-ea"/>
              </a:rPr>
              <a:t>02</a:t>
            </a:r>
            <a:r>
              <a:rPr lang="en-US" altLang="ko-KR" sz="2000" b="1" dirty="0" smtClean="0">
                <a:latin typeface="+mj-ea"/>
              </a:rPr>
              <a:t> </a:t>
            </a:r>
            <a:r>
              <a:rPr lang="en-US" altLang="ko-KR" sz="2000" b="1" dirty="0">
                <a:solidFill>
                  <a:schemeClr val="tx2">
                    <a:lumMod val="50000"/>
                  </a:schemeClr>
                </a:solidFill>
                <a:latin typeface="+mj-ea"/>
              </a:rPr>
              <a:t>Recursive Feature Pyramid</a:t>
            </a:r>
          </a:p>
          <a:p>
            <a:endParaRPr lang="en-US" altLang="ko-KR" sz="2000" b="1" dirty="0">
              <a:latin typeface="+mj-ea"/>
            </a:endParaRPr>
          </a:p>
          <a:p>
            <a:r>
              <a:rPr lang="en-US" altLang="ko-KR" sz="3600" b="1" dirty="0" smtClean="0">
                <a:solidFill>
                  <a:srgbClr val="FFC000"/>
                </a:solidFill>
                <a:latin typeface="+mj-ea"/>
              </a:rPr>
              <a:t>03</a:t>
            </a:r>
            <a:r>
              <a:rPr lang="en-US" altLang="ko-KR" sz="2000" b="1" dirty="0" smtClean="0">
                <a:latin typeface="+mj-ea"/>
              </a:rPr>
              <a:t> </a:t>
            </a:r>
            <a:r>
              <a:rPr lang="en-US" altLang="ko-KR" sz="2000" b="1" dirty="0">
                <a:solidFill>
                  <a:schemeClr val="tx2">
                    <a:lumMod val="50000"/>
                  </a:schemeClr>
                </a:solidFill>
                <a:latin typeface="+mj-ea"/>
              </a:rPr>
              <a:t>Switchable </a:t>
            </a:r>
            <a:r>
              <a:rPr lang="en-US" altLang="ko-KR" sz="2000" b="1" dirty="0" err="1">
                <a:solidFill>
                  <a:schemeClr val="tx2">
                    <a:lumMod val="50000"/>
                  </a:schemeClr>
                </a:solidFill>
                <a:latin typeface="+mj-ea"/>
              </a:rPr>
              <a:t>Atrous</a:t>
            </a:r>
            <a:r>
              <a:rPr lang="en-US" altLang="ko-KR" sz="2000" b="1" dirty="0">
                <a:solidFill>
                  <a:schemeClr val="tx2">
                    <a:lumMod val="50000"/>
                  </a:schemeClr>
                </a:solidFill>
                <a:latin typeface="+mj-ea"/>
              </a:rPr>
              <a:t> Convolution</a:t>
            </a:r>
          </a:p>
          <a:p>
            <a:endParaRPr lang="en-US" altLang="ko-KR" sz="2000" b="1" dirty="0">
              <a:solidFill>
                <a:schemeClr val="tx2">
                  <a:lumMod val="50000"/>
                </a:schemeClr>
              </a:solidFill>
              <a:latin typeface="+mj-ea"/>
            </a:endParaRPr>
          </a:p>
          <a:p>
            <a:r>
              <a:rPr lang="en-US" altLang="ko-KR" sz="3600" b="1" dirty="0" smtClean="0">
                <a:solidFill>
                  <a:srgbClr val="FFC000"/>
                </a:solidFill>
                <a:latin typeface="+mj-ea"/>
              </a:rPr>
              <a:t>04</a:t>
            </a:r>
            <a:r>
              <a:rPr lang="en-US" altLang="ko-KR" sz="2000" b="1" dirty="0" smtClean="0">
                <a:latin typeface="+mj-ea"/>
              </a:rPr>
              <a:t> </a:t>
            </a:r>
            <a:r>
              <a:rPr lang="en-US" altLang="ko-KR" sz="2000" b="1" dirty="0" smtClean="0">
                <a:solidFill>
                  <a:schemeClr val="tx2">
                    <a:lumMod val="50000"/>
                  </a:schemeClr>
                </a:solidFill>
                <a:latin typeface="+mj-ea"/>
              </a:rPr>
              <a:t>Experiment</a:t>
            </a:r>
            <a:endParaRPr lang="en-US" altLang="ko-KR" sz="2000" b="1" dirty="0">
              <a:solidFill>
                <a:schemeClr val="tx2">
                  <a:lumMod val="50000"/>
                </a:schemeClr>
              </a:solidFill>
              <a:latin typeface="+mj-ea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1E5CC858-5656-4BF2-8E86-EE054A32BEDD}"/>
              </a:ext>
            </a:extLst>
          </p:cNvPr>
          <p:cNvSpPr/>
          <p:nvPr/>
        </p:nvSpPr>
        <p:spPr>
          <a:xfrm>
            <a:off x="313706" y="2654945"/>
            <a:ext cx="4991065" cy="741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2000" b="1">
              <a:latin typeface="+mj-ea"/>
              <a:ea typeface="+mj-ea"/>
            </a:endParaRPr>
          </a:p>
        </p:txBody>
      </p:sp>
      <p:pic>
        <p:nvPicPr>
          <p:cNvPr id="8" name="Picture 2" descr="롯데정보통신, '랄프체인'으로 블록체인 Si 솔루션 도전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71"/>
          <a:stretch/>
        </p:blipFill>
        <p:spPr bwMode="auto">
          <a:xfrm>
            <a:off x="9624392" y="116632"/>
            <a:ext cx="2448272" cy="869700"/>
          </a:xfrm>
          <a:prstGeom prst="rect">
            <a:avLst/>
          </a:prstGeom>
          <a:solidFill>
            <a:srgbClr val="FF0000"/>
          </a:solidFill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806937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슬라이드 번호 개체 틀 1023">
            <a:extLst>
              <a:ext uri="{FF2B5EF4-FFF2-40B4-BE49-F238E27FC236}">
                <a16:creationId xmlns:a16="http://schemas.microsoft.com/office/drawing/2014/main" id="{D7ECFDE3-EB78-4198-B1C1-7576EBEBD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34109" y="6388325"/>
            <a:ext cx="753545" cy="365125"/>
          </a:xfrm>
        </p:spPr>
        <p:txBody>
          <a:bodyPr/>
          <a:lstStyle/>
          <a:p>
            <a:fld id="{F4ABE7AD-7D80-45E6-9B72-991AAE1BF4C2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478785-7455-426F-B501-DBA892B7AE1C}"/>
              </a:ext>
            </a:extLst>
          </p:cNvPr>
          <p:cNvSpPr txBox="1"/>
          <p:nvPr/>
        </p:nvSpPr>
        <p:spPr>
          <a:xfrm>
            <a:off x="4942554" y="3167390"/>
            <a:ext cx="23069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 smtClean="0">
                <a:latin typeface="+mj-ea"/>
              </a:rPr>
              <a:t>Introduction</a:t>
            </a:r>
            <a:endParaRPr lang="ko-KR" altLang="en-US" sz="2800" b="1" dirty="0">
              <a:latin typeface="+mj-ea"/>
            </a:endParaRPr>
          </a:p>
        </p:txBody>
      </p:sp>
      <p:pic>
        <p:nvPicPr>
          <p:cNvPr id="4" name="Picture 2" descr="롯데정보통신, '랄프체인'으로 블록체인 Si 솔루션 도전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71"/>
          <a:stretch/>
        </p:blipFill>
        <p:spPr bwMode="auto">
          <a:xfrm>
            <a:off x="9624392" y="116632"/>
            <a:ext cx="2448272" cy="869700"/>
          </a:xfrm>
          <a:prstGeom prst="rect">
            <a:avLst/>
          </a:prstGeom>
          <a:solidFill>
            <a:srgbClr val="FF0000"/>
          </a:solidFill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114466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5F0B186A-DCA6-449E-954A-F4F42CC0D592}"/>
              </a:ext>
            </a:extLst>
          </p:cNvPr>
          <p:cNvSpPr/>
          <p:nvPr/>
        </p:nvSpPr>
        <p:spPr>
          <a:xfrm>
            <a:off x="191342" y="160720"/>
            <a:ext cx="4991065" cy="741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b="1" dirty="0">
                <a:solidFill>
                  <a:srgbClr val="FFC000"/>
                </a:solidFill>
                <a:latin typeface="+mj-ea"/>
                <a:ea typeface="+mj-ea"/>
              </a:rPr>
              <a:t>01</a:t>
            </a:r>
            <a:r>
              <a:rPr lang="en-US" altLang="ko-KR" sz="2000" b="1" dirty="0">
                <a:latin typeface="+mj-ea"/>
                <a:ea typeface="+mj-ea"/>
              </a:rPr>
              <a:t> </a:t>
            </a:r>
            <a:r>
              <a:rPr lang="en-US" altLang="ko-KR" sz="2000" b="1" dirty="0">
                <a:latin typeface="+mj-ea"/>
              </a:rPr>
              <a:t>Introduction</a:t>
            </a:r>
            <a:endParaRPr lang="ko-KR" altLang="en-US" sz="2000" b="1" dirty="0">
              <a:latin typeface="+mj-ea"/>
              <a:ea typeface="+mj-ea"/>
            </a:endParaRPr>
          </a:p>
        </p:txBody>
      </p:sp>
      <p:sp>
        <p:nvSpPr>
          <p:cNvPr id="1024" name="슬라이드 번호 개체 틀 1023">
            <a:extLst>
              <a:ext uri="{FF2B5EF4-FFF2-40B4-BE49-F238E27FC236}">
                <a16:creationId xmlns:a16="http://schemas.microsoft.com/office/drawing/2014/main" id="{D7ECFDE3-EB78-4198-B1C1-7576EBEBD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34109" y="6388325"/>
            <a:ext cx="753545" cy="365125"/>
          </a:xfrm>
        </p:spPr>
        <p:txBody>
          <a:bodyPr/>
          <a:lstStyle/>
          <a:p>
            <a:fld id="{F4ABE7AD-7D80-45E6-9B72-991AAE1BF4C2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70B01BF8-29D3-4D23-BC64-0489F3113852}"/>
              </a:ext>
            </a:extLst>
          </p:cNvPr>
          <p:cNvSpPr/>
          <p:nvPr/>
        </p:nvSpPr>
        <p:spPr>
          <a:xfrm>
            <a:off x="-143" y="1019614"/>
            <a:ext cx="12192000" cy="52565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2" descr="롯데정보통신, '랄프체인'으로 블록체인 Si 솔루션 도전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71"/>
          <a:stretch/>
        </p:blipFill>
        <p:spPr bwMode="auto">
          <a:xfrm>
            <a:off x="9624392" y="116632"/>
            <a:ext cx="2448272" cy="869700"/>
          </a:xfrm>
          <a:prstGeom prst="rect">
            <a:avLst/>
          </a:prstGeom>
          <a:solidFill>
            <a:srgbClr val="FF0000"/>
          </a:solidFill>
          <a:effectLst>
            <a:softEdge rad="127000"/>
          </a:effectLst>
        </p:spPr>
      </p:pic>
      <p:sp>
        <p:nvSpPr>
          <p:cNvPr id="4" name="직사각형 3"/>
          <p:cNvSpPr/>
          <p:nvPr/>
        </p:nvSpPr>
        <p:spPr>
          <a:xfrm>
            <a:off x="1703512" y="1412776"/>
            <a:ext cx="8784976" cy="4536504"/>
          </a:xfrm>
          <a:prstGeom prst="rect">
            <a:avLst/>
          </a:prstGeom>
          <a:noFill/>
          <a:ln w="57150"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lnSpc>
                <a:spcPct val="200000"/>
              </a:lnSpc>
              <a:buAutoNum type="arabicPeriod"/>
            </a:pPr>
            <a:r>
              <a:rPr lang="en-US" altLang="ko-KR" sz="2400" dirty="0" smtClean="0">
                <a:solidFill>
                  <a:schemeClr val="bg1"/>
                </a:solidFill>
              </a:rPr>
              <a:t> Object Detection </a:t>
            </a:r>
            <a:r>
              <a:rPr lang="en-US" altLang="ko-KR" sz="1200" dirty="0" smtClean="0">
                <a:solidFill>
                  <a:schemeClr val="bg1"/>
                </a:solidFill>
              </a:rPr>
              <a:t>- </a:t>
            </a:r>
            <a:r>
              <a:rPr lang="en-US" altLang="ko-KR" sz="1200" dirty="0">
                <a:solidFill>
                  <a:schemeClr val="bg1"/>
                </a:solidFill>
              </a:rPr>
              <a:t>multi-stage</a:t>
            </a:r>
            <a:endParaRPr lang="en-US" altLang="ko-KR" sz="1200" dirty="0" smtClean="0">
              <a:solidFill>
                <a:schemeClr val="bg1"/>
              </a:solidFill>
            </a:endParaRPr>
          </a:p>
          <a:p>
            <a:pPr marL="228600" indent="-228600">
              <a:lnSpc>
                <a:spcPct val="200000"/>
              </a:lnSpc>
              <a:buAutoNum type="arabicPeriod"/>
            </a:pPr>
            <a:r>
              <a:rPr lang="en-US" altLang="ko-KR" sz="2400" dirty="0" smtClean="0">
                <a:solidFill>
                  <a:schemeClr val="bg1"/>
                </a:solidFill>
              </a:rPr>
              <a:t> Multi-Scale Features </a:t>
            </a:r>
            <a:r>
              <a:rPr lang="en-US" altLang="ko-KR" sz="1200" dirty="0" smtClean="0">
                <a:solidFill>
                  <a:schemeClr val="bg1"/>
                </a:solidFill>
              </a:rPr>
              <a:t>- FPN, </a:t>
            </a:r>
            <a:r>
              <a:rPr lang="en-US" altLang="ko-KR" sz="1200" dirty="0" err="1" smtClean="0">
                <a:solidFill>
                  <a:schemeClr val="bg1"/>
                </a:solidFill>
              </a:rPr>
              <a:t>Atrous</a:t>
            </a:r>
            <a:r>
              <a:rPr lang="en-US" altLang="ko-KR" sz="1200" dirty="0" smtClean="0">
                <a:solidFill>
                  <a:schemeClr val="bg1"/>
                </a:solidFill>
              </a:rPr>
              <a:t> </a:t>
            </a:r>
            <a:r>
              <a:rPr lang="en-US" altLang="ko-KR" sz="1200" dirty="0">
                <a:solidFill>
                  <a:schemeClr val="bg1"/>
                </a:solidFill>
              </a:rPr>
              <a:t>Spatial Pyramid </a:t>
            </a:r>
            <a:r>
              <a:rPr lang="en-US" altLang="ko-KR" sz="1200" dirty="0" smtClean="0">
                <a:solidFill>
                  <a:schemeClr val="bg1"/>
                </a:solidFill>
              </a:rPr>
              <a:t>Pooling</a:t>
            </a:r>
          </a:p>
          <a:p>
            <a:pPr marL="228600" indent="-228600">
              <a:lnSpc>
                <a:spcPct val="200000"/>
              </a:lnSpc>
              <a:buAutoNum type="arabicPeriod"/>
            </a:pPr>
            <a:r>
              <a:rPr lang="en-US" altLang="ko-KR" sz="2400" dirty="0" smtClean="0">
                <a:solidFill>
                  <a:schemeClr val="bg1"/>
                </a:solidFill>
              </a:rPr>
              <a:t> Recursive </a:t>
            </a:r>
            <a:r>
              <a:rPr lang="en-US" altLang="ko-KR" sz="2400" dirty="0">
                <a:solidFill>
                  <a:schemeClr val="bg1"/>
                </a:solidFill>
              </a:rPr>
              <a:t>Convolutional </a:t>
            </a:r>
            <a:r>
              <a:rPr lang="en-US" altLang="ko-KR" sz="2400" dirty="0" smtClean="0">
                <a:solidFill>
                  <a:schemeClr val="bg1"/>
                </a:solidFill>
              </a:rPr>
              <a:t>Network </a:t>
            </a:r>
            <a:r>
              <a:rPr lang="en-US" altLang="ko-KR" sz="1200" dirty="0" smtClean="0">
                <a:solidFill>
                  <a:schemeClr val="bg1"/>
                </a:solidFill>
              </a:rPr>
              <a:t>- </a:t>
            </a:r>
            <a:r>
              <a:rPr lang="en-US" altLang="ko-KR" sz="1200" dirty="0">
                <a:solidFill>
                  <a:schemeClr val="bg1"/>
                </a:solidFill>
              </a:rPr>
              <a:t>fusion </a:t>
            </a:r>
            <a:r>
              <a:rPr lang="en-US" altLang="ko-KR" sz="1200" dirty="0" smtClean="0">
                <a:solidFill>
                  <a:schemeClr val="bg1"/>
                </a:solidFill>
              </a:rPr>
              <a:t>modules, </a:t>
            </a:r>
            <a:r>
              <a:rPr lang="en-US" altLang="ko-KR" sz="1200" dirty="0">
                <a:solidFill>
                  <a:schemeClr val="bg1"/>
                </a:solidFill>
              </a:rPr>
              <a:t>ASPP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pPr marL="228600" indent="-228600">
              <a:lnSpc>
                <a:spcPct val="200000"/>
              </a:lnSpc>
              <a:buAutoNum type="arabicPeriod"/>
            </a:pPr>
            <a:r>
              <a:rPr lang="en-US" altLang="ko-KR" sz="2400" dirty="0">
                <a:solidFill>
                  <a:schemeClr val="bg1"/>
                </a:solidFill>
              </a:rPr>
              <a:t> Conditional </a:t>
            </a:r>
            <a:r>
              <a:rPr lang="en-US" altLang="ko-KR" sz="2400" dirty="0" smtClean="0">
                <a:solidFill>
                  <a:schemeClr val="bg1"/>
                </a:solidFill>
              </a:rPr>
              <a:t>Convolution </a:t>
            </a:r>
            <a:r>
              <a:rPr lang="en-US" altLang="ko-KR" sz="1200" dirty="0" smtClean="0">
                <a:solidFill>
                  <a:schemeClr val="bg1"/>
                </a:solidFill>
              </a:rPr>
              <a:t>- Switchable </a:t>
            </a:r>
            <a:r>
              <a:rPr lang="en-US" altLang="ko-KR" sz="1200" dirty="0" err="1">
                <a:solidFill>
                  <a:schemeClr val="bg1"/>
                </a:solidFill>
              </a:rPr>
              <a:t>Atrous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</a:rPr>
              <a:t>Convolution</a:t>
            </a:r>
            <a:endParaRPr lang="en-US" altLang="ko-KR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3361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5F0B186A-DCA6-449E-954A-F4F42CC0D592}"/>
              </a:ext>
            </a:extLst>
          </p:cNvPr>
          <p:cNvSpPr/>
          <p:nvPr/>
        </p:nvSpPr>
        <p:spPr>
          <a:xfrm>
            <a:off x="191342" y="160720"/>
            <a:ext cx="4991065" cy="741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b="1" dirty="0">
                <a:solidFill>
                  <a:srgbClr val="FFC000"/>
                </a:solidFill>
                <a:latin typeface="+mj-ea"/>
                <a:ea typeface="+mj-ea"/>
              </a:rPr>
              <a:t>01</a:t>
            </a:r>
            <a:r>
              <a:rPr lang="en-US" altLang="ko-KR" sz="2000" b="1" dirty="0">
                <a:latin typeface="+mj-ea"/>
                <a:ea typeface="+mj-ea"/>
              </a:rPr>
              <a:t> </a:t>
            </a:r>
            <a:r>
              <a:rPr lang="en-US" altLang="ko-KR" sz="2000" b="1" dirty="0" smtClean="0">
                <a:latin typeface="+mj-ea"/>
                <a:ea typeface="+mj-ea"/>
              </a:rPr>
              <a:t>Introduction</a:t>
            </a:r>
            <a:endParaRPr lang="ko-KR" altLang="en-US" sz="2000" b="1" dirty="0">
              <a:latin typeface="+mj-ea"/>
              <a:ea typeface="+mj-ea"/>
            </a:endParaRPr>
          </a:p>
        </p:txBody>
      </p:sp>
      <p:sp>
        <p:nvSpPr>
          <p:cNvPr id="1024" name="슬라이드 번호 개체 틀 1023">
            <a:extLst>
              <a:ext uri="{FF2B5EF4-FFF2-40B4-BE49-F238E27FC236}">
                <a16:creationId xmlns:a16="http://schemas.microsoft.com/office/drawing/2014/main" id="{D7ECFDE3-EB78-4198-B1C1-7576EBEBD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34109" y="6388325"/>
            <a:ext cx="753545" cy="365125"/>
          </a:xfrm>
        </p:spPr>
        <p:txBody>
          <a:bodyPr/>
          <a:lstStyle/>
          <a:p>
            <a:fld id="{F4ABE7AD-7D80-45E6-9B72-991AAE1BF4C2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70B01BF8-29D3-4D23-BC64-0489F3113852}"/>
              </a:ext>
            </a:extLst>
          </p:cNvPr>
          <p:cNvSpPr/>
          <p:nvPr/>
        </p:nvSpPr>
        <p:spPr>
          <a:xfrm>
            <a:off x="-143" y="1019614"/>
            <a:ext cx="12192000" cy="52565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2" descr="롯데정보통신, '랄프체인'으로 블록체인 Si 솔루션 도전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71"/>
          <a:stretch/>
        </p:blipFill>
        <p:spPr bwMode="auto">
          <a:xfrm>
            <a:off x="9624392" y="116632"/>
            <a:ext cx="2448272" cy="869700"/>
          </a:xfrm>
          <a:prstGeom prst="rect">
            <a:avLst/>
          </a:prstGeom>
          <a:solidFill>
            <a:srgbClr val="FF0000"/>
          </a:solidFill>
          <a:effectLst>
            <a:softEdge rad="127000"/>
          </a:effec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08" y="1916832"/>
            <a:ext cx="4648849" cy="248637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4189" y="1993043"/>
            <a:ext cx="5496692" cy="2410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581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슬라이드 번호 개체 틀 1023">
            <a:extLst>
              <a:ext uri="{FF2B5EF4-FFF2-40B4-BE49-F238E27FC236}">
                <a16:creationId xmlns:a16="http://schemas.microsoft.com/office/drawing/2014/main" id="{D7ECFDE3-EB78-4198-B1C1-7576EBEBD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34109" y="6388325"/>
            <a:ext cx="753545" cy="365125"/>
          </a:xfrm>
        </p:spPr>
        <p:txBody>
          <a:bodyPr/>
          <a:lstStyle/>
          <a:p>
            <a:fld id="{F4ABE7AD-7D80-45E6-9B72-991AAE1BF4C2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478785-7455-426F-B501-DBA892B7AE1C}"/>
              </a:ext>
            </a:extLst>
          </p:cNvPr>
          <p:cNvSpPr txBox="1"/>
          <p:nvPr/>
        </p:nvSpPr>
        <p:spPr>
          <a:xfrm>
            <a:off x="3735657" y="3167390"/>
            <a:ext cx="47207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 smtClean="0">
                <a:latin typeface="+mj-ea"/>
              </a:rPr>
              <a:t>Recursive Feature Pyramid</a:t>
            </a:r>
            <a:endParaRPr lang="ko-KR" altLang="en-US" sz="2800" b="1" dirty="0">
              <a:latin typeface="+mj-ea"/>
            </a:endParaRPr>
          </a:p>
        </p:txBody>
      </p:sp>
      <p:pic>
        <p:nvPicPr>
          <p:cNvPr id="4" name="Picture 2" descr="롯데정보통신, '랄프체인'으로 블록체인 Si 솔루션 도전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71"/>
          <a:stretch/>
        </p:blipFill>
        <p:spPr bwMode="auto">
          <a:xfrm>
            <a:off x="9624392" y="116632"/>
            <a:ext cx="2448272" cy="869700"/>
          </a:xfrm>
          <a:prstGeom prst="rect">
            <a:avLst/>
          </a:prstGeom>
          <a:solidFill>
            <a:srgbClr val="FF0000"/>
          </a:solidFill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2614336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5F0B186A-DCA6-449E-954A-F4F42CC0D592}"/>
              </a:ext>
            </a:extLst>
          </p:cNvPr>
          <p:cNvSpPr/>
          <p:nvPr/>
        </p:nvSpPr>
        <p:spPr>
          <a:xfrm>
            <a:off x="191342" y="160720"/>
            <a:ext cx="4991065" cy="741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b="1" dirty="0" smtClean="0">
                <a:solidFill>
                  <a:srgbClr val="FFC000"/>
                </a:solidFill>
                <a:latin typeface="+mj-ea"/>
                <a:ea typeface="+mj-ea"/>
              </a:rPr>
              <a:t>02</a:t>
            </a:r>
            <a:r>
              <a:rPr lang="en-US" altLang="ko-KR" sz="2000" b="1" dirty="0" smtClean="0">
                <a:latin typeface="+mj-ea"/>
                <a:ea typeface="+mj-ea"/>
              </a:rPr>
              <a:t> </a:t>
            </a:r>
            <a:r>
              <a:rPr lang="en-US" altLang="ko-KR" sz="2000" b="1" dirty="0" smtClean="0">
                <a:latin typeface="+mj-ea"/>
                <a:ea typeface="+mj-ea"/>
              </a:rPr>
              <a:t>Recursive Feature Pyramid</a:t>
            </a:r>
            <a:endParaRPr lang="ko-KR" altLang="en-US" sz="2000" b="1" dirty="0">
              <a:latin typeface="+mj-ea"/>
              <a:ea typeface="+mj-ea"/>
            </a:endParaRPr>
          </a:p>
        </p:txBody>
      </p:sp>
      <p:sp>
        <p:nvSpPr>
          <p:cNvPr id="1024" name="슬라이드 번호 개체 틀 1023">
            <a:extLst>
              <a:ext uri="{FF2B5EF4-FFF2-40B4-BE49-F238E27FC236}">
                <a16:creationId xmlns:a16="http://schemas.microsoft.com/office/drawing/2014/main" id="{D7ECFDE3-EB78-4198-B1C1-7576EBEBD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34109" y="6388325"/>
            <a:ext cx="753545" cy="365125"/>
          </a:xfrm>
        </p:spPr>
        <p:txBody>
          <a:bodyPr/>
          <a:lstStyle/>
          <a:p>
            <a:fld id="{F4ABE7AD-7D80-45E6-9B72-991AAE1BF4C2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70B01BF8-29D3-4D23-BC64-0489F3113852}"/>
              </a:ext>
            </a:extLst>
          </p:cNvPr>
          <p:cNvSpPr/>
          <p:nvPr/>
        </p:nvSpPr>
        <p:spPr>
          <a:xfrm>
            <a:off x="-143" y="1019614"/>
            <a:ext cx="12192000" cy="52565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2" descr="롯데정보통신, '랄프체인'으로 블록체인 Si 솔루션 도전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71"/>
          <a:stretch/>
        </p:blipFill>
        <p:spPr bwMode="auto">
          <a:xfrm>
            <a:off x="9624392" y="116632"/>
            <a:ext cx="2448272" cy="869700"/>
          </a:xfrm>
          <a:prstGeom prst="rect">
            <a:avLst/>
          </a:prstGeom>
          <a:solidFill>
            <a:srgbClr val="FF0000"/>
          </a:solidFill>
          <a:effectLst>
            <a:softEdge rad="127000"/>
          </a:effectLst>
        </p:spPr>
      </p:pic>
      <p:sp>
        <p:nvSpPr>
          <p:cNvPr id="4" name="TextBox 3"/>
          <p:cNvSpPr txBox="1"/>
          <p:nvPr/>
        </p:nvSpPr>
        <p:spPr>
          <a:xfrm>
            <a:off x="-143" y="1022334"/>
            <a:ext cx="30718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bg1"/>
                </a:solidFill>
              </a:rPr>
              <a:t>FPN</a:t>
            </a:r>
            <a:r>
              <a:rPr lang="ko-KR" altLang="en-US" sz="2000" dirty="0" smtClean="0">
                <a:solidFill>
                  <a:schemeClr val="bg1"/>
                </a:solidFill>
              </a:rPr>
              <a:t>가 등장하기 전까지</a:t>
            </a:r>
            <a:r>
              <a:rPr lang="en-US" altLang="ko-KR" sz="2000" dirty="0" smtClean="0">
                <a:solidFill>
                  <a:schemeClr val="bg1"/>
                </a:solidFill>
              </a:rPr>
              <a:t>…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464" y="1821303"/>
            <a:ext cx="3648584" cy="185763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6040" y="1824306"/>
            <a:ext cx="2896004" cy="208626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6633" y="3904583"/>
            <a:ext cx="3267531" cy="2172003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7487" y="4028426"/>
            <a:ext cx="3972479" cy="1924319"/>
          </a:xfrm>
          <a:prstGeom prst="rect">
            <a:avLst/>
          </a:prstGeom>
        </p:spPr>
      </p:pic>
      <p:sp>
        <p:nvSpPr>
          <p:cNvPr id="12" name="오른쪽 화살표 11"/>
          <p:cNvSpPr/>
          <p:nvPr/>
        </p:nvSpPr>
        <p:spPr>
          <a:xfrm>
            <a:off x="5053849" y="2276872"/>
            <a:ext cx="1042151" cy="10801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오른쪽 화살표 15"/>
          <p:cNvSpPr/>
          <p:nvPr/>
        </p:nvSpPr>
        <p:spPr>
          <a:xfrm>
            <a:off x="5053849" y="4276535"/>
            <a:ext cx="1042151" cy="10801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8170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5F0B186A-DCA6-449E-954A-F4F42CC0D592}"/>
              </a:ext>
            </a:extLst>
          </p:cNvPr>
          <p:cNvSpPr/>
          <p:nvPr/>
        </p:nvSpPr>
        <p:spPr>
          <a:xfrm>
            <a:off x="191342" y="160720"/>
            <a:ext cx="4991065" cy="741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b="1" dirty="0" smtClean="0">
                <a:solidFill>
                  <a:srgbClr val="FFC000"/>
                </a:solidFill>
                <a:latin typeface="+mj-ea"/>
                <a:ea typeface="+mj-ea"/>
              </a:rPr>
              <a:t>02</a:t>
            </a:r>
            <a:r>
              <a:rPr lang="en-US" altLang="ko-KR" sz="2000" b="1" dirty="0" smtClean="0">
                <a:latin typeface="+mj-ea"/>
                <a:ea typeface="+mj-ea"/>
              </a:rPr>
              <a:t> </a:t>
            </a:r>
            <a:r>
              <a:rPr lang="en-US" altLang="ko-KR" sz="2000" b="1" dirty="0" smtClean="0">
                <a:latin typeface="+mj-ea"/>
                <a:ea typeface="+mj-ea"/>
              </a:rPr>
              <a:t>Recursive Feature Pyramid</a:t>
            </a:r>
            <a:endParaRPr lang="ko-KR" altLang="en-US" sz="2000" b="1" dirty="0">
              <a:latin typeface="+mj-ea"/>
              <a:ea typeface="+mj-ea"/>
            </a:endParaRPr>
          </a:p>
        </p:txBody>
      </p:sp>
      <p:sp>
        <p:nvSpPr>
          <p:cNvPr id="1024" name="슬라이드 번호 개체 틀 1023">
            <a:extLst>
              <a:ext uri="{FF2B5EF4-FFF2-40B4-BE49-F238E27FC236}">
                <a16:creationId xmlns:a16="http://schemas.microsoft.com/office/drawing/2014/main" id="{D7ECFDE3-EB78-4198-B1C1-7576EBEBD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34109" y="6388325"/>
            <a:ext cx="753545" cy="365125"/>
          </a:xfrm>
        </p:spPr>
        <p:txBody>
          <a:bodyPr/>
          <a:lstStyle/>
          <a:p>
            <a:fld id="{F4ABE7AD-7D80-45E6-9B72-991AAE1BF4C2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70B01BF8-29D3-4D23-BC64-0489F3113852}"/>
              </a:ext>
            </a:extLst>
          </p:cNvPr>
          <p:cNvSpPr/>
          <p:nvPr/>
        </p:nvSpPr>
        <p:spPr>
          <a:xfrm>
            <a:off x="-143" y="1019614"/>
            <a:ext cx="12192000" cy="52565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2" descr="롯데정보통신, '랄프체인'으로 블록체인 Si 솔루션 도전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71"/>
          <a:stretch/>
        </p:blipFill>
        <p:spPr bwMode="auto">
          <a:xfrm>
            <a:off x="9624392" y="116632"/>
            <a:ext cx="2448272" cy="869700"/>
          </a:xfrm>
          <a:prstGeom prst="rect">
            <a:avLst/>
          </a:prstGeom>
          <a:solidFill>
            <a:srgbClr val="FF0000"/>
          </a:solidFill>
          <a:effectLst>
            <a:softEdge rad="127000"/>
          </a:effectLst>
        </p:spPr>
      </p:pic>
      <p:sp>
        <p:nvSpPr>
          <p:cNvPr id="4" name="TextBox 3"/>
          <p:cNvSpPr txBox="1"/>
          <p:nvPr/>
        </p:nvSpPr>
        <p:spPr>
          <a:xfrm>
            <a:off x="0" y="1027219"/>
            <a:ext cx="29276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bg1"/>
                </a:solidFill>
              </a:rPr>
              <a:t>FPN</a:t>
            </a:r>
            <a:r>
              <a:rPr lang="ko-KR" altLang="en-US" sz="2000" dirty="0" smtClean="0">
                <a:solidFill>
                  <a:schemeClr val="bg1"/>
                </a:solidFill>
              </a:rPr>
              <a:t>가 등장하고 난 후</a:t>
            </a:r>
            <a:r>
              <a:rPr lang="en-US" altLang="ko-KR" sz="2000" dirty="0" smtClean="0">
                <a:solidFill>
                  <a:schemeClr val="bg1"/>
                </a:solidFill>
              </a:rPr>
              <a:t>…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384" y="1347296"/>
            <a:ext cx="2162477" cy="237205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9835" y="1320770"/>
            <a:ext cx="2162477" cy="246731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0941" y="1386441"/>
            <a:ext cx="2429214" cy="236253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384" y="3837206"/>
            <a:ext cx="2133898" cy="2419688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335" y="3870548"/>
            <a:ext cx="2057687" cy="2353003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6204" y="3867623"/>
            <a:ext cx="2333951" cy="2295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766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5F0B186A-DCA6-449E-954A-F4F42CC0D592}"/>
              </a:ext>
            </a:extLst>
          </p:cNvPr>
          <p:cNvSpPr/>
          <p:nvPr/>
        </p:nvSpPr>
        <p:spPr>
          <a:xfrm>
            <a:off x="191342" y="160720"/>
            <a:ext cx="4991065" cy="741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b="1" dirty="0" smtClean="0">
                <a:solidFill>
                  <a:srgbClr val="FFC000"/>
                </a:solidFill>
                <a:latin typeface="+mj-ea"/>
                <a:ea typeface="+mj-ea"/>
              </a:rPr>
              <a:t>02</a:t>
            </a:r>
            <a:r>
              <a:rPr lang="en-US" altLang="ko-KR" sz="2000" b="1" dirty="0" smtClean="0">
                <a:latin typeface="+mj-ea"/>
                <a:ea typeface="+mj-ea"/>
              </a:rPr>
              <a:t> </a:t>
            </a:r>
            <a:r>
              <a:rPr lang="en-US" altLang="ko-KR" sz="2000" b="1" dirty="0" smtClean="0">
                <a:latin typeface="+mj-ea"/>
                <a:ea typeface="+mj-ea"/>
              </a:rPr>
              <a:t>Recursive Feature Pyramid</a:t>
            </a:r>
            <a:endParaRPr lang="ko-KR" altLang="en-US" sz="2000" b="1" dirty="0">
              <a:latin typeface="+mj-ea"/>
              <a:ea typeface="+mj-ea"/>
            </a:endParaRPr>
          </a:p>
        </p:txBody>
      </p:sp>
      <p:sp>
        <p:nvSpPr>
          <p:cNvPr id="1024" name="슬라이드 번호 개체 틀 1023">
            <a:extLst>
              <a:ext uri="{FF2B5EF4-FFF2-40B4-BE49-F238E27FC236}">
                <a16:creationId xmlns:a16="http://schemas.microsoft.com/office/drawing/2014/main" id="{D7ECFDE3-EB78-4198-B1C1-7576EBEBD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34109" y="6388325"/>
            <a:ext cx="753545" cy="365125"/>
          </a:xfrm>
        </p:spPr>
        <p:txBody>
          <a:bodyPr/>
          <a:lstStyle/>
          <a:p>
            <a:fld id="{F4ABE7AD-7D80-45E6-9B72-991AAE1BF4C2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70B01BF8-29D3-4D23-BC64-0489F3113852}"/>
              </a:ext>
            </a:extLst>
          </p:cNvPr>
          <p:cNvSpPr/>
          <p:nvPr/>
        </p:nvSpPr>
        <p:spPr>
          <a:xfrm>
            <a:off x="-143" y="1019614"/>
            <a:ext cx="12192000" cy="52565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2" descr="롯데정보통신, '랄프체인'으로 블록체인 Si 솔루션 도전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71"/>
          <a:stretch/>
        </p:blipFill>
        <p:spPr bwMode="auto">
          <a:xfrm>
            <a:off x="9624392" y="116632"/>
            <a:ext cx="2448272" cy="869700"/>
          </a:xfrm>
          <a:prstGeom prst="rect">
            <a:avLst/>
          </a:prstGeom>
          <a:solidFill>
            <a:srgbClr val="FF0000"/>
          </a:solidFill>
          <a:effectLst>
            <a:softEdge rad="127000"/>
          </a:effec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2377" y="1671192"/>
            <a:ext cx="8306959" cy="395342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951640" y="4437112"/>
            <a:ext cx="3240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ASPP</a:t>
            </a:r>
            <a:r>
              <a:rPr lang="ko-KR" altLang="en-US" b="1" dirty="0" smtClean="0">
                <a:solidFill>
                  <a:schemeClr val="bg1"/>
                </a:solidFill>
              </a:rPr>
              <a:t> </a:t>
            </a:r>
            <a:r>
              <a:rPr lang="en-US" altLang="ko-KR" b="1" dirty="0" smtClean="0">
                <a:solidFill>
                  <a:schemeClr val="bg1"/>
                </a:solidFill>
              </a:rPr>
              <a:t>- connecting module</a:t>
            </a:r>
            <a:endParaRPr lang="en-US" altLang="ko-KR" b="1" dirty="0">
              <a:solidFill>
                <a:schemeClr val="bg1"/>
              </a:solidFill>
            </a:endParaRPr>
          </a:p>
          <a:p>
            <a:r>
              <a:rPr lang="en-US" altLang="ko-KR" b="1" dirty="0" smtClean="0">
                <a:solidFill>
                  <a:schemeClr val="bg1"/>
                </a:solidFill>
              </a:rPr>
              <a:t>Fusion</a:t>
            </a:r>
            <a:r>
              <a:rPr lang="ko-KR" altLang="en-US" b="1" dirty="0" smtClean="0">
                <a:solidFill>
                  <a:schemeClr val="bg1"/>
                </a:solidFill>
              </a:rPr>
              <a:t> </a:t>
            </a:r>
            <a:r>
              <a:rPr lang="en-US" altLang="ko-KR" b="1" dirty="0" smtClean="0">
                <a:solidFill>
                  <a:schemeClr val="bg1"/>
                </a:solidFill>
              </a:rPr>
              <a:t>-</a:t>
            </a:r>
            <a:r>
              <a:rPr lang="ko-KR" altLang="en-US" b="1" dirty="0" smtClean="0">
                <a:solidFill>
                  <a:schemeClr val="bg1"/>
                </a:solidFill>
              </a:rPr>
              <a:t> </a:t>
            </a:r>
            <a:r>
              <a:rPr lang="en-US" altLang="ko-KR" b="1" dirty="0">
                <a:solidFill>
                  <a:schemeClr val="bg1"/>
                </a:solidFill>
              </a:rPr>
              <a:t>output update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248128" y="1844824"/>
            <a:ext cx="1368152" cy="108012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9164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이온">
  <a:themeElements>
    <a:clrScheme name="이온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이온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이온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6312</TotalTime>
  <Words>147</Words>
  <Application>Microsoft Office PowerPoint</Application>
  <PresentationFormat>와이드스크린</PresentationFormat>
  <Paragraphs>55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2" baseType="lpstr">
      <vt:lpstr>맑은 고딕</vt:lpstr>
      <vt:lpstr>휴먼엑스포</vt:lpstr>
      <vt:lpstr>Arial</vt:lpstr>
      <vt:lpstr>Century Gothic</vt:lpstr>
      <vt:lpstr>Wingdings 3</vt:lpstr>
      <vt:lpstr>이온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하원 성</dc:creator>
  <cp:lastModifiedBy>jmh</cp:lastModifiedBy>
  <cp:revision>343</cp:revision>
  <dcterms:created xsi:type="dcterms:W3CDTF">2019-10-26T07:36:38Z</dcterms:created>
  <dcterms:modified xsi:type="dcterms:W3CDTF">2020-09-18T08:21:14Z</dcterms:modified>
</cp:coreProperties>
</file>