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1"/>
  </p:notesMasterIdLst>
  <p:sldIdLst>
    <p:sldId id="260" r:id="rId2"/>
    <p:sldId id="261" r:id="rId3"/>
    <p:sldId id="257" r:id="rId4"/>
    <p:sldId id="287" r:id="rId5"/>
    <p:sldId id="285" r:id="rId6"/>
    <p:sldId id="289" r:id="rId7"/>
    <p:sldId id="290" r:id="rId8"/>
    <p:sldId id="291" r:id="rId9"/>
    <p:sldId id="292" r:id="rId10"/>
    <p:sldId id="297" r:id="rId11"/>
    <p:sldId id="293" r:id="rId12"/>
    <p:sldId id="294" r:id="rId13"/>
    <p:sldId id="296" r:id="rId14"/>
    <p:sldId id="295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33"/>
    <a:srgbClr val="FFCC00"/>
    <a:srgbClr val="FF9900"/>
    <a:srgbClr val="FFFF66"/>
    <a:srgbClr val="B08600"/>
    <a:srgbClr val="FFD243"/>
    <a:srgbClr val="FFC000"/>
    <a:srgbClr val="7E6000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1" autoAdjust="0"/>
    <p:restoredTop sz="73228" autoAdjust="0"/>
  </p:normalViewPr>
  <p:slideViewPr>
    <p:cSldViewPr>
      <p:cViewPr varScale="1">
        <p:scale>
          <a:sx n="55" d="100"/>
          <a:sy n="55" d="100"/>
        </p:scale>
        <p:origin x="96" y="7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C5BCF-402A-4C17-B82D-211B67DD7F0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615E3-F9A1-4562-B5E0-6984CE576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0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객체탐지는 점점 더 </a:t>
            </a:r>
            <a:r>
              <a:rPr lang="ko-KR" altLang="en-US" dirty="0" err="1"/>
              <a:t>비싸지고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r>
              <a:rPr lang="ko-KR" altLang="en-US" dirty="0"/>
              <a:t>여태까지의 모델은 가벼운 모델로 정해지고 있습니다 하지만 </a:t>
            </a:r>
            <a:r>
              <a:rPr lang="en-US" altLang="ko-KR" dirty="0" err="1"/>
              <a:t>mobilenet</a:t>
            </a:r>
            <a:r>
              <a:rPr lang="en-US" altLang="ko-KR" dirty="0"/>
              <a:t> device</a:t>
            </a:r>
            <a:r>
              <a:rPr lang="ko-KR" altLang="en-US" dirty="0"/>
              <a:t>부터 데이터센터까지 인풋 해상도는 다릅니다 </a:t>
            </a:r>
            <a:r>
              <a:rPr lang="en-US" altLang="ko-KR" dirty="0"/>
              <a:t>.</a:t>
            </a:r>
            <a:r>
              <a:rPr lang="ko-KR" altLang="en-US" dirty="0"/>
              <a:t>그래서 </a:t>
            </a:r>
            <a:r>
              <a:rPr lang="ko-KR" altLang="en-US" dirty="0" err="1"/>
              <a:t>비싼만큼</a:t>
            </a:r>
            <a:r>
              <a:rPr lang="ko-KR" altLang="en-US" dirty="0"/>
              <a:t> 리소스 제약에 스펙트럼이 </a:t>
            </a:r>
            <a:r>
              <a:rPr lang="ko-KR" altLang="en-US" dirty="0" err="1"/>
              <a:t>넓어야합니다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5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08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하나씩 한 </a:t>
            </a:r>
            <a:r>
              <a:rPr lang="ko-KR" altLang="en-US" dirty="0" err="1"/>
              <a:t>친구등과</a:t>
            </a:r>
            <a:r>
              <a:rPr lang="en-US" altLang="ko-KR" dirty="0"/>
              <a:t>compound</a:t>
            </a:r>
            <a:r>
              <a:rPr lang="ko-KR" altLang="en-US" dirty="0"/>
              <a:t> </a:t>
            </a:r>
            <a:r>
              <a:rPr lang="en-US" altLang="ko-KR" dirty="0"/>
              <a:t>scaling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9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25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29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351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05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51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966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skip connection, top-down,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cnn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 forward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생성되는 피라미드 구조를 합친 형태이다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 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forward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추출된 의미 정보들을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top-down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과정에서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업샘플링하여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해상도를 올리고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forward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손실된 지역적인 정보들을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skip connection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으로 보충해서 스케일 변화에 강인하게 되는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9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</a:t>
            </a:r>
            <a:r>
              <a:rPr lang="en-US" altLang="ko-KR" dirty="0"/>
              <a:t> </a:t>
            </a:r>
            <a:r>
              <a:rPr lang="ko-KR" altLang="en-US" dirty="0"/>
              <a:t>성능을 더 높이기 위해 </a:t>
            </a:r>
            <a:r>
              <a:rPr lang="en-US" altLang="ko-KR" dirty="0"/>
              <a:t>bottom up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추가 하여 성능을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6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Panet</a:t>
            </a:r>
            <a:r>
              <a:rPr lang="ko-KR" altLang="en-US" dirty="0"/>
              <a:t> 은</a:t>
            </a:r>
            <a:r>
              <a:rPr lang="en-US" altLang="ko-KR" dirty="0" err="1"/>
              <a:t>nas-fpn</a:t>
            </a:r>
            <a:r>
              <a:rPr lang="ko-KR" altLang="en-US" dirty="0"/>
              <a:t>과 </a:t>
            </a:r>
            <a:r>
              <a:rPr lang="en-US" altLang="ko-KR" dirty="0" err="1"/>
              <a:t>fpn</a:t>
            </a:r>
            <a:r>
              <a:rPr lang="ko-KR" altLang="en-US" dirty="0"/>
              <a:t>보다 효능이 좋았다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8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Panet</a:t>
            </a:r>
            <a:r>
              <a:rPr lang="ko-KR" altLang="en-US" dirty="0"/>
              <a:t> 은</a:t>
            </a:r>
            <a:r>
              <a:rPr lang="en-US" altLang="ko-KR" dirty="0" err="1"/>
              <a:t>nas-fpn</a:t>
            </a:r>
            <a:r>
              <a:rPr lang="ko-KR" altLang="en-US" dirty="0"/>
              <a:t>과 </a:t>
            </a:r>
            <a:r>
              <a:rPr lang="en-US" altLang="ko-KR" dirty="0" err="1"/>
              <a:t>fpn</a:t>
            </a:r>
            <a:r>
              <a:rPr lang="ko-KR" altLang="en-US" dirty="0"/>
              <a:t>보다 효능이 좋았다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03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Object detection</a:t>
            </a:r>
            <a:r>
              <a:rPr lang="ko-KR" altLang="en-US" dirty="0"/>
              <a:t>최적은 아니지만 </a:t>
            </a:r>
            <a:r>
              <a:rPr lang="en-US" altLang="ko-KR" dirty="0"/>
              <a:t>heuristic</a:t>
            </a:r>
            <a:r>
              <a:rPr lang="ko-KR" altLang="en-US" dirty="0"/>
              <a:t>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8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9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10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ㅇ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en-US" altLang="ko-KR" dirty="0" err="1"/>
              <a:t>cpu</a:t>
            </a:r>
            <a:r>
              <a:rPr lang="ko-KR" altLang="en-US" dirty="0"/>
              <a:t>가 빠르다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15E3-F9A1-4562-B5E0-6984CE5769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4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8032-7F44-4622-84A2-98A0204CD942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879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654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0202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380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414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650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FC2-1B94-4106-8C92-180F9AEC3946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0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8D6F-B369-40FC-8C9C-A8A5BE79581F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26E-92CC-42C5-B9C3-2C6AA837D258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7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663F-45F0-442D-9DDE-59D48C2E6D74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C963-3001-468E-8DA5-94CEAA888BAF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276-39DE-4E7A-9E1D-A3B5CFCB1182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3371-5DCE-4659-8ABC-BED1AEABA2AF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2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1DA-12E2-4E6F-A8BB-C304269E6D87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6532-3A4A-4E10-8339-685CC268EE19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7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6821-F665-4E5B-82FB-B5F1000731F6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E30446-07C7-4AD5-B14C-9A498ECC06A0}" type="datetime1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85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2AB3E2-093B-4442-A4B6-E7C00B8613A2}"/>
              </a:ext>
            </a:extLst>
          </p:cNvPr>
          <p:cNvSpPr txBox="1"/>
          <p:nvPr/>
        </p:nvSpPr>
        <p:spPr>
          <a:xfrm>
            <a:off x="2855640" y="2348880"/>
            <a:ext cx="6912768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 err="1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EfficientDet</a:t>
            </a:r>
            <a:endParaRPr lang="en-US" altLang="ko-KR" sz="3500" b="1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㈜롯데정보통신 프로젝트</a:t>
            </a:r>
            <a:r>
              <a:rPr lang="en-US" altLang="ko-KR" sz="3500" b="1" dirty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3500" b="1" dirty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교육생</a:t>
            </a:r>
            <a:endParaRPr lang="en-US" altLang="ko-KR" sz="3500" b="1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홍인화</a:t>
            </a:r>
          </a:p>
        </p:txBody>
      </p:sp>
      <p:pic>
        <p:nvPicPr>
          <p:cNvPr id="1026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7247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latin typeface="+mj-ea"/>
                <a:ea typeface="+mj-ea"/>
              </a:rPr>
              <a:t>BiFPN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D4339E-CCDC-4A99-B847-5B215C531045}"/>
                  </a:ext>
                </a:extLst>
              </p:cNvPr>
              <p:cNvSpPr txBox="1"/>
              <p:nvPr/>
            </p:nvSpPr>
            <p:spPr>
              <a:xfrm>
                <a:off x="3431704" y="2600618"/>
                <a:ext cx="8913790" cy="210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𝑡𝑑</m:t>
                          </m:r>
                        </m:sup>
                      </m:sSubSup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𝐶𝑜𝑛𝑣</m:t>
                      </m:r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𝑅𝑒𝑠𝑖𝑧𝑒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den>
                      </m:f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𝐶𝑜𝑛𝑣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𝑡𝑑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𝑅𝑒𝑠𝑖𝑧𝑒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D4339E-CCDC-4A99-B847-5B215C531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2600618"/>
                <a:ext cx="8913790" cy="2108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BFF717E7-7C9C-43A8-8304-DB4430B90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15" y="1520373"/>
            <a:ext cx="3393337" cy="41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03</a:t>
            </a:r>
            <a:r>
              <a:rPr lang="en-US" altLang="ko-KR" sz="2000" b="1" dirty="0">
                <a:latin typeface="+mj-ea"/>
                <a:ea typeface="+mj-ea"/>
              </a:rPr>
              <a:t> weight feature fusion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1D7D1-53EE-4117-B5DB-E3BC950CB4E7}"/>
              </a:ext>
            </a:extLst>
          </p:cNvPr>
          <p:cNvSpPr txBox="1"/>
          <p:nvPr/>
        </p:nvSpPr>
        <p:spPr>
          <a:xfrm>
            <a:off x="623392" y="134076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1. Unbound fusion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D009A4-2E2E-4127-83F1-FB8D4D2B7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621737"/>
            <a:ext cx="4053862" cy="1614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6266B-B330-4267-8008-253C6DAA5BED}"/>
                  </a:ext>
                </a:extLst>
              </p:cNvPr>
              <p:cNvSpPr txBox="1"/>
              <p:nvPr/>
            </p:nvSpPr>
            <p:spPr>
              <a:xfrm>
                <a:off x="1847528" y="4509120"/>
                <a:ext cx="633670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피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쳐맵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6266B-B330-4267-8008-253C6DAA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4509120"/>
                <a:ext cx="6336704" cy="374526"/>
              </a:xfrm>
              <a:prstGeom prst="rect">
                <a:avLst/>
              </a:prstGeom>
              <a:blipFill>
                <a:blip r:embed="rId4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25E739-DEC4-48D9-B1B9-30930F5C217A}"/>
              </a:ext>
            </a:extLst>
          </p:cNvPr>
          <p:cNvSpPr txBox="1"/>
          <p:nvPr/>
        </p:nvSpPr>
        <p:spPr>
          <a:xfrm>
            <a:off x="4727848" y="2334394"/>
            <a:ext cx="633670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단순히 </a:t>
            </a:r>
            <a:r>
              <a:rPr lang="ko-KR" altLang="en-US" dirty="0" err="1">
                <a:solidFill>
                  <a:schemeClr val="bg1"/>
                </a:solidFill>
              </a:rPr>
              <a:t>피쳐맵에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weight</a:t>
            </a:r>
            <a:r>
              <a:rPr lang="ko-KR" altLang="en-US" dirty="0">
                <a:solidFill>
                  <a:schemeClr val="bg1"/>
                </a:solidFill>
              </a:rPr>
              <a:t>을 곱해준다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D3B43C-85B7-4B9F-95BF-418E53664CED}"/>
                  </a:ext>
                </a:extLst>
              </p:cNvPr>
              <p:cNvSpPr txBox="1"/>
              <p:nvPr/>
            </p:nvSpPr>
            <p:spPr>
              <a:xfrm>
                <a:off x="4727848" y="3047231"/>
                <a:ext cx="63367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 스칼라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벡터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다차원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텐서가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될수도있지만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스칼라를 사용해도 성능이 비슷하다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.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D3B43C-85B7-4B9F-95BF-418E53664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3047231"/>
                <a:ext cx="6336704" cy="646331"/>
              </a:xfrm>
              <a:prstGeom prst="rect">
                <a:avLst/>
              </a:prstGeom>
              <a:blipFill>
                <a:blip r:embed="rId5"/>
                <a:stretch>
                  <a:fillRect l="-866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9FD4852-9879-4206-97FF-B36B20D4A7A8}"/>
              </a:ext>
            </a:extLst>
          </p:cNvPr>
          <p:cNvSpPr txBox="1"/>
          <p:nvPr/>
        </p:nvSpPr>
        <p:spPr>
          <a:xfrm>
            <a:off x="4727848" y="4032598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스칼라값은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unbound</a:t>
            </a:r>
            <a:r>
              <a:rPr lang="ko-KR" altLang="en-US" dirty="0">
                <a:solidFill>
                  <a:schemeClr val="bg1"/>
                </a:solidFill>
              </a:rPr>
              <a:t>값이라 학습 중 한번 튀면 학습이 </a:t>
            </a:r>
            <a:r>
              <a:rPr lang="ko-KR" altLang="en-US" dirty="0" err="1">
                <a:solidFill>
                  <a:schemeClr val="bg1"/>
                </a:solidFill>
              </a:rPr>
              <a:t>어려워질수있다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6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03</a:t>
            </a:r>
            <a:r>
              <a:rPr lang="en-US" altLang="ko-KR" sz="2000" b="1" dirty="0">
                <a:latin typeface="+mj-ea"/>
                <a:ea typeface="+mj-ea"/>
              </a:rPr>
              <a:t> weight feature fusion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49E27A-556C-4190-AAE0-53000E4E2075}"/>
              </a:ext>
            </a:extLst>
          </p:cNvPr>
          <p:cNvSpPr txBox="1"/>
          <p:nvPr/>
        </p:nvSpPr>
        <p:spPr>
          <a:xfrm>
            <a:off x="623392" y="134076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2. </a:t>
            </a:r>
            <a:r>
              <a:rPr lang="en-US" altLang="ko-KR" sz="2400" dirty="0" err="1">
                <a:solidFill>
                  <a:schemeClr val="bg1"/>
                </a:solidFill>
              </a:rPr>
              <a:t>Softmax</a:t>
            </a:r>
            <a:r>
              <a:rPr lang="en-US" altLang="ko-KR" sz="2400" dirty="0">
                <a:solidFill>
                  <a:schemeClr val="bg1"/>
                </a:solidFill>
              </a:rPr>
              <a:t>-Based Fusion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CBFA82-5873-4B09-9F40-2FB1F808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595761"/>
            <a:ext cx="3857588" cy="1666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0B47A2-A63E-4EE9-8249-73DFD8553F4F}"/>
              </a:ext>
            </a:extLst>
          </p:cNvPr>
          <p:cNvSpPr txBox="1"/>
          <p:nvPr/>
        </p:nvSpPr>
        <p:spPr>
          <a:xfrm>
            <a:off x="4727848" y="2595761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Softmax</a:t>
            </a:r>
            <a:r>
              <a:rPr lang="ko-KR" altLang="en-US" dirty="0">
                <a:solidFill>
                  <a:schemeClr val="bg1"/>
                </a:solidFill>
              </a:rPr>
              <a:t>을 이용하여 </a:t>
            </a:r>
            <a:r>
              <a:rPr lang="en-US" altLang="ko-KR" dirty="0">
                <a:solidFill>
                  <a:schemeClr val="bg1"/>
                </a:solidFill>
              </a:rPr>
              <a:t>weight</a:t>
            </a:r>
            <a:r>
              <a:rPr lang="ko-KR" altLang="en-US" dirty="0">
                <a:solidFill>
                  <a:schemeClr val="bg1"/>
                </a:solidFill>
              </a:rPr>
              <a:t>값을 </a:t>
            </a:r>
            <a:r>
              <a:rPr lang="en-US" altLang="ko-KR" dirty="0">
                <a:solidFill>
                  <a:schemeClr val="bg1"/>
                </a:solidFill>
              </a:rPr>
              <a:t>0~1</a:t>
            </a:r>
            <a:r>
              <a:rPr lang="ko-KR" altLang="en-US" dirty="0">
                <a:solidFill>
                  <a:schemeClr val="bg1"/>
                </a:solidFill>
              </a:rPr>
              <a:t>사이로 만들어 </a:t>
            </a:r>
            <a:r>
              <a:rPr lang="en-US" altLang="ko-KR" dirty="0">
                <a:solidFill>
                  <a:schemeClr val="bg1"/>
                </a:solidFill>
              </a:rPr>
              <a:t>Sum</a:t>
            </a:r>
            <a:r>
              <a:rPr lang="ko-KR" altLang="en-US" dirty="0">
                <a:solidFill>
                  <a:schemeClr val="bg1"/>
                </a:solidFill>
              </a:rPr>
              <a:t>을 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D6CA6-9E30-4C86-AEAC-21A655CE223A}"/>
              </a:ext>
            </a:extLst>
          </p:cNvPr>
          <p:cNvSpPr txBox="1"/>
          <p:nvPr/>
        </p:nvSpPr>
        <p:spPr>
          <a:xfrm>
            <a:off x="4727848" y="363528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문제는 성능은 좋으나 </a:t>
            </a:r>
            <a:r>
              <a:rPr lang="en-US" altLang="ko-KR" dirty="0">
                <a:solidFill>
                  <a:schemeClr val="bg1"/>
                </a:solidFill>
              </a:rPr>
              <a:t>GPU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ko-KR" altLang="en-US" dirty="0" err="1">
                <a:solidFill>
                  <a:schemeClr val="bg1"/>
                </a:solidFill>
              </a:rPr>
              <a:t>돌릴때</a:t>
            </a:r>
            <a:r>
              <a:rPr lang="ko-KR" altLang="en-US" dirty="0">
                <a:solidFill>
                  <a:schemeClr val="bg1"/>
                </a:solidFill>
              </a:rPr>
              <a:t> 속도를 떨어뜨리는 요인이 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5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03</a:t>
            </a:r>
            <a:r>
              <a:rPr lang="en-US" altLang="ko-KR" sz="2000" b="1" dirty="0">
                <a:latin typeface="+mj-ea"/>
                <a:ea typeface="+mj-ea"/>
              </a:rPr>
              <a:t> weight feature fusion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329705-2801-47EA-9A88-F5DE73041544}"/>
              </a:ext>
            </a:extLst>
          </p:cNvPr>
          <p:cNvSpPr txBox="1"/>
          <p:nvPr/>
        </p:nvSpPr>
        <p:spPr>
          <a:xfrm>
            <a:off x="623392" y="134076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3. Fast normalized fusion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A97D8-E206-4911-9526-F444EC003662}"/>
              </a:ext>
            </a:extLst>
          </p:cNvPr>
          <p:cNvSpPr txBox="1"/>
          <p:nvPr/>
        </p:nvSpPr>
        <p:spPr>
          <a:xfrm>
            <a:off x="4727848" y="2334394"/>
            <a:ext cx="633670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단순히 </a:t>
            </a:r>
            <a:r>
              <a:rPr lang="ko-KR" altLang="en-US" dirty="0" err="1">
                <a:solidFill>
                  <a:schemeClr val="bg1"/>
                </a:solidFill>
              </a:rPr>
              <a:t>피쳐맵에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weight</a:t>
            </a:r>
            <a:r>
              <a:rPr lang="ko-KR" altLang="en-US" dirty="0">
                <a:solidFill>
                  <a:schemeClr val="bg1"/>
                </a:solidFill>
              </a:rPr>
              <a:t>을 곱해준다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DD8B63-9F0E-4C9B-B8D7-2C02C7100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734059"/>
            <a:ext cx="3721294" cy="13898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08989F-8531-4732-883E-48BA700B8193}"/>
              </a:ext>
            </a:extLst>
          </p:cNvPr>
          <p:cNvSpPr txBox="1"/>
          <p:nvPr/>
        </p:nvSpPr>
        <p:spPr>
          <a:xfrm>
            <a:off x="4727848" y="3024283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Exponential</a:t>
            </a:r>
            <a:r>
              <a:rPr lang="ko-KR" altLang="en-US" dirty="0">
                <a:solidFill>
                  <a:schemeClr val="bg1"/>
                </a:solidFill>
              </a:rPr>
              <a:t> 연산을 하지않고 그냥 </a:t>
            </a:r>
            <a:r>
              <a:rPr lang="en-US" altLang="ko-KR" dirty="0">
                <a:solidFill>
                  <a:schemeClr val="bg1"/>
                </a:solidFill>
              </a:rPr>
              <a:t>weight</a:t>
            </a:r>
            <a:r>
              <a:rPr lang="ko-KR" altLang="en-US" dirty="0">
                <a:solidFill>
                  <a:schemeClr val="bg1"/>
                </a:solidFill>
              </a:rPr>
              <a:t>를 그냥 더한다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61BCC-710F-4D8F-BAE2-A9FE30C9541E}"/>
                  </a:ext>
                </a:extLst>
              </p:cNvPr>
              <p:cNvSpPr txBox="1"/>
              <p:nvPr/>
            </p:nvSpPr>
            <p:spPr>
              <a:xfrm>
                <a:off x="4727848" y="3708978"/>
                <a:ext cx="6336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이렇게 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는 양수이여야 하기때문에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relu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를 통과시킨다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.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61BCC-710F-4D8F-BAE2-A9FE30C95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3708978"/>
                <a:ext cx="6336704" cy="369332"/>
              </a:xfrm>
              <a:prstGeom prst="rect">
                <a:avLst/>
              </a:prstGeom>
              <a:blipFill>
                <a:blip r:embed="rId4"/>
                <a:stretch>
                  <a:fillRect l="-866" t="-8197" r="-77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7510209-C079-4A22-8CE8-ABF71CE0B184}"/>
              </a:ext>
            </a:extLst>
          </p:cNvPr>
          <p:cNvSpPr txBox="1"/>
          <p:nvPr/>
        </p:nvSpPr>
        <p:spPr>
          <a:xfrm>
            <a:off x="4727848" y="4393673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Softmax</a:t>
            </a:r>
            <a:r>
              <a:rPr lang="ko-KR" altLang="en-US" dirty="0">
                <a:solidFill>
                  <a:schemeClr val="bg1"/>
                </a:solidFill>
              </a:rPr>
              <a:t>와 효능은 동일하지만 속도는 </a:t>
            </a:r>
            <a:r>
              <a:rPr lang="en-US" altLang="ko-KR" dirty="0">
                <a:solidFill>
                  <a:schemeClr val="bg1"/>
                </a:solidFill>
              </a:rPr>
              <a:t>30% </a:t>
            </a:r>
            <a:r>
              <a:rPr lang="ko-KR" altLang="en-US" dirty="0">
                <a:solidFill>
                  <a:schemeClr val="bg1"/>
                </a:solidFill>
              </a:rPr>
              <a:t>상승했다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5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04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latin typeface="+mj-ea"/>
                <a:ea typeface="+mj-ea"/>
              </a:rPr>
              <a:t>EfficientDet</a:t>
            </a:r>
            <a:r>
              <a:rPr lang="en-US" altLang="ko-KR" sz="2000" b="1" dirty="0">
                <a:latin typeface="+mj-ea"/>
                <a:ea typeface="+mj-ea"/>
              </a:rPr>
              <a:t> Architecture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72E8476-22CB-41F7-AC86-9003646D4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5" y="1412776"/>
            <a:ext cx="10268485" cy="442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3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6120682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05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latin typeface="+mj-ea"/>
                <a:ea typeface="+mj-ea"/>
              </a:rPr>
              <a:t>EfficientNet</a:t>
            </a:r>
            <a:r>
              <a:rPr lang="en-US" altLang="ko-KR" sz="2000" b="1" dirty="0">
                <a:latin typeface="+mj-ea"/>
                <a:ea typeface="+mj-ea"/>
              </a:rPr>
              <a:t> – Compound Scaling Method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676DE1E-091D-430E-8909-F68922B46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42" y="2078669"/>
            <a:ext cx="2349767" cy="2524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835B37-B7DF-4566-9F59-FC9979B9110E}"/>
              </a:ext>
            </a:extLst>
          </p:cNvPr>
          <p:cNvSpPr txBox="1"/>
          <p:nvPr/>
        </p:nvSpPr>
        <p:spPr>
          <a:xfrm>
            <a:off x="6622704" y="1412776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Standard convolution layer</a:t>
            </a:r>
            <a:r>
              <a:rPr lang="ko-KR" altLang="en-US" dirty="0">
                <a:solidFill>
                  <a:schemeClr val="bg1"/>
                </a:solidFill>
              </a:rPr>
              <a:t>에서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- </a:t>
            </a:r>
            <a:r>
              <a:rPr lang="ko-KR" altLang="en-US" dirty="0">
                <a:solidFill>
                  <a:schemeClr val="bg1"/>
                </a:solidFill>
              </a:rPr>
              <a:t>채널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배 → </a:t>
            </a:r>
            <a:r>
              <a:rPr lang="ko-KR" altLang="en-US" dirty="0" err="1">
                <a:solidFill>
                  <a:schemeClr val="bg1"/>
                </a:solidFill>
              </a:rPr>
              <a:t>연산량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배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- </a:t>
            </a:r>
            <a:r>
              <a:rPr lang="ko-KR" altLang="en-US" dirty="0">
                <a:solidFill>
                  <a:schemeClr val="bg1"/>
                </a:solidFill>
              </a:rPr>
              <a:t>이미지 해상도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배 → </a:t>
            </a:r>
            <a:r>
              <a:rPr lang="ko-KR" altLang="en-US" dirty="0" err="1">
                <a:solidFill>
                  <a:schemeClr val="bg1"/>
                </a:solidFill>
              </a:rPr>
              <a:t>연산량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배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- </a:t>
            </a:r>
            <a:r>
              <a:rPr lang="ko-KR" altLang="en-US" dirty="0">
                <a:solidFill>
                  <a:schemeClr val="bg1"/>
                </a:solidFill>
              </a:rPr>
              <a:t>레이어 수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배 → </a:t>
            </a:r>
            <a:r>
              <a:rPr lang="ko-KR" altLang="en-US" dirty="0" err="1">
                <a:solidFill>
                  <a:schemeClr val="bg1"/>
                </a:solidFill>
              </a:rPr>
              <a:t>연산량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배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A2B4CB-8A4E-4240-98ED-67CECC53E137}"/>
                  </a:ext>
                </a:extLst>
              </p:cNvPr>
              <p:cNvSpPr txBox="1"/>
              <p:nvPr/>
            </p:nvSpPr>
            <p:spPr>
              <a:xfrm>
                <a:off x="6622704" y="4041068"/>
                <a:ext cx="6336704" cy="1084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sz="2800" i="1">
                            <a:solidFill>
                              <a:srgbClr val="4D515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 sz="2800" dirty="0">
                            <a:solidFill>
                              <a:srgbClr val="4D5156"/>
                            </a:solidFill>
                            <a:latin typeface="Apple SD Gothic Neo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altLang="ko-KR" sz="28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· </m:t>
                        </m:r>
                        <m:sSup>
                          <m:sSupPr>
                            <m:ctrlPr>
                              <a:rPr lang="el-GR" altLang="ko-KR" sz="2800" i="1">
                                <a:solidFill>
                                  <a:srgbClr val="4D515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800" dirty="0">
                                <a:solidFill>
                                  <a:schemeClr val="bg1"/>
                                </a:solidFill>
                              </a:rPr>
                              <m:t>ß</m:t>
                            </m:r>
                          </m:e>
                          <m:sup>
                            <m:r>
                              <a:rPr lang="en-US" altLang="ko-KR" sz="2800" i="1">
                                <a:solidFill>
                                  <a:srgbClr val="4D515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  <m:sSup>
                          <m:sSupPr>
                            <m:ctrlPr>
                              <a:rPr lang="el-GR" altLang="ko-KR" sz="2800" i="1">
                                <a:solidFill>
                                  <a:srgbClr val="4D515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altLang="ko-KR" sz="2800" dirty="0">
                                <a:solidFill>
                                  <a:srgbClr val="4D5156"/>
                                </a:solidFill>
                                <a:latin typeface="Apple SD Gothic Neo"/>
                              </a:rPr>
                              <m:t>Γ</m:t>
                            </m:r>
                          </m:e>
                          <m:sup>
                            <m:r>
                              <a:rPr lang="en-US" altLang="ko-KR" sz="2800" i="1">
                                <a:solidFill>
                                  <a:srgbClr val="4D515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800" b="0" i="1" smtClean="0">
                            <a:solidFill>
                              <a:srgbClr val="4D515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ko-KR" sz="2800" i="1" dirty="0" smtClean="0">
                            <a:solidFill>
                              <a:srgbClr val="4D5156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sup>
                    </m:sSup>
                    <m:r>
                      <a:rPr lang="en-US" altLang="ko-KR" sz="2800" b="0" i="1" smtClean="0">
                        <a:solidFill>
                          <a:srgbClr val="4D515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800" b="0" i="1" dirty="0">
                  <a:solidFill>
                    <a:srgbClr val="4D5156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dirty="0">
                        <a:solidFill>
                          <a:srgbClr val="4D5156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ko-KR" altLang="en-US" dirty="0" err="1">
                    <a:solidFill>
                      <a:schemeClr val="bg1"/>
                    </a:solidFill>
                  </a:rPr>
                  <a:t>를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로 고정 시키고 천천히 늘려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width, depth, resolution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을 비율로 늘린다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A2B4CB-8A4E-4240-98ED-67CECC53E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704" y="4041068"/>
                <a:ext cx="6336704" cy="1084912"/>
              </a:xfrm>
              <a:prstGeom prst="rect">
                <a:avLst/>
              </a:prstGeom>
              <a:blipFill>
                <a:blip r:embed="rId4"/>
                <a:stretch>
                  <a:fillRect l="-769" t="-5618" b="-7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gure.2">
            <a:extLst>
              <a:ext uri="{FF2B5EF4-FFF2-40B4-BE49-F238E27FC236}">
                <a16:creationId xmlns:a16="http://schemas.microsoft.com/office/drawing/2014/main" id="{B70C1CF0-6FCA-4408-A018-CDAA38B80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315500"/>
            <a:ext cx="3096344" cy="380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013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6120682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06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latin typeface="+mj-ea"/>
                <a:ea typeface="+mj-ea"/>
              </a:rPr>
              <a:t>EfficientDet</a:t>
            </a:r>
            <a:r>
              <a:rPr lang="en-US" altLang="ko-KR" sz="2000" b="1" dirty="0">
                <a:latin typeface="+mj-ea"/>
                <a:ea typeface="+mj-ea"/>
              </a:rPr>
              <a:t> – heuristic Compound Scaling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0895C7-B560-4AE2-AD1E-FEB08EC2C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9" y="1143309"/>
            <a:ext cx="12075639" cy="513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3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6120682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06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latin typeface="+mj-ea"/>
                <a:ea typeface="+mj-ea"/>
              </a:rPr>
              <a:t>EfficientDet</a:t>
            </a:r>
            <a:r>
              <a:rPr lang="en-US" altLang="ko-KR" sz="2000" b="1" dirty="0">
                <a:latin typeface="+mj-ea"/>
                <a:ea typeface="+mj-ea"/>
              </a:rPr>
              <a:t> – heuristic Compound Scaling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E2D66D8-5233-45C7-ADF2-99D9C5752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2" y="1459620"/>
            <a:ext cx="6994977" cy="39387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A01F42-B271-4EB8-B313-C7D0DB788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539" y="1988840"/>
            <a:ext cx="4727705" cy="36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9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6120682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07</a:t>
            </a:r>
            <a:r>
              <a:rPr lang="en-US" altLang="ko-KR" sz="2000" b="1" dirty="0">
                <a:latin typeface="+mj-ea"/>
                <a:ea typeface="+mj-ea"/>
              </a:rPr>
              <a:t> Experiment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98C83B-EE1D-4C80-B7A1-6EB30AAA4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1053843"/>
            <a:ext cx="7272808" cy="51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63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6120682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07</a:t>
            </a:r>
            <a:r>
              <a:rPr lang="en-US" altLang="ko-KR" sz="2000" b="1" dirty="0">
                <a:latin typeface="+mj-ea"/>
                <a:ea typeface="+mj-ea"/>
              </a:rPr>
              <a:t> Experiment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00FF310-6A33-44B3-8B09-594AC3FD0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96" y="1346473"/>
            <a:ext cx="10940208" cy="416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7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/>
                </a:solidFill>
                <a:latin typeface="+mj-ea"/>
                <a:ea typeface="+mj-ea"/>
              </a:rPr>
              <a:t>목차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0" y="999391"/>
            <a:ext cx="1219778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6B71D-43B0-452B-BE7F-FE4F94903288}"/>
              </a:ext>
            </a:extLst>
          </p:cNvPr>
          <p:cNvSpPr/>
          <p:nvPr/>
        </p:nvSpPr>
        <p:spPr>
          <a:xfrm>
            <a:off x="1087448" y="1366823"/>
            <a:ext cx="4991065" cy="4582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서론 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3600" b="1" dirty="0">
                <a:solidFill>
                  <a:srgbClr val="FFC000"/>
                </a:solidFill>
                <a:latin typeface="+mj-ea"/>
              </a:rPr>
              <a:t>02</a:t>
            </a:r>
            <a:r>
              <a:rPr lang="en-US" altLang="ko-KR" sz="2000" b="1" dirty="0">
                <a:latin typeface="+mj-ea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latin typeface="+mj-ea"/>
                <a:ea typeface="+mj-ea"/>
              </a:rPr>
              <a:t>BiFPN</a:t>
            </a:r>
            <a:endParaRPr lang="en-US" altLang="ko-KR" sz="2000" b="1" dirty="0">
              <a:solidFill>
                <a:schemeClr val="bg1"/>
              </a:solidFill>
              <a:latin typeface="+mj-ea"/>
            </a:endParaRPr>
          </a:p>
          <a:p>
            <a:endParaRPr lang="en-US" altLang="ko-KR" sz="2000" b="1" dirty="0">
              <a:latin typeface="+mj-ea"/>
            </a:endParaRPr>
          </a:p>
          <a:p>
            <a:r>
              <a:rPr lang="en-US" altLang="ko-KR" sz="3600" b="1" dirty="0">
                <a:solidFill>
                  <a:srgbClr val="FFC000"/>
                </a:solidFill>
                <a:latin typeface="+mj-ea"/>
              </a:rPr>
              <a:t>03</a:t>
            </a:r>
            <a:r>
              <a:rPr lang="en-US" altLang="ko-KR" sz="2000" b="1" dirty="0">
                <a:latin typeface="+mj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weight feature fusion</a:t>
            </a:r>
          </a:p>
          <a:p>
            <a:endParaRPr lang="en-US" altLang="ko-KR" sz="2000" b="1" dirty="0">
              <a:solidFill>
                <a:schemeClr val="bg1"/>
              </a:solidFill>
              <a:latin typeface="+mj-ea"/>
            </a:endParaRPr>
          </a:p>
          <a:p>
            <a:r>
              <a:rPr lang="en-US" altLang="ko-KR" sz="3600" b="1" dirty="0">
                <a:solidFill>
                  <a:srgbClr val="FFC000"/>
                </a:solidFill>
                <a:latin typeface="+mj-ea"/>
              </a:rPr>
              <a:t>04</a:t>
            </a:r>
            <a:r>
              <a:rPr lang="en-US" altLang="ko-KR" sz="2000" b="1" dirty="0">
                <a:latin typeface="+mj-ea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latin typeface="+mj-ea"/>
                <a:ea typeface="+mj-ea"/>
              </a:rPr>
              <a:t>EfficientDet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 Architecture</a:t>
            </a:r>
            <a:endParaRPr lang="en-US" altLang="ko-KR" sz="2000" b="1" dirty="0">
              <a:solidFill>
                <a:schemeClr val="bg1"/>
              </a:solidFill>
              <a:latin typeface="+mj-ea"/>
            </a:endParaRPr>
          </a:p>
          <a:p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5CC858-5656-4BF2-8E86-EE054A32BEDD}"/>
              </a:ext>
            </a:extLst>
          </p:cNvPr>
          <p:cNvSpPr/>
          <p:nvPr/>
        </p:nvSpPr>
        <p:spPr>
          <a:xfrm>
            <a:off x="313706" y="2654945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latin typeface="+mj-ea"/>
              <a:ea typeface="+mj-ea"/>
            </a:endParaRPr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EB95041-DFC3-4969-B7FA-4553C3DDE990}"/>
              </a:ext>
            </a:extLst>
          </p:cNvPr>
          <p:cNvSpPr/>
          <p:nvPr/>
        </p:nvSpPr>
        <p:spPr>
          <a:xfrm>
            <a:off x="5618477" y="1366823"/>
            <a:ext cx="6454187" cy="4582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05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latin typeface="+mj-ea"/>
                <a:ea typeface="+mj-ea"/>
              </a:rPr>
              <a:t>EfficientNet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 – Compound Scaling Method</a:t>
            </a: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3600" b="1" dirty="0">
                <a:solidFill>
                  <a:srgbClr val="FFC000"/>
                </a:solidFill>
                <a:latin typeface="+mj-ea"/>
              </a:rPr>
              <a:t>06</a:t>
            </a:r>
            <a:r>
              <a:rPr lang="en-US" altLang="ko-KR" sz="2000" b="1" dirty="0">
                <a:latin typeface="+mj-ea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latin typeface="+mj-ea"/>
                <a:ea typeface="+mj-ea"/>
              </a:rPr>
              <a:t>EfficientDet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 – heuristic Compound Scaling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  <a:p>
            <a:endParaRPr lang="en-US" altLang="ko-KR" sz="2000" b="1" dirty="0">
              <a:latin typeface="+mj-ea"/>
            </a:endParaRPr>
          </a:p>
          <a:p>
            <a:r>
              <a:rPr lang="en-US" altLang="ko-KR" sz="3600" b="1" dirty="0">
                <a:solidFill>
                  <a:srgbClr val="FFC000"/>
                </a:solidFill>
                <a:latin typeface="+mj-ea"/>
              </a:rPr>
              <a:t>07</a:t>
            </a:r>
            <a:r>
              <a:rPr lang="en-US" altLang="ko-KR" sz="2000" b="1" dirty="0">
                <a:latin typeface="+mj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Experiment</a:t>
            </a:r>
            <a:endParaRPr lang="en-US" altLang="ko-KR" sz="2000" b="1" dirty="0">
              <a:solidFill>
                <a:schemeClr val="bg1"/>
              </a:solidFill>
              <a:latin typeface="+mj-ea"/>
            </a:endParaRPr>
          </a:p>
          <a:p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  <a:p>
            <a:r>
              <a:rPr lang="en-US" altLang="ko-KR" sz="3600" b="1" dirty="0">
                <a:solidFill>
                  <a:srgbClr val="FFC000"/>
                </a:solidFill>
                <a:latin typeface="+mj-ea"/>
              </a:rPr>
              <a:t>08</a:t>
            </a:r>
            <a:r>
              <a:rPr lang="en-US" altLang="ko-KR" sz="2000" b="1" dirty="0">
                <a:latin typeface="+mj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Ablation Study</a:t>
            </a:r>
          </a:p>
          <a:p>
            <a:endParaRPr lang="en-US" altLang="ko-KR" sz="2000" b="1" dirty="0">
              <a:solidFill>
                <a:schemeClr val="bg1"/>
              </a:solidFill>
              <a:latin typeface="+mj-ea"/>
            </a:endParaRPr>
          </a:p>
          <a:p>
            <a:r>
              <a:rPr lang="en-US" altLang="ko-KR" sz="3600" b="1" dirty="0">
                <a:solidFill>
                  <a:srgbClr val="FFC000"/>
                </a:solidFill>
                <a:latin typeface="+mj-ea"/>
              </a:rPr>
              <a:t>09</a:t>
            </a:r>
            <a:r>
              <a:rPr lang="en-US" altLang="ko-KR" sz="2000" b="1" dirty="0">
                <a:latin typeface="+mj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image classification</a:t>
            </a:r>
          </a:p>
          <a:p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6937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6120682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08</a:t>
            </a:r>
            <a:r>
              <a:rPr lang="en-US" altLang="ko-KR" sz="2000" b="1" dirty="0">
                <a:latin typeface="+mj-ea"/>
                <a:ea typeface="+mj-ea"/>
              </a:rPr>
              <a:t> Ablation Study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12AA06A-93F2-4782-B77E-4DD3E5144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2553781"/>
            <a:ext cx="5098305" cy="25831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C83970-CADC-42FF-99DB-C022C05B3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004" y="2117160"/>
            <a:ext cx="5205566" cy="3456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253DE-6DD5-4B4B-BA9D-8212DFD9FE00}"/>
              </a:ext>
            </a:extLst>
          </p:cNvPr>
          <p:cNvSpPr txBox="1"/>
          <p:nvPr/>
        </p:nvSpPr>
        <p:spPr>
          <a:xfrm>
            <a:off x="335360" y="1615745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1. Disentangling Backbone and </a:t>
            </a:r>
            <a:r>
              <a:rPr lang="en-US" altLang="ko-KR" sz="2000" dirty="0" err="1">
                <a:solidFill>
                  <a:schemeClr val="bg1"/>
                </a:solidFill>
              </a:rPr>
              <a:t>BiFPN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799E9-AE5C-4CB1-844D-F8C1AB8FFFC6}"/>
              </a:ext>
            </a:extLst>
          </p:cNvPr>
          <p:cNvSpPr txBox="1"/>
          <p:nvPr/>
        </p:nvSpPr>
        <p:spPr>
          <a:xfrm>
            <a:off x="6132004" y="1615745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2. </a:t>
            </a:r>
            <a:r>
              <a:rPr lang="en-US" altLang="ko-KR" sz="2000" dirty="0" err="1">
                <a:solidFill>
                  <a:schemeClr val="bg1"/>
                </a:solidFill>
              </a:rPr>
              <a:t>BiFPN</a:t>
            </a:r>
            <a:r>
              <a:rPr lang="en-US" altLang="ko-KR" sz="2000" dirty="0">
                <a:solidFill>
                  <a:schemeClr val="bg1"/>
                </a:solidFill>
              </a:rPr>
              <a:t> Cross-Scale Connections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6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6120682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08</a:t>
            </a:r>
            <a:r>
              <a:rPr lang="en-US" altLang="ko-KR" sz="2000" b="1" dirty="0">
                <a:latin typeface="+mj-ea"/>
                <a:ea typeface="+mj-ea"/>
              </a:rPr>
              <a:t> Ablation Study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253DE-6DD5-4B4B-BA9D-8212DFD9FE00}"/>
              </a:ext>
            </a:extLst>
          </p:cNvPr>
          <p:cNvSpPr txBox="1"/>
          <p:nvPr/>
        </p:nvSpPr>
        <p:spPr>
          <a:xfrm>
            <a:off x="2603469" y="119675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4. Compound Scaling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3AA5F0-1B10-4267-B9BF-AD42F31C6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565" y="1830906"/>
            <a:ext cx="5256584" cy="41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9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6120682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09</a:t>
            </a:r>
            <a:r>
              <a:rPr lang="en-US" altLang="ko-KR" sz="2000" b="1" dirty="0">
                <a:latin typeface="+mj-ea"/>
                <a:ea typeface="+mj-ea"/>
              </a:rPr>
              <a:t> Conclusion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BC8D8DE-06AB-4F60-880B-918F60A64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1752476"/>
            <a:ext cx="9541299" cy="33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33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6120682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08</a:t>
            </a:r>
            <a:r>
              <a:rPr lang="en-US" altLang="ko-KR" sz="2000" b="1" dirty="0">
                <a:latin typeface="+mj-ea"/>
                <a:ea typeface="+mj-ea"/>
              </a:rPr>
              <a:t> Ablation Study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253DE-6DD5-4B4B-BA9D-8212DFD9FE00}"/>
              </a:ext>
            </a:extLst>
          </p:cNvPr>
          <p:cNvSpPr txBox="1"/>
          <p:nvPr/>
        </p:nvSpPr>
        <p:spPr>
          <a:xfrm>
            <a:off x="2603469" y="119675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3. </a:t>
            </a:r>
            <a:r>
              <a:rPr lang="en-US" altLang="ko-KR" sz="2000" dirty="0" err="1">
                <a:solidFill>
                  <a:schemeClr val="bg1"/>
                </a:solidFill>
              </a:rPr>
              <a:t>Softmax</a:t>
            </a:r>
            <a:r>
              <a:rPr lang="en-US" altLang="ko-KR" sz="2000" dirty="0">
                <a:solidFill>
                  <a:schemeClr val="bg1"/>
                </a:solidFill>
              </a:rPr>
              <a:t> vs Fast Normalized Fusion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8B0BDC-D8CD-448A-ACB3-EA64F616D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36" y="1740864"/>
            <a:ext cx="4303538" cy="21460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042040-738B-48E5-80FC-F0E81AA7F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456" y="3886895"/>
            <a:ext cx="9380218" cy="22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07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6120682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09</a:t>
            </a:r>
            <a:r>
              <a:rPr lang="en-US" altLang="ko-KR" sz="2000" b="1" dirty="0">
                <a:latin typeface="+mj-ea"/>
                <a:ea typeface="+mj-ea"/>
              </a:rPr>
              <a:t> image classification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150F0EE-7E9E-49BF-941A-2FF605545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89699"/>
              </p:ext>
            </p:extLst>
          </p:nvPr>
        </p:nvGraphicFramePr>
        <p:xfrm>
          <a:off x="2927648" y="160720"/>
          <a:ext cx="8928992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3606013716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838641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efficientNet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7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Nomalize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mean=[0.485, 0.456, 0.406], std=[0.229, 0.224, 0.225]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8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Optimize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optim.RMSprop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model.parameters</a:t>
                      </a:r>
                      <a:r>
                        <a:rPr lang="en-US" altLang="ko-KR" dirty="0"/>
                        <a:t>(),</a:t>
                      </a:r>
                      <a:r>
                        <a:rPr lang="en-US" altLang="ko-KR" dirty="0" err="1"/>
                        <a:t>lr</a:t>
                      </a:r>
                      <a:r>
                        <a:rPr lang="en-US" altLang="ko-KR" dirty="0"/>
                        <a:t>=0.001,alpha=0.9,weight_decay=1e-4)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4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nn.CrossEntropyLoss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26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Scheduler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lr_scheduler.ReduceLROnPlateau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optimizer_ft</a:t>
                      </a:r>
                      <a:r>
                        <a:rPr lang="en-US" altLang="ko-KR" dirty="0"/>
                        <a:t>, factor=0.1, patience=5)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0254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8B7E499-FCE5-4F5B-9C85-247757F281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48" t="30162" r="66806" b="842"/>
          <a:stretch/>
        </p:blipFill>
        <p:spPr>
          <a:xfrm>
            <a:off x="328305" y="2924944"/>
            <a:ext cx="2905074" cy="31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54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6120682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09</a:t>
            </a:r>
            <a:r>
              <a:rPr lang="en-US" altLang="ko-KR" sz="2000" b="1" dirty="0">
                <a:latin typeface="+mj-ea"/>
                <a:ea typeface="+mj-ea"/>
              </a:rPr>
              <a:t> image classification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150F0EE-7E9E-49BF-941A-2FF605545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74497"/>
              </p:ext>
            </p:extLst>
          </p:nvPr>
        </p:nvGraphicFramePr>
        <p:xfrm>
          <a:off x="2927648" y="160720"/>
          <a:ext cx="8928992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3606013716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838641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efficientNet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7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Nomalize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mean=[0.485, 0.456, 0.406], std=[0.229, 0.224, 0.225]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8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Optimize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optim.SGD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model.parameters</a:t>
                      </a:r>
                      <a:r>
                        <a:rPr lang="en-US" altLang="ko-KR" dirty="0"/>
                        <a:t>(),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        </a:t>
                      </a:r>
                      <a:r>
                        <a:rPr lang="en-US" altLang="ko-KR" dirty="0" err="1"/>
                        <a:t>lr</a:t>
                      </a:r>
                      <a:r>
                        <a:rPr lang="en-US" altLang="ko-KR" dirty="0"/>
                        <a:t> = 0.001,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        </a:t>
                      </a:r>
                      <a:r>
                        <a:rPr lang="en-US" altLang="ko-KR" dirty="0" err="1"/>
                        <a:t>weight_decay</a:t>
                      </a:r>
                      <a:r>
                        <a:rPr lang="en-US" altLang="ko-KR" dirty="0"/>
                        <a:t>=1e-4)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4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nn.CrossEntropyLoss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26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Scheduler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lmbda</a:t>
                      </a:r>
                      <a:r>
                        <a:rPr lang="en-US" altLang="ko-KR" dirty="0"/>
                        <a:t> = lambda epoch: 0.98739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exp_lr_scheduler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optim.lr_scheduler.MultiplicativeLR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optimizer_ft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lr_lambda</a:t>
                      </a:r>
                      <a:r>
                        <a:rPr lang="en-US" altLang="ko-KR" dirty="0"/>
                        <a:t>=</a:t>
                      </a:r>
                      <a:r>
                        <a:rPr lang="en-US" altLang="ko-KR" dirty="0" err="1"/>
                        <a:t>lmbda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0254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317FA496-92E6-4B8B-BD1F-57A199335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58" y="2294176"/>
            <a:ext cx="28289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33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6120682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09</a:t>
            </a:r>
            <a:r>
              <a:rPr lang="en-US" altLang="ko-KR" sz="2000" b="1" dirty="0">
                <a:latin typeface="+mj-ea"/>
                <a:ea typeface="+mj-ea"/>
              </a:rPr>
              <a:t> image classification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150F0EE-7E9E-49BF-941A-2FF605545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77794"/>
              </p:ext>
            </p:extLst>
          </p:nvPr>
        </p:nvGraphicFramePr>
        <p:xfrm>
          <a:off x="2927648" y="160720"/>
          <a:ext cx="8928992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3606013716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838641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efficientNet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7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Nomalize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8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Optimize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optim.SGD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model.parameters</a:t>
                      </a:r>
                      <a:r>
                        <a:rPr lang="en-US" altLang="ko-KR" dirty="0"/>
                        <a:t>(),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        </a:t>
                      </a:r>
                      <a:r>
                        <a:rPr lang="en-US" altLang="ko-KR" dirty="0" err="1"/>
                        <a:t>lr</a:t>
                      </a:r>
                      <a:r>
                        <a:rPr lang="en-US" altLang="ko-KR" dirty="0"/>
                        <a:t> = 0.001,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        </a:t>
                      </a:r>
                      <a:r>
                        <a:rPr lang="en-US" altLang="ko-KR" dirty="0" err="1"/>
                        <a:t>weight_decay</a:t>
                      </a:r>
                      <a:r>
                        <a:rPr lang="en-US" altLang="ko-KR" dirty="0"/>
                        <a:t>=1e-4)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4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nn.CrossEntropyLoss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26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Scheduler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lmbda</a:t>
                      </a:r>
                      <a:r>
                        <a:rPr lang="en-US" altLang="ko-KR" dirty="0"/>
                        <a:t> = lambda epoch: 0.98739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exp_lr_scheduler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optim.lr_scheduler.MultiplicativeLR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optimizer_ft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lr_lambda</a:t>
                      </a:r>
                      <a:r>
                        <a:rPr lang="en-US" altLang="ko-KR" dirty="0"/>
                        <a:t>=</a:t>
                      </a:r>
                      <a:r>
                        <a:rPr lang="en-US" altLang="ko-KR" dirty="0" err="1"/>
                        <a:t>lmbda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0254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A904C5B-23B0-4FD4-83A4-255E8774A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2" y="2882647"/>
            <a:ext cx="29241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0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6120682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09</a:t>
            </a:r>
            <a:r>
              <a:rPr lang="en-US" altLang="ko-KR" sz="2000" b="1" dirty="0">
                <a:latin typeface="+mj-ea"/>
                <a:ea typeface="+mj-ea"/>
              </a:rPr>
              <a:t> image classification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150F0EE-7E9E-49BF-941A-2FF605545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854986"/>
              </p:ext>
            </p:extLst>
          </p:nvPr>
        </p:nvGraphicFramePr>
        <p:xfrm>
          <a:off x="2927648" y="160720"/>
          <a:ext cx="8928992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3606013716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838641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efficientNet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7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Nomalize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88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Optimize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optim.RMSprop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model.parameters</a:t>
                      </a:r>
                      <a:r>
                        <a:rPr lang="en-US" altLang="ko-KR" dirty="0"/>
                        <a:t>(),</a:t>
                      </a:r>
                      <a:r>
                        <a:rPr lang="en-US" altLang="ko-KR" dirty="0" err="1"/>
                        <a:t>lr</a:t>
                      </a:r>
                      <a:r>
                        <a:rPr lang="en-US" altLang="ko-KR" dirty="0"/>
                        <a:t>=0.001,alpha=0.9,weight_decay=1e-4)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4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nn.CrossEntropyLoss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26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Scheduler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lmbda</a:t>
                      </a:r>
                      <a:r>
                        <a:rPr lang="en-US" altLang="ko-KR" dirty="0"/>
                        <a:t> = lambda epoch: 0.98739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exp_lr_scheduler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optim.lr_scheduler.MultiplicativeLR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optimizer_ft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lr_lambda</a:t>
                      </a:r>
                      <a:r>
                        <a:rPr lang="en-US" altLang="ko-KR" dirty="0"/>
                        <a:t>=</a:t>
                      </a:r>
                      <a:r>
                        <a:rPr lang="en-US" altLang="ko-KR" dirty="0" err="1"/>
                        <a:t>lmbda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0254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907C0E33-E3FC-4873-920B-8E990DF72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62" y="1698216"/>
            <a:ext cx="3831522" cy="42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36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6120682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09</a:t>
            </a:r>
            <a:r>
              <a:rPr lang="en-US" altLang="ko-KR" sz="2000" b="1" dirty="0">
                <a:latin typeface="+mj-ea"/>
                <a:ea typeface="+mj-ea"/>
              </a:rPr>
              <a:t> image classification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8BBF58-FE22-476C-B6FB-89B5402250BB}"/>
              </a:ext>
            </a:extLst>
          </p:cNvPr>
          <p:cNvSpPr txBox="1"/>
          <p:nvPr/>
        </p:nvSpPr>
        <p:spPr>
          <a:xfrm>
            <a:off x="1415480" y="1628800"/>
            <a:ext cx="62646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'train': </a:t>
            </a:r>
            <a:r>
              <a:rPr lang="en-US" altLang="ko-KR" dirty="0" err="1">
                <a:solidFill>
                  <a:schemeClr val="bg1"/>
                </a:solidFill>
              </a:rPr>
              <a:t>transforms.Compose</a:t>
            </a:r>
            <a:r>
              <a:rPr lang="en-US" altLang="ko-KR" dirty="0">
                <a:solidFill>
                  <a:schemeClr val="bg1"/>
                </a:solidFill>
              </a:rPr>
              <a:t>([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</a:t>
            </a:r>
            <a:r>
              <a:rPr lang="en-US" altLang="ko-KR" dirty="0" err="1">
                <a:solidFill>
                  <a:schemeClr val="bg1"/>
                </a:solidFill>
              </a:rPr>
              <a:t>transforms.Resize</a:t>
            </a:r>
            <a:r>
              <a:rPr lang="en-US" altLang="ko-KR" dirty="0">
                <a:solidFill>
                  <a:schemeClr val="bg1"/>
                </a:solidFill>
              </a:rPr>
              <a:t>((224, 224)),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</a:t>
            </a:r>
            <a:r>
              <a:rPr lang="en-US" altLang="ko-KR" dirty="0" err="1">
                <a:solidFill>
                  <a:schemeClr val="bg1"/>
                </a:solidFill>
              </a:rPr>
              <a:t>transforms.RandomVerticalFlip</a:t>
            </a:r>
            <a:r>
              <a:rPr lang="en-US" altLang="ko-KR" dirty="0">
                <a:solidFill>
                  <a:schemeClr val="bg1"/>
                </a:solidFill>
              </a:rPr>
              <a:t>(p=p) 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</a:t>
            </a:r>
            <a:r>
              <a:rPr lang="en-US" altLang="ko-KR" dirty="0" err="1">
                <a:solidFill>
                  <a:schemeClr val="bg1"/>
                </a:solidFill>
              </a:rPr>
              <a:t>transforms.Resize</a:t>
            </a:r>
            <a:r>
              <a:rPr lang="en-US" altLang="ko-KR" dirty="0">
                <a:solidFill>
                  <a:schemeClr val="bg1"/>
                </a:solidFill>
              </a:rPr>
              <a:t>((224, 224)),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</a:t>
            </a:r>
            <a:r>
              <a:rPr lang="en-US" altLang="ko-KR" dirty="0" err="1">
                <a:solidFill>
                  <a:schemeClr val="bg1"/>
                </a:solidFill>
              </a:rPr>
              <a:t>transforms.RandomVerticalFlip</a:t>
            </a:r>
            <a:r>
              <a:rPr lang="en-US" altLang="ko-KR" dirty="0">
                <a:solidFill>
                  <a:schemeClr val="bg1"/>
                </a:solidFill>
              </a:rPr>
              <a:t>(p=p) 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</a:t>
            </a:r>
            <a:r>
              <a:rPr lang="en-US" altLang="ko-KR" dirty="0" err="1">
                <a:solidFill>
                  <a:schemeClr val="bg1"/>
                </a:solidFill>
              </a:rPr>
              <a:t>transforms.ColorJitter</a:t>
            </a:r>
            <a:r>
              <a:rPr lang="en-US" altLang="ko-KR" dirty="0">
                <a:solidFill>
                  <a:schemeClr val="bg1"/>
                </a:solidFill>
              </a:rPr>
              <a:t>(brightness=0.4, contrast=0.4, saturation=0.4),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</a:t>
            </a:r>
            <a:r>
              <a:rPr lang="en-US" altLang="ko-KR" dirty="0" err="1">
                <a:solidFill>
                  <a:schemeClr val="bg1"/>
                </a:solidFill>
              </a:rPr>
              <a:t>transforms.ToTensor</a:t>
            </a:r>
            <a:r>
              <a:rPr lang="en-US" altLang="ko-KR" dirty="0">
                <a:solidFill>
                  <a:schemeClr val="bg1"/>
                </a:solidFill>
              </a:rPr>
              <a:t>(),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</a:t>
            </a:r>
            <a:r>
              <a:rPr lang="en-US" altLang="ko-KR" dirty="0" err="1">
                <a:solidFill>
                  <a:schemeClr val="bg1"/>
                </a:solidFill>
              </a:rPr>
              <a:t>transforms.Normalize</a:t>
            </a:r>
            <a:r>
              <a:rPr lang="en-US" altLang="ko-KR" dirty="0">
                <a:solidFill>
                  <a:schemeClr val="bg1"/>
                </a:solidFill>
              </a:rPr>
              <a:t>(mean=[0.485, 0.456, 0.406], std=[0.229, 0.224, 0.225])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04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105983" y="3167390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atin typeface="+mj-ea"/>
              </a:rPr>
              <a:t>감사합니다</a:t>
            </a:r>
            <a:endParaRPr lang="en-US" altLang="ko-KR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1227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서론 </a:t>
            </a: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5EDE477-B298-40F8-AC4B-02BC67EA6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1219723"/>
            <a:ext cx="5904656" cy="485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7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서론 </a:t>
            </a: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72A481-E43A-410B-8C09-737F41503A2D}"/>
              </a:ext>
            </a:extLst>
          </p:cNvPr>
          <p:cNvSpPr txBox="1"/>
          <p:nvPr/>
        </p:nvSpPr>
        <p:spPr>
          <a:xfrm>
            <a:off x="551384" y="1556792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1. Efficient multi-scale feature fusion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54D80-D8B4-45E4-ACA2-7D78C5F1AAB6}"/>
              </a:ext>
            </a:extLst>
          </p:cNvPr>
          <p:cNvSpPr txBox="1"/>
          <p:nvPr/>
        </p:nvSpPr>
        <p:spPr>
          <a:xfrm>
            <a:off x="551384" y="2164664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	- </a:t>
            </a:r>
            <a:r>
              <a:rPr lang="ko-KR" altLang="en-US" sz="1600" dirty="0">
                <a:solidFill>
                  <a:schemeClr val="bg1"/>
                </a:solidFill>
              </a:rPr>
              <a:t>대부분 이전 모델들은 구별없이 간단히 더한다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D8020-D1D8-4124-B68E-E543A44961DE}"/>
              </a:ext>
            </a:extLst>
          </p:cNvPr>
          <p:cNvSpPr txBox="1"/>
          <p:nvPr/>
        </p:nvSpPr>
        <p:spPr>
          <a:xfrm>
            <a:off x="551384" y="2710980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	- </a:t>
            </a:r>
            <a:r>
              <a:rPr lang="ko-KR" altLang="en-US" sz="1600" dirty="0">
                <a:solidFill>
                  <a:schemeClr val="bg1"/>
                </a:solidFill>
              </a:rPr>
              <a:t>그러나 일반적으로 </a:t>
            </a:r>
            <a:r>
              <a:rPr lang="en-US" altLang="ko-KR" sz="1600" dirty="0">
                <a:solidFill>
                  <a:schemeClr val="bg1"/>
                </a:solidFill>
              </a:rPr>
              <a:t>feature</a:t>
            </a:r>
            <a:r>
              <a:rPr lang="ko-KR" altLang="en-US" sz="1600" dirty="0">
                <a:solidFill>
                  <a:schemeClr val="bg1"/>
                </a:solidFill>
              </a:rPr>
              <a:t>들은 다르게 출력에 기여합니다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C0A8B-9AC5-473A-8062-CF74BF7B7E62}"/>
              </a:ext>
            </a:extLst>
          </p:cNvPr>
          <p:cNvSpPr txBox="1"/>
          <p:nvPr/>
        </p:nvSpPr>
        <p:spPr>
          <a:xfrm>
            <a:off x="551384" y="351638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2. Model Scaling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218A3-183D-4985-BC64-EA9C5DEB8E87}"/>
              </a:ext>
            </a:extLst>
          </p:cNvPr>
          <p:cNvSpPr txBox="1"/>
          <p:nvPr/>
        </p:nvSpPr>
        <p:spPr>
          <a:xfrm>
            <a:off x="551383" y="4142631"/>
            <a:ext cx="10682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	-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pple SD Gothic Neo"/>
              </a:rPr>
              <a:t>EfficientNet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 SD Gothic Neo"/>
              </a:rPr>
              <a:t>에서 영감을 얻은 저자는 모든 백본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 SD Gothic Neo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 SD Gothic Neo"/>
              </a:rPr>
              <a:t>피처 네트워크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 SD Gothic Neo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 SD Gothic Neo"/>
              </a:rPr>
              <a:t>박스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 SD Gothic Neo"/>
              </a:rPr>
              <a:t>/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 SD Gothic Neo"/>
              </a:rPr>
              <a:t>클래스 예측 네트워크에 대한 해상도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 SD Gothic Neo"/>
              </a:rPr>
              <a:t>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 SD Gothic Neo"/>
              </a:rPr>
              <a:t>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 SD Gothic Neo"/>
              </a:rPr>
              <a:t>/ 	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 SD Gothic Neo"/>
              </a:rPr>
              <a:t>깊이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pple SD Gothic Neo"/>
              </a:rPr>
              <a:t>/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 SD Gothic Neo"/>
              </a:rPr>
              <a:t>폭을 함께 확장하는 객체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pple SD Gothic Neo"/>
              </a:rPr>
              <a:t>감지기를위한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pple SD Gothic Neo"/>
              </a:rPr>
              <a:t> 복합 스케일링 방법을 제안합니다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7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서론 </a:t>
            </a: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444B25-812D-436C-9602-F72F92837DC9}"/>
              </a:ext>
            </a:extLst>
          </p:cNvPr>
          <p:cNvSpPr txBox="1"/>
          <p:nvPr/>
        </p:nvSpPr>
        <p:spPr>
          <a:xfrm>
            <a:off x="2099413" y="1556792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BiFPN</a:t>
            </a:r>
            <a:r>
              <a:rPr lang="en-US" altLang="ko-KR" sz="2000" b="1" dirty="0">
                <a:solidFill>
                  <a:schemeClr val="bg1"/>
                </a:solidFill>
              </a:rPr>
              <a:t>, weighted bidirectional feature network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B6640-7A03-4617-9C83-EACF81091662}"/>
              </a:ext>
            </a:extLst>
          </p:cNvPr>
          <p:cNvSpPr txBox="1"/>
          <p:nvPr/>
        </p:nvSpPr>
        <p:spPr>
          <a:xfrm>
            <a:off x="2099413" y="2661298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New compound scaling method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06CC0-6FF7-4810-9BA9-F63340239BEE}"/>
              </a:ext>
            </a:extLst>
          </p:cNvPr>
          <p:cNvSpPr txBox="1"/>
          <p:nvPr/>
        </p:nvSpPr>
        <p:spPr>
          <a:xfrm>
            <a:off x="2099413" y="3765804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One-stage detector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9186D-6009-4E43-ACCB-039335A1AE72}"/>
              </a:ext>
            </a:extLst>
          </p:cNvPr>
          <p:cNvSpPr txBox="1"/>
          <p:nvPr/>
        </p:nvSpPr>
        <p:spPr>
          <a:xfrm>
            <a:off x="2099413" y="210904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981B0B-B605-498C-B724-60A410E9407D}"/>
              </a:ext>
            </a:extLst>
          </p:cNvPr>
          <p:cNvSpPr txBox="1"/>
          <p:nvPr/>
        </p:nvSpPr>
        <p:spPr>
          <a:xfrm>
            <a:off x="2099413" y="3211174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+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DDF82-2B74-4A1E-A87D-F1506CBC92F3}"/>
              </a:ext>
            </a:extLst>
          </p:cNvPr>
          <p:cNvSpPr txBox="1"/>
          <p:nvPr/>
        </p:nvSpPr>
        <p:spPr>
          <a:xfrm>
            <a:off x="2099413" y="5382738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EfficientDet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FC159B0-62AE-4C06-9110-36929B71EE99}"/>
              </a:ext>
            </a:extLst>
          </p:cNvPr>
          <p:cNvSpPr/>
          <p:nvPr/>
        </p:nvSpPr>
        <p:spPr>
          <a:xfrm>
            <a:off x="5447785" y="4497011"/>
            <a:ext cx="1296144" cy="554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2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latin typeface="+mj-ea"/>
                <a:ea typeface="+mj-ea"/>
              </a:rPr>
              <a:t>BiFPN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668215E-4792-4355-9D71-FDBAD349C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264" y="1471139"/>
            <a:ext cx="8363471" cy="391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6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latin typeface="+mj-ea"/>
                <a:ea typeface="+mj-ea"/>
              </a:rPr>
              <a:t>BiFPN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6A77D1-3E17-4FFA-82C9-EF6769AB5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059" y="3373639"/>
            <a:ext cx="2305050" cy="25527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058A2CA-5940-4330-AB42-6144B7B55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1" y="3814128"/>
            <a:ext cx="3867696" cy="181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6FD43B-7841-43B0-B3DE-BBBC101EBA1A}"/>
              </a:ext>
            </a:extLst>
          </p:cNvPr>
          <p:cNvSpPr txBox="1"/>
          <p:nvPr/>
        </p:nvSpPr>
        <p:spPr>
          <a:xfrm>
            <a:off x="1559496" y="162880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C22DBB-971E-4752-A25E-5CCA58213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17" y="1604510"/>
            <a:ext cx="10054599" cy="6897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3B4FC0-AB6D-4C71-9410-C8852D2FE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88" y="2371884"/>
            <a:ext cx="9903192" cy="5717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FDE762-3DAE-47D2-8B5A-F2976C4548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782" y="2979855"/>
            <a:ext cx="4319472" cy="3527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0243FA-294B-4A22-963F-DE2A2EF327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3243" y="3743041"/>
            <a:ext cx="3961931" cy="18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7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latin typeface="+mj-ea"/>
                <a:ea typeface="+mj-ea"/>
              </a:rPr>
              <a:t>BiFPN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5E0901-B5C2-4E0D-AAA0-2EB72F5E6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1252199"/>
            <a:ext cx="5318521" cy="4353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831030-71A8-4463-BA52-217FACE58A38}"/>
              </a:ext>
            </a:extLst>
          </p:cNvPr>
          <p:cNvSpPr txBox="1"/>
          <p:nvPr/>
        </p:nvSpPr>
        <p:spPr>
          <a:xfrm>
            <a:off x="6095857" y="1916832"/>
            <a:ext cx="531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PANET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en-US" altLang="ko-KR" dirty="0">
                <a:solidFill>
                  <a:schemeClr val="bg1"/>
                </a:solidFill>
              </a:rPr>
              <a:t>FPN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en-US" altLang="ko-KR" dirty="0">
                <a:solidFill>
                  <a:schemeClr val="bg1"/>
                </a:solidFill>
              </a:rPr>
              <a:t>bottom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up</a:t>
            </a:r>
            <a:r>
              <a:rPr lang="ko-KR" altLang="en-US" dirty="0">
                <a:solidFill>
                  <a:schemeClr val="bg1"/>
                </a:solidFill>
              </a:rPr>
              <a:t>을 더한 구조이다 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656D5-F0B6-4486-B620-ECF5AEA288E3}"/>
              </a:ext>
            </a:extLst>
          </p:cNvPr>
          <p:cNvSpPr txBox="1"/>
          <p:nvPr/>
        </p:nvSpPr>
        <p:spPr>
          <a:xfrm>
            <a:off x="6095857" y="2796683"/>
            <a:ext cx="531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NAS-FPN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en-US" altLang="ko-KR" dirty="0">
                <a:solidFill>
                  <a:schemeClr val="bg1"/>
                </a:solidFill>
              </a:rPr>
              <a:t>neural architecture search</a:t>
            </a:r>
            <a:r>
              <a:rPr lang="ko-KR" altLang="en-US" dirty="0">
                <a:solidFill>
                  <a:schemeClr val="bg1"/>
                </a:solidFill>
              </a:rPr>
              <a:t>을 통해 </a:t>
            </a:r>
            <a:r>
              <a:rPr lang="en-US" altLang="ko-KR" dirty="0">
                <a:solidFill>
                  <a:schemeClr val="bg1"/>
                </a:solidFill>
              </a:rPr>
              <a:t>GPU</a:t>
            </a:r>
            <a:r>
              <a:rPr lang="ko-KR" altLang="en-US" dirty="0">
                <a:solidFill>
                  <a:schemeClr val="bg1"/>
                </a:solidFill>
              </a:rPr>
              <a:t>로 계산한 </a:t>
            </a:r>
            <a:r>
              <a:rPr lang="en-US" altLang="ko-KR" dirty="0">
                <a:solidFill>
                  <a:schemeClr val="bg1"/>
                </a:solidFill>
              </a:rPr>
              <a:t>architecture </a:t>
            </a:r>
            <a:r>
              <a:rPr lang="ko-KR" altLang="en-US" dirty="0">
                <a:solidFill>
                  <a:schemeClr val="bg1"/>
                </a:solidFill>
              </a:rPr>
              <a:t>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8A8BBF-3A32-412A-9E36-1CE5EFDC1659}"/>
              </a:ext>
            </a:extLst>
          </p:cNvPr>
          <p:cNvSpPr txBox="1"/>
          <p:nvPr/>
        </p:nvSpPr>
        <p:spPr>
          <a:xfrm>
            <a:off x="6095857" y="3953533"/>
            <a:ext cx="531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cross scale feature network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- </a:t>
            </a:r>
            <a:r>
              <a:rPr lang="ko-KR" altLang="en-US" dirty="0">
                <a:solidFill>
                  <a:schemeClr val="bg1"/>
                </a:solidFill>
              </a:rPr>
              <a:t>크기가 다른 스케일의 </a:t>
            </a:r>
            <a:r>
              <a:rPr lang="en-US" altLang="ko-KR" dirty="0">
                <a:solidFill>
                  <a:schemeClr val="bg1"/>
                </a:solidFill>
              </a:rPr>
              <a:t>feature</a:t>
            </a:r>
            <a:r>
              <a:rPr lang="ko-KR" altLang="en-US" dirty="0">
                <a:solidFill>
                  <a:schemeClr val="bg1"/>
                </a:solidFill>
              </a:rPr>
              <a:t>을 합친다</a:t>
            </a:r>
            <a:r>
              <a:rPr lang="en-US" altLang="ko-KR" dirty="0">
                <a:solidFill>
                  <a:schemeClr val="bg1"/>
                </a:solidFill>
              </a:rPr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412866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latin typeface="+mj-ea"/>
                <a:ea typeface="+mj-ea"/>
              </a:rPr>
              <a:t>BiFPN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2AEDBA-13B6-44B7-AAB0-02FE314E8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1268760"/>
            <a:ext cx="3384376" cy="4672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4339E-CCDC-4A99-B847-5B215C531045}"/>
              </a:ext>
            </a:extLst>
          </p:cNvPr>
          <p:cNvSpPr txBox="1"/>
          <p:nvPr/>
        </p:nvSpPr>
        <p:spPr>
          <a:xfrm>
            <a:off x="3863752" y="250329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 err="1">
                <a:solidFill>
                  <a:schemeClr val="bg1"/>
                </a:solidFill>
              </a:rPr>
              <a:t>첫단은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conv</a:t>
            </a:r>
            <a:r>
              <a:rPr lang="ko-KR" altLang="en-US" dirty="0">
                <a:solidFill>
                  <a:schemeClr val="bg1"/>
                </a:solidFill>
              </a:rPr>
              <a:t>만 하기때문에 </a:t>
            </a:r>
            <a:r>
              <a:rPr lang="en-US" altLang="ko-KR" dirty="0">
                <a:solidFill>
                  <a:schemeClr val="bg1"/>
                </a:solidFill>
              </a:rPr>
              <a:t>fusion</a:t>
            </a:r>
            <a:r>
              <a:rPr lang="ko-KR" altLang="en-US" dirty="0">
                <a:solidFill>
                  <a:schemeClr val="bg1"/>
                </a:solidFill>
              </a:rPr>
              <a:t>하지않는 </a:t>
            </a:r>
            <a:r>
              <a:rPr lang="ko-KR" altLang="en-US" dirty="0" err="1">
                <a:solidFill>
                  <a:schemeClr val="bg1"/>
                </a:solidFill>
              </a:rPr>
              <a:t>첫단은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스킵한다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E7441-604C-4B96-BCB3-23FCE57EA258}"/>
              </a:ext>
            </a:extLst>
          </p:cNvPr>
          <p:cNvSpPr txBox="1"/>
          <p:nvPr/>
        </p:nvSpPr>
        <p:spPr>
          <a:xfrm>
            <a:off x="3863752" y="324433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input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feature</a:t>
            </a:r>
            <a:r>
              <a:rPr lang="ko-KR" altLang="en-US" dirty="0">
                <a:solidFill>
                  <a:schemeClr val="bg1"/>
                </a:solidFill>
              </a:rPr>
              <a:t>을 </a:t>
            </a:r>
            <a:r>
              <a:rPr lang="en-US" altLang="ko-KR" dirty="0">
                <a:solidFill>
                  <a:schemeClr val="bg1"/>
                </a:solidFill>
              </a:rPr>
              <a:t>output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>
                <a:solidFill>
                  <a:schemeClr val="bg1"/>
                </a:solidFill>
              </a:rPr>
              <a:t>fusion</a:t>
            </a:r>
            <a:r>
              <a:rPr lang="ko-KR" altLang="en-US" dirty="0">
                <a:solidFill>
                  <a:schemeClr val="bg1"/>
                </a:solidFill>
              </a:rPr>
              <a:t>한다</a:t>
            </a:r>
            <a:r>
              <a:rPr lang="en-US" altLang="ko-KR" dirty="0">
                <a:solidFill>
                  <a:schemeClr val="bg1"/>
                </a:solidFill>
              </a:rPr>
              <a:t>.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1C75F8-AE59-4C4E-A653-6A0B88005A09}"/>
              </a:ext>
            </a:extLst>
          </p:cNvPr>
          <p:cNvSpPr txBox="1"/>
          <p:nvPr/>
        </p:nvSpPr>
        <p:spPr>
          <a:xfrm>
            <a:off x="3863752" y="3863541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이 </a:t>
            </a:r>
            <a:r>
              <a:rPr lang="en-US" altLang="ko-KR" dirty="0">
                <a:solidFill>
                  <a:schemeClr val="bg1"/>
                </a:solidFill>
              </a:rPr>
              <a:t>bottom-up, top-down </a:t>
            </a:r>
            <a:r>
              <a:rPr lang="ko-KR" altLang="en-US" dirty="0">
                <a:solidFill>
                  <a:schemeClr val="bg1"/>
                </a:solidFill>
              </a:rPr>
              <a:t>이 구조를 여러 번 반복한다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이것이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개의 레이어이다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24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6972</TotalTime>
  <Words>987</Words>
  <Application>Microsoft Office PowerPoint</Application>
  <PresentationFormat>와이드스크린</PresentationFormat>
  <Paragraphs>217</Paragraphs>
  <Slides>29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Apple SD Gothic Neo</vt:lpstr>
      <vt:lpstr>Noto Sans Demilight</vt:lpstr>
      <vt:lpstr>Noto Sans KR</vt:lpstr>
      <vt:lpstr>맑은 고딕</vt:lpstr>
      <vt:lpstr>휴먼엑스포</vt:lpstr>
      <vt:lpstr>Arial</vt:lpstr>
      <vt:lpstr>Cambria Math</vt:lpstr>
      <vt:lpstr>Century Gothic</vt:lpstr>
      <vt:lpstr>Wingdings 3</vt:lpstr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하원 성</dc:creator>
  <cp:lastModifiedBy>zvj</cp:lastModifiedBy>
  <cp:revision>371</cp:revision>
  <dcterms:created xsi:type="dcterms:W3CDTF">2019-10-26T07:36:38Z</dcterms:created>
  <dcterms:modified xsi:type="dcterms:W3CDTF">2020-09-17T07:25:45Z</dcterms:modified>
</cp:coreProperties>
</file>