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6"/>
  </p:notesMasterIdLst>
  <p:sldIdLst>
    <p:sldId id="260" r:id="rId2"/>
    <p:sldId id="261" r:id="rId3"/>
    <p:sldId id="263" r:id="rId4"/>
    <p:sldId id="285" r:id="rId5"/>
    <p:sldId id="308" r:id="rId6"/>
    <p:sldId id="310" r:id="rId7"/>
    <p:sldId id="311" r:id="rId8"/>
    <p:sldId id="286" r:id="rId9"/>
    <p:sldId id="312" r:id="rId10"/>
    <p:sldId id="290" r:id="rId11"/>
    <p:sldId id="296" r:id="rId12"/>
    <p:sldId id="320" r:id="rId13"/>
    <p:sldId id="321" r:id="rId14"/>
    <p:sldId id="325" r:id="rId15"/>
    <p:sldId id="322" r:id="rId16"/>
    <p:sldId id="323" r:id="rId17"/>
    <p:sldId id="324" r:id="rId18"/>
    <p:sldId id="305" r:id="rId19"/>
    <p:sldId id="326" r:id="rId20"/>
    <p:sldId id="304" r:id="rId21"/>
    <p:sldId id="327" r:id="rId22"/>
    <p:sldId id="328" r:id="rId23"/>
    <p:sldId id="329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3" autoAdjust="0"/>
    <p:restoredTop sz="94660"/>
  </p:normalViewPr>
  <p:slideViewPr>
    <p:cSldViewPr>
      <p:cViewPr>
        <p:scale>
          <a:sx n="75" d="100"/>
          <a:sy n="75" d="100"/>
        </p:scale>
        <p:origin x="-1932" y="-9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2639616" y="2003063"/>
            <a:ext cx="69127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+mj-ea"/>
                <a:ea typeface="+mj-ea"/>
              </a:rPr>
              <a:t>RODEO</a:t>
            </a:r>
            <a:r>
              <a:rPr lang="en-US" altLang="ko-KR" sz="3600" b="1" dirty="0">
                <a:latin typeface="+mj-ea"/>
                <a:ea typeface="+mj-ea"/>
              </a:rPr>
              <a:t>: Replay for Online Object </a:t>
            </a:r>
            <a:r>
              <a:rPr lang="en-US" altLang="ko-KR" sz="3600" b="1" dirty="0" smtClean="0">
                <a:latin typeface="+mj-ea"/>
                <a:ea typeface="+mj-ea"/>
              </a:rPr>
              <a:t>Detection </a:t>
            </a:r>
            <a:r>
              <a:rPr lang="ko-KR" altLang="en-US" sz="2400" dirty="0" smtClean="0">
                <a:latin typeface="+mj-ea"/>
                <a:ea typeface="+mj-ea"/>
              </a:rPr>
              <a:t>논문 리뷰</a:t>
            </a:r>
            <a:endParaRPr lang="en-US" altLang="ko-KR" sz="35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+mj-ea"/>
                <a:ea typeface="+mj-ea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+mj-ea"/>
                <a:ea typeface="+mj-ea"/>
              </a:rPr>
              <a:t>권 혁 화</a:t>
            </a:r>
            <a:endParaRPr lang="ko-KR" altLang="en-US" sz="3500" b="1" dirty="0">
              <a:latin typeface="+mj-ea"/>
              <a:ea typeface="+mj-ea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361817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2.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학습과정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256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1&gt; Object Detection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model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전체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Dataset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절반에 대해서만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Offline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Trainning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초기화</a:t>
            </a:r>
            <a:endParaRPr lang="en-US" altLang="ko-KR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2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	G</a:t>
            </a:r>
            <a:r>
              <a:rPr lang="ko-KR" altLang="en-US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layer : Frozen ( Weight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변경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X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7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2&gt; G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출력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(feature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map(Z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))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으로부터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PQ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(Product Quantization)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model Train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3&gt;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PQ model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은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feature map(Z) tensor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 x q x d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p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x q x 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Integer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Encode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한 뒤 저장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 S :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버퍼의 저장공간 계산을 위한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Index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수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56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4&gt; G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출력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(Initialized samples) + PQ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의 출력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(Compressed samples)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 replay buffer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" t="39698" r="3120"/>
          <a:stretch/>
        </p:blipFill>
        <p:spPr bwMode="auto">
          <a:xfrm>
            <a:off x="569690" y="1556792"/>
            <a:ext cx="10513168" cy="2091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5&gt;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새로운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Example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stream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하여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Object Detection model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입력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( One at A time )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69690" y="1556792"/>
            <a:ext cx="10513168" cy="2091114"/>
            <a:chOff x="569690" y="1556792"/>
            <a:chExt cx="10513168" cy="209111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" t="39698" r="3120"/>
            <a:stretch/>
          </p:blipFill>
          <p:spPr bwMode="auto">
            <a:xfrm>
              <a:off x="569690" y="1556792"/>
              <a:ext cx="10513168" cy="209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00" y="2643018"/>
              <a:ext cx="2088232" cy="100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312" y="2602349"/>
              <a:ext cx="2088232" cy="100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6&gt;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새로운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Sample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대해서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PQ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모델을 적용하여 압축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및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 Reconstruct </a:t>
            </a:r>
            <a:r>
              <a:rPr lang="en-US" altLang="ko-KR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F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를 업데이트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9690" y="1556792"/>
            <a:ext cx="10513168" cy="2091114"/>
            <a:chOff x="569690" y="1556792"/>
            <a:chExt cx="10513168" cy="209111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" t="39698" r="3120"/>
            <a:stretch/>
          </p:blipFill>
          <p:spPr bwMode="auto">
            <a:xfrm>
              <a:off x="569690" y="1556792"/>
              <a:ext cx="10513168" cy="209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00" y="2643018"/>
              <a:ext cx="2088232" cy="100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312" y="2602349"/>
              <a:ext cx="2088232" cy="100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695400" y="4525159"/>
            <a:ext cx="1051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7&gt; Replay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buffer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에 상한을 두어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위 과정 중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buffer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가 꽉 차면 이전 값은 제거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RODEO </a:t>
            </a:r>
            <a:r>
              <a:rPr lang="ko-KR" altLang="en-US" b="1" dirty="0" smtClean="0">
                <a:latin typeface="+mj-ea"/>
              </a:rPr>
              <a:t>알고리즘</a:t>
            </a:r>
            <a:endParaRPr lang="ko-KR" altLang="en-US" b="1" dirty="0">
              <a:latin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02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학습과정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69690" y="1556792"/>
            <a:ext cx="10513168" cy="2091114"/>
            <a:chOff x="569690" y="1556792"/>
            <a:chExt cx="10513168" cy="209111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7" t="39698" r="3120"/>
            <a:stretch/>
          </p:blipFill>
          <p:spPr bwMode="auto">
            <a:xfrm>
              <a:off x="569690" y="1556792"/>
              <a:ext cx="10513168" cy="2091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400" y="2643018"/>
              <a:ext cx="2088232" cy="100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4312" y="2602349"/>
              <a:ext cx="2088232" cy="1004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29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219007" y="3167390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3.</a:t>
            </a:r>
            <a:r>
              <a:rPr lang="en-US" altLang="ko-KR" sz="2800" b="1" dirty="0" smtClean="0">
                <a:latin typeface="+mj-ea"/>
                <a:ea typeface="+mj-ea"/>
              </a:rPr>
              <a:t> </a:t>
            </a:r>
            <a:r>
              <a:rPr lang="ko-KR" altLang="en-US" sz="2800" b="1" dirty="0" smtClean="0">
                <a:latin typeface="+mj-ea"/>
                <a:ea typeface="+mj-ea"/>
              </a:rPr>
              <a:t>결   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62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20559"/>
            <a:ext cx="1051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Baseline Models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Fast RCNN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구조와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ResNet-50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backbone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으로 사용하는 몇 가지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들을 비교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Baseline Models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881" y="2326228"/>
            <a:ext cx="5808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1&gt; RODEO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Replay </a:t>
            </a:r>
            <a:r>
              <a:rPr lang="ko-KR" altLang="en-US" sz="1600" dirty="0" err="1" smtClean="0">
                <a:solidFill>
                  <a:schemeClr val="bg1"/>
                </a:solidFill>
                <a:latin typeface="+mn-ea"/>
              </a:rPr>
              <a:t>매커니즘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 적용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공평한 비교를 위해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Replay buffer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의 수를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510MB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로 한정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2&gt; Fine-Tune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한 번에 하나씩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example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입력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1 epoch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Fine-</a:t>
            </a:r>
            <a:r>
              <a:rPr lang="en-US" altLang="ko-KR" sz="1600" dirty="0" err="1" smtClean="0">
                <a:solidFill>
                  <a:schemeClr val="bg1"/>
                </a:solidFill>
                <a:latin typeface="+mn-ea"/>
              </a:rPr>
              <a:t>tunning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+mn-ea"/>
              </a:rPr>
              <a:t>적용</a:t>
            </a:r>
            <a:endParaRPr lang="en-US" altLang="ko-KR" sz="16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992" y="2276872"/>
            <a:ext cx="5976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3&gt; </a:t>
            </a:r>
            <a:r>
              <a:rPr lang="en-US" altLang="ko-KR" sz="1600" dirty="0" err="1">
                <a:solidFill>
                  <a:schemeClr val="bg1"/>
                </a:solidFill>
                <a:latin typeface="+mn-ea"/>
              </a:rPr>
              <a:t>ILwFOD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Incremental batch learning + Distillation ( No forgetting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4&gt; SLDA +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Stream-Regress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5&gt; </a:t>
            </a:r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Offline</a:t>
            </a:r>
            <a:endParaRPr lang="en-US" altLang="ko-KR" sz="160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Mini-batch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epochs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동안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train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되는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기본적인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object detection network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Offline </a:t>
            </a:r>
            <a:r>
              <a:rPr lang="ko-KR" altLang="en-US" sz="1600" dirty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600" dirty="0">
                <a:solidFill>
                  <a:schemeClr val="bg1"/>
                </a:solidFill>
                <a:latin typeface="+mn-ea"/>
              </a:rPr>
              <a:t>train</a:t>
            </a:r>
            <a:endParaRPr lang="ko-KR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37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6160680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+mn-ea"/>
              </a:rPr>
              <a:t>01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아이디어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02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RODEO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학습 과정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FFC000"/>
                </a:solidFill>
                <a:latin typeface="+mn-ea"/>
              </a:rPr>
              <a:t>03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결과</a:t>
            </a:r>
            <a:endParaRPr lang="en-US" altLang="ko-KR" sz="2000" b="1" dirty="0" smtClean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600" b="1" dirty="0" smtClean="0">
                <a:solidFill>
                  <a:srgbClr val="FFC000"/>
                </a:solidFill>
                <a:latin typeface="+mn-ea"/>
              </a:rPr>
              <a:t>04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Classification </a:t>
            </a:r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실습 및 결과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03</a:t>
            </a:r>
          </a:p>
          <a:p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     결       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20559"/>
            <a:ext cx="1051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1)  Baseline Models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Fast RCNN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구조와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ResNet-50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backbone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으로 사용하는 몇 가지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baseline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들을 비교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Baseline Models</a:t>
            </a:r>
            <a:endParaRPr lang="ko-KR" altLang="en-US" b="1" dirty="0">
              <a:latin typeface="+mj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644" y="2433638"/>
            <a:ext cx="5832648" cy="33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0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3566315" y="3167390"/>
            <a:ext cx="5059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4.</a:t>
            </a:r>
            <a:r>
              <a:rPr lang="en-US" altLang="ko-KR" sz="2800" b="1" dirty="0" smtClean="0">
                <a:latin typeface="+mj-ea"/>
                <a:ea typeface="+mj-ea"/>
              </a:rPr>
              <a:t> Classification </a:t>
            </a:r>
            <a:r>
              <a:rPr lang="ko-KR" altLang="en-US" sz="2800" b="1" dirty="0" smtClean="0">
                <a:latin typeface="+mj-ea"/>
                <a:ea typeface="+mj-ea"/>
              </a:rPr>
              <a:t>실습 및 결과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0532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 04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Classification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실습 및 결과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220559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nn.models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에서 제공되는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MobileNet_V2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사용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총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17 Layers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로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구성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Classifier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부분의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out feature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22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개로 변경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344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      1</a:t>
            </a:r>
            <a:r>
              <a:rPr lang="en-US" altLang="ko-KR" b="1" smtClean="0">
                <a:latin typeface="+mj-ea"/>
              </a:rPr>
              <a:t>) Model </a:t>
            </a:r>
            <a:r>
              <a:rPr lang="ko-KR" altLang="en-US" b="1" dirty="0" smtClean="0">
                <a:latin typeface="+mj-ea"/>
              </a:rPr>
              <a:t>선정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924944"/>
            <a:ext cx="525658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1384" y="3933056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Resize : 224 X 224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ColorJitter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: Brightness 0.3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 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RandomRotation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: 90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 Normalize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([0.485, 0.456, 0.406], [0.229, 0.224, 0.225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])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75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 04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Classification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실습 및 결과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1570832" y="366816"/>
            <a:ext cx="344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      2) Test </a:t>
            </a:r>
            <a:r>
              <a:rPr lang="ko-KR" altLang="en-US" b="1" dirty="0" smtClean="0">
                <a:latin typeface="+mj-ea"/>
              </a:rPr>
              <a:t>결과</a:t>
            </a:r>
            <a:endParaRPr lang="ko-KR" altLang="en-US" b="1" dirty="0">
              <a:latin typeface="+mj-ea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30" y="1606649"/>
            <a:ext cx="209550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4" y="2110705"/>
            <a:ext cx="3668216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4151784" y="2398737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4151784" y="5423073"/>
            <a:ext cx="72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1864" y="220564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버터링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72856" y="523840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칠성 사이다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1606649"/>
            <a:ext cx="237626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7408" y="1196752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1&gt;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MobileNet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V2											2&gt; ResNet-50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2144" y="2110705"/>
            <a:ext cx="5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이후 </a:t>
            </a:r>
            <a:r>
              <a:rPr lang="en-US" altLang="ko-KR" dirty="0" err="1" smtClean="0">
                <a:solidFill>
                  <a:schemeClr val="bg1"/>
                </a:solidFill>
                <a:latin typeface="+mn-ea"/>
              </a:rPr>
              <a:t>Augmenation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추가 혹은 제거하여 성능을 비교할 예정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Class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별로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Accuracy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test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할 예정</a:t>
            </a:r>
            <a:endParaRPr lang="en-US" altLang="ko-KR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8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감사합니다</a:t>
            </a:r>
            <a:endParaRPr lang="en-US" altLang="ko-KR" sz="2800" b="1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361816" y="3167390"/>
            <a:ext cx="346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FFFF00"/>
                </a:solidFill>
                <a:latin typeface="+mj-ea"/>
                <a:ea typeface="+mj-ea"/>
              </a:rPr>
              <a:t>1.</a:t>
            </a:r>
            <a:r>
              <a:rPr lang="en-US" altLang="ko-KR" sz="2800" b="1" dirty="0" smtClean="0">
                <a:latin typeface="+mj-ea"/>
                <a:ea typeface="+mj-ea"/>
              </a:rPr>
              <a:t> RODEO </a:t>
            </a:r>
            <a:r>
              <a:rPr lang="ko-KR" altLang="en-US" sz="2800" b="1" dirty="0" smtClean="0">
                <a:latin typeface="+mj-ea"/>
                <a:ea typeface="+mj-ea"/>
              </a:rPr>
              <a:t>아이디어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1&gt; Offline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2005268"/>
            <a:ext cx="10729191" cy="365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91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034976"/>
            <a:ext cx="10801200" cy="369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2&gt; Online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213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2&gt; Online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5157193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연산 속도 감소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Real-time application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적합한 모델 설계 가능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20" r="430"/>
          <a:stretch/>
        </p:blipFill>
        <p:spPr bwMode="auto">
          <a:xfrm>
            <a:off x="1055440" y="1973943"/>
            <a:ext cx="10297144" cy="31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89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3" name="TextBox 2"/>
          <p:cNvSpPr txBox="1"/>
          <p:nvPr/>
        </p:nvSpPr>
        <p:spPr>
          <a:xfrm>
            <a:off x="1570832" y="366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1) </a:t>
            </a:r>
            <a:r>
              <a:rPr lang="ko-KR" altLang="en-US" b="1" dirty="0" smtClean="0">
                <a:latin typeface="+mj-ea"/>
              </a:rPr>
              <a:t>등장 배경</a:t>
            </a:r>
            <a:endParaRPr lang="ko-KR" altLang="en-US" b="1" dirty="0"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384" y="980728"/>
            <a:ext cx="10513168" cy="76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2&gt; Online Train</a:t>
            </a:r>
            <a:endParaRPr lang="ko-KR" altLang="en-US" sz="1400" b="1" u="sng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43472" y="5157193"/>
            <a:ext cx="9721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연산 속도 감소</a:t>
            </a:r>
            <a:endParaRPr lang="en-US" altLang="ko-KR" dirty="0" smtClean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- Real-time application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에 적합한 모델 설계 가능 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20" r="430"/>
          <a:stretch/>
        </p:blipFill>
        <p:spPr bwMode="auto">
          <a:xfrm>
            <a:off x="1055440" y="1973943"/>
            <a:ext cx="10297144" cy="31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6744072" y="5420992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464152" y="5420992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Catastrophic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Forgettion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발생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인공신경망이 단일 작업에 대해서는 뛰어난 성능을 보이지만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다른 종류의 작업을 학습하면 </a:t>
            </a:r>
            <a:r>
              <a:rPr lang="ko-KR" altLang="en-US" b="1" u="sng" dirty="0" smtClean="0">
                <a:solidFill>
                  <a:schemeClr val="bg1"/>
                </a:solidFill>
                <a:latin typeface="+mn-ea"/>
              </a:rPr>
              <a:t>이전 학습 내용을 잊어버리는 현상</a:t>
            </a:r>
            <a:endParaRPr lang="en-US" altLang="ko-KR" b="1" u="sng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Catastrophic Forgetting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08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=""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  01</a:t>
            </a:r>
          </a:p>
          <a:p>
            <a:r>
              <a:rPr lang="en-US" altLang="ko-KR" sz="1100" b="1" dirty="0" smtClean="0">
                <a:solidFill>
                  <a:srgbClr val="FFC000"/>
                </a:solidFill>
                <a:latin typeface="+mj-ea"/>
                <a:ea typeface="+mj-ea"/>
              </a:rPr>
              <a:t>RODEO </a:t>
            </a:r>
            <a:r>
              <a:rPr lang="ko-KR" altLang="en-US" sz="1100" b="1" dirty="0" smtClean="0">
                <a:solidFill>
                  <a:srgbClr val="FFC000"/>
                </a:solidFill>
                <a:latin typeface="+mj-ea"/>
                <a:ea typeface="+mj-ea"/>
              </a:rPr>
              <a:t>아이디어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=""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551384" y="1412776"/>
            <a:ext cx="10513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- Catastrophic Forgetting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?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인공신경망이 단일 작업에 대해서는 뛰어난 성능을 보이지만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,</a:t>
            </a:r>
            <a:br>
              <a:rPr lang="en-US" altLang="ko-KR" dirty="0" smtClean="0">
                <a:solidFill>
                  <a:schemeClr val="bg1"/>
                </a:solidFill>
                <a:latin typeface="+mn-ea"/>
              </a:rPr>
            </a:b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다른 종류의 작업을 학습하면 </a:t>
            </a:r>
            <a:r>
              <a:rPr lang="ko-KR" altLang="en-US" b="1" u="sng" dirty="0" smtClean="0">
                <a:solidFill>
                  <a:schemeClr val="bg1"/>
                </a:solidFill>
                <a:latin typeface="+mn-ea"/>
              </a:rPr>
              <a:t>이전 학습 내용을 잊어버리는 현상</a:t>
            </a:r>
            <a:endParaRPr lang="en-US" altLang="ko-KR" b="1" u="sng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0832" y="366816"/>
            <a:ext cx="5245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j-ea"/>
              </a:rPr>
              <a:t>2) Catastrophic Forgetting</a:t>
            </a:r>
            <a:endParaRPr lang="ko-KR" altLang="en-US" b="1" dirty="0">
              <a:latin typeface="+mj-ea"/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5591801" y="3789040"/>
            <a:ext cx="100811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68876" y="5085184"/>
            <a:ext cx="845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RODEO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모델 제안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: Replay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및 </a:t>
            </a:r>
            <a:r>
              <a:rPr lang="en-US" altLang="ko-KR" sz="2400" b="1" dirty="0" smtClean="0">
                <a:solidFill>
                  <a:schemeClr val="bg1"/>
                </a:solidFill>
                <a:latin typeface="+mn-ea"/>
              </a:rPr>
              <a:t>Compress mechanism </a:t>
            </a:r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적용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57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6810</TotalTime>
  <Words>590</Words>
  <Application>Microsoft Office PowerPoint</Application>
  <PresentationFormat>사용자 지정</PresentationFormat>
  <Paragraphs>147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사용자</cp:lastModifiedBy>
  <cp:revision>358</cp:revision>
  <dcterms:created xsi:type="dcterms:W3CDTF">2019-10-26T07:36:38Z</dcterms:created>
  <dcterms:modified xsi:type="dcterms:W3CDTF">2020-09-16T06:56:07Z</dcterms:modified>
</cp:coreProperties>
</file>