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60" r:id="rId2"/>
    <p:sldId id="261" r:id="rId3"/>
    <p:sldId id="263" r:id="rId4"/>
    <p:sldId id="257" r:id="rId5"/>
    <p:sldId id="285" r:id="rId6"/>
    <p:sldId id="286" r:id="rId7"/>
    <p:sldId id="291" r:id="rId8"/>
    <p:sldId id="293" r:id="rId9"/>
    <p:sldId id="295" r:id="rId10"/>
    <p:sldId id="287" r:id="rId11"/>
    <p:sldId id="288" r:id="rId12"/>
    <p:sldId id="292" r:id="rId13"/>
    <p:sldId id="296" r:id="rId14"/>
    <p:sldId id="289" r:id="rId15"/>
    <p:sldId id="290" r:id="rId16"/>
    <p:sldId id="297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FFCC00"/>
    <a:srgbClr val="FF9900"/>
    <a:srgbClr val="FFFF66"/>
    <a:srgbClr val="B08600"/>
    <a:srgbClr val="FFD243"/>
    <a:srgbClr val="FFC000"/>
    <a:srgbClr val="7E6000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>
      <p:cViewPr varScale="1">
        <p:scale>
          <a:sx n="112" d="100"/>
          <a:sy n="112" d="100"/>
        </p:scale>
        <p:origin x="132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C5BCF-402A-4C17-B82D-211B67DD7F02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15E3-F9A1-4562-B5E0-6984CE576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8032-7F44-4622-84A2-98A0204CD94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4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7879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654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0202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3800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414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6506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6DFC2-1B94-4106-8C92-180F9AEC394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0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8D6F-B369-40FC-8C9C-A8A5BE79581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4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A26E-92CC-42C5-B9C3-2C6AA837D258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17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A663F-45F0-442D-9DDE-59D48C2E6D74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0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C963-3001-468E-8DA5-94CEAA888BA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A276-39DE-4E7A-9E1D-A3B5CFCB1182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3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3371-5DCE-4659-8ABC-BED1AEABA2AF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92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1DA-12E2-4E6F-A8BB-C304269E6D87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6532-3A4A-4E10-8339-685CC268EE19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7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6821-F665-4E5B-82FB-B5F1000731F6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4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E30446-07C7-4AD5-B14C-9A498ECC06A0}" type="datetime1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E7AD-7D80-45E6-9B72-991AAE1BF4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8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AB3E2-093B-4442-A4B6-E7C00B8613A2}"/>
              </a:ext>
            </a:extLst>
          </p:cNvPr>
          <p:cNvSpPr txBox="1"/>
          <p:nvPr/>
        </p:nvSpPr>
        <p:spPr>
          <a:xfrm>
            <a:off x="1559496" y="2348880"/>
            <a:ext cx="928903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“SSD: Single Shot </a:t>
            </a:r>
            <a:r>
              <a:rPr lang="en-US" altLang="ko-KR" sz="3500" b="1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MultiBox</a:t>
            </a:r>
            <a:r>
              <a:rPr lang="en-US" altLang="ko-KR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Detector”</a:t>
            </a:r>
            <a:endParaRPr lang="en-US" altLang="ko-KR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㈜롯데정보통신 프로젝트</a:t>
            </a:r>
            <a:r>
              <a:rPr lang="en-US" altLang="ko-KR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3500" b="1" dirty="0" smtClean="0">
                <a:solidFill>
                  <a:srgbClr val="FFFF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교육생</a:t>
            </a:r>
            <a:endParaRPr lang="en-US" altLang="ko-KR" sz="3500" b="1" dirty="0">
              <a:solidFill>
                <a:srgbClr val="FFFF00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500" b="1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지 명 화</a:t>
            </a:r>
            <a:endParaRPr lang="ko-KR" altLang="en-US" sz="3500" b="1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1026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7247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588080" y="3167390"/>
            <a:ext cx="101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Train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542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Train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9" name="TextBox 8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Matching strategy</a:t>
            </a:r>
          </a:p>
        </p:txBody>
      </p:sp>
      <p:pic>
        <p:nvPicPr>
          <p:cNvPr id="1026" name="Picture 2" descr="https://upload.wikimedia.org/wikipedia/commons/c/c7/Intersection_over_Union_-_visual_equ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89" y="1766337"/>
            <a:ext cx="4824536" cy="37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5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Train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44" y="2078559"/>
            <a:ext cx="5775869" cy="926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44" y="3132994"/>
            <a:ext cx="5775869" cy="2084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Training objective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3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03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Train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9" name="TextBox 8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Choosing scales and aspect ratios for default boxes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162090"/>
            <a:ext cx="5116763" cy="67721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252507"/>
            <a:ext cx="2152950" cy="8668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535390"/>
            <a:ext cx="3677163" cy="743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534" y="2917835"/>
            <a:ext cx="706853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036455" y="3167390"/>
            <a:ext cx="21191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Experiment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0841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3" y="2060848"/>
            <a:ext cx="10599575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04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Experiment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104186"/>
            <a:ext cx="8424936" cy="31069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4" y="4246150"/>
            <a:ext cx="679227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5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105983" y="3167390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latin typeface="+mj-ea"/>
              </a:rPr>
              <a:t>감사합니다</a:t>
            </a:r>
            <a:endParaRPr lang="en-US" altLang="ko-KR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1227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rgbClr val="FFC000"/>
                </a:solidFill>
                <a:latin typeface="+mj-ea"/>
                <a:ea typeface="+mj-ea"/>
              </a:rPr>
              <a:t>목차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0" y="999391"/>
            <a:ext cx="1219778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E6B71D-43B0-452B-BE7F-FE4F94903288}"/>
              </a:ext>
            </a:extLst>
          </p:cNvPr>
          <p:cNvSpPr/>
          <p:nvPr/>
        </p:nvSpPr>
        <p:spPr>
          <a:xfrm>
            <a:off x="1087448" y="1366823"/>
            <a:ext cx="4991065" cy="4582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en-US" altLang="ko-KR" sz="2000" b="1" dirty="0" err="1" smtClean="0">
                <a:solidFill>
                  <a:schemeClr val="tx2">
                    <a:lumMod val="50000"/>
                  </a:schemeClr>
                </a:solidFill>
                <a:latin typeface="+mj-ea"/>
                <a:ea typeface="+mj-ea"/>
              </a:rPr>
              <a:t>Intorduction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ko-KR" sz="2000" b="1" dirty="0">
              <a:latin typeface="+mj-ea"/>
              <a:ea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02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Model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latin typeface="+mj-ea"/>
            </a:endParaRPr>
          </a:p>
          <a:p>
            <a:r>
              <a:rPr lang="en-US" altLang="ko-KR" sz="3600" b="1" dirty="0">
                <a:solidFill>
                  <a:srgbClr val="FFC000"/>
                </a:solidFill>
                <a:latin typeface="+mj-ea"/>
              </a:rPr>
              <a:t>03</a:t>
            </a:r>
            <a:r>
              <a:rPr lang="en-US" altLang="ko-KR" sz="2000" b="1" dirty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Train</a:t>
            </a:r>
            <a:endParaRPr lang="en-US" altLang="ko-KR" sz="2000" b="1" dirty="0" smtClean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</a:rPr>
              <a:t>04</a:t>
            </a:r>
            <a:r>
              <a:rPr lang="en-US" altLang="ko-KR" sz="2000" b="1" dirty="0" smtClean="0">
                <a:latin typeface="+mj-ea"/>
              </a:rPr>
              <a:t> </a:t>
            </a:r>
            <a:r>
              <a:rPr lang="en-US" altLang="ko-KR" sz="2000" b="1" dirty="0" smtClean="0">
                <a:solidFill>
                  <a:schemeClr val="tx2">
                    <a:lumMod val="50000"/>
                  </a:schemeClr>
                </a:solidFill>
                <a:latin typeface="+mj-ea"/>
              </a:rPr>
              <a:t>Experiment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E5CC858-5656-4BF2-8E86-EE054A32BEDD}"/>
              </a:ext>
            </a:extLst>
          </p:cNvPr>
          <p:cNvSpPr/>
          <p:nvPr/>
        </p:nvSpPr>
        <p:spPr>
          <a:xfrm>
            <a:off x="313706" y="2654945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2000" b="1">
              <a:latin typeface="+mj-ea"/>
              <a:ea typeface="+mj-ea"/>
            </a:endParaRPr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069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4942550" y="3167390"/>
            <a:ext cx="230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Introduction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1433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rgbClr val="FFC000"/>
                </a:solidFill>
                <a:latin typeface="+mj-ea"/>
                <a:ea typeface="+mj-ea"/>
              </a:rPr>
              <a:t>01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en-US" altLang="ko-KR" sz="2000" b="1" dirty="0" smtClean="0">
                <a:latin typeface="+mj-ea"/>
                <a:ea typeface="+mj-ea"/>
              </a:rPr>
              <a:t>Introduction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2" name="TextBox 1"/>
          <p:cNvSpPr txBox="1"/>
          <p:nvPr/>
        </p:nvSpPr>
        <p:spPr>
          <a:xfrm>
            <a:off x="1703512" y="1268760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hypothesize </a:t>
            </a:r>
            <a:r>
              <a:rPr lang="en-US" altLang="ko-KR" dirty="0">
                <a:solidFill>
                  <a:schemeClr val="bg1"/>
                </a:solidFill>
              </a:rPr>
              <a:t>bounding </a:t>
            </a:r>
            <a:r>
              <a:rPr lang="en-US" altLang="ko-KR" dirty="0" smtClean="0">
                <a:solidFill>
                  <a:schemeClr val="bg1"/>
                </a:solidFill>
              </a:rPr>
              <a:t>boxes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resample </a:t>
            </a:r>
            <a:r>
              <a:rPr lang="en-US" altLang="ko-KR" dirty="0">
                <a:solidFill>
                  <a:schemeClr val="bg1"/>
                </a:solidFill>
              </a:rPr>
              <a:t>pixels or features for each </a:t>
            </a:r>
            <a:r>
              <a:rPr lang="en-US" altLang="ko-KR" dirty="0" smtClean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apply </a:t>
            </a:r>
            <a:r>
              <a:rPr lang="en-US" altLang="ko-KR" dirty="0">
                <a:solidFill>
                  <a:schemeClr val="bg1"/>
                </a:solidFill>
              </a:rPr>
              <a:t>a </a:t>
            </a:r>
            <a:r>
              <a:rPr lang="en-US" altLang="ko-KR" dirty="0" err="1">
                <a:solidFill>
                  <a:schemeClr val="bg1"/>
                </a:solidFill>
              </a:rPr>
              <a:t>highquality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classifier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=&gt; Too computationally intensive, too slow to real time application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512" y="4293096"/>
            <a:ext cx="8784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convolution </a:t>
            </a:r>
            <a:r>
              <a:rPr lang="en-US" altLang="ko-KR" dirty="0">
                <a:solidFill>
                  <a:schemeClr val="bg1"/>
                </a:solidFill>
              </a:rPr>
              <a:t>filter</a:t>
            </a:r>
            <a:r>
              <a:rPr lang="ko-KR" altLang="en-US" dirty="0">
                <a:solidFill>
                  <a:schemeClr val="bg1"/>
                </a:solidFill>
              </a:rPr>
              <a:t>를 사용하여 </a:t>
            </a:r>
            <a:r>
              <a:rPr lang="en-US" altLang="ko-KR" dirty="0">
                <a:solidFill>
                  <a:schemeClr val="bg1"/>
                </a:solidFill>
              </a:rPr>
              <a:t>object categories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예측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bg1"/>
                </a:solidFill>
              </a:rPr>
              <a:t>different </a:t>
            </a:r>
            <a:r>
              <a:rPr lang="en-US" altLang="ko-KR" dirty="0">
                <a:solidFill>
                  <a:schemeClr val="bg1"/>
                </a:solidFill>
              </a:rPr>
              <a:t>aspect ratio detections</a:t>
            </a:r>
            <a:r>
              <a:rPr lang="ko-KR" altLang="en-US" dirty="0">
                <a:solidFill>
                  <a:schemeClr val="bg1"/>
                </a:solidFill>
              </a:rPr>
              <a:t>를 위해 </a:t>
            </a:r>
            <a:r>
              <a:rPr lang="en-US" altLang="ko-KR" dirty="0">
                <a:solidFill>
                  <a:schemeClr val="bg1"/>
                </a:solidFill>
              </a:rPr>
              <a:t>bounding box</a:t>
            </a:r>
            <a:r>
              <a:rPr lang="ko-KR" altLang="en-US" dirty="0">
                <a:solidFill>
                  <a:schemeClr val="bg1"/>
                </a:solidFill>
              </a:rPr>
              <a:t>의 위치의 </a:t>
            </a:r>
            <a:r>
              <a:rPr lang="en-US" altLang="ko-KR" dirty="0">
                <a:solidFill>
                  <a:schemeClr val="bg1"/>
                </a:solidFill>
              </a:rPr>
              <a:t>offset</a:t>
            </a:r>
            <a:r>
              <a:rPr lang="ko-KR" altLang="en-US" dirty="0">
                <a:solidFill>
                  <a:schemeClr val="bg1"/>
                </a:solidFill>
              </a:rPr>
              <a:t>을 별도의 예측 변수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필터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ko-KR" altLang="en-US" dirty="0" smtClean="0">
                <a:solidFill>
                  <a:schemeClr val="bg1"/>
                </a:solidFill>
              </a:rPr>
              <a:t>사용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bg1"/>
                </a:solidFill>
              </a:rPr>
              <a:t>이러한 </a:t>
            </a:r>
            <a:r>
              <a:rPr lang="ko-KR" altLang="en-US" dirty="0">
                <a:solidFill>
                  <a:schemeClr val="bg1"/>
                </a:solidFill>
              </a:rPr>
              <a:t>필터를 여러 규모로 탐지하기 위한 네트워크의 후반 단계로부터 </a:t>
            </a:r>
            <a:r>
              <a:rPr lang="en-US" altLang="ko-KR" dirty="0">
                <a:solidFill>
                  <a:schemeClr val="bg1"/>
                </a:solidFill>
              </a:rPr>
              <a:t>multiple feature maps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4991132" y="2996952"/>
            <a:ext cx="2209737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7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78785-7455-426F-B501-DBA892B7AE1C}"/>
              </a:ext>
            </a:extLst>
          </p:cNvPr>
          <p:cNvSpPr txBox="1"/>
          <p:nvPr/>
        </p:nvSpPr>
        <p:spPr>
          <a:xfrm>
            <a:off x="5459456" y="3167390"/>
            <a:ext cx="1273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atin typeface="+mj-ea"/>
              </a:rPr>
              <a:t>Model</a:t>
            </a:r>
            <a:endParaRPr lang="ko-KR" altLang="en-US" sz="2800" b="1" dirty="0">
              <a:latin typeface="+mj-ea"/>
            </a:endParaRPr>
          </a:p>
        </p:txBody>
      </p:sp>
      <p:pic>
        <p:nvPicPr>
          <p:cNvPr id="4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844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Model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341" y="1270025"/>
            <a:ext cx="9289032" cy="47557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</a:t>
            </a:r>
            <a:r>
              <a:rPr lang="en-US" altLang="ko-KR" b="1" dirty="0" smtClean="0">
                <a:solidFill>
                  <a:schemeClr val="bg1"/>
                </a:solidFill>
              </a:rPr>
              <a:t>rchitecture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Model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97" y="2276872"/>
            <a:ext cx="8140119" cy="3878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Multi Scale Feature Maps for Detection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Model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4" y="2070303"/>
            <a:ext cx="10459232" cy="39604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Default Box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0B186A-DCA6-449E-954A-F4F42CC0D592}"/>
              </a:ext>
            </a:extLst>
          </p:cNvPr>
          <p:cNvSpPr/>
          <p:nvPr/>
        </p:nvSpPr>
        <p:spPr>
          <a:xfrm>
            <a:off x="191342" y="160720"/>
            <a:ext cx="4991065" cy="74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 smtClean="0">
                <a:solidFill>
                  <a:srgbClr val="FFC000"/>
                </a:solidFill>
                <a:latin typeface="+mj-ea"/>
                <a:ea typeface="+mj-ea"/>
              </a:rPr>
              <a:t>02</a:t>
            </a:r>
            <a:r>
              <a:rPr lang="en-US" altLang="ko-KR" sz="2000" b="1" dirty="0" smtClean="0">
                <a:latin typeface="+mj-ea"/>
                <a:ea typeface="+mj-ea"/>
              </a:rPr>
              <a:t> Model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024" name="슬라이드 번호 개체 틀 1023">
            <a:extLst>
              <a:ext uri="{FF2B5EF4-FFF2-40B4-BE49-F238E27FC236}">
                <a16:creationId xmlns:a16="http://schemas.microsoft.com/office/drawing/2014/main" id="{D7ECFDE3-EB78-4198-B1C1-7576EBEB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109" y="6388325"/>
            <a:ext cx="753545" cy="365125"/>
          </a:xfrm>
        </p:spPr>
        <p:txBody>
          <a:bodyPr/>
          <a:lstStyle/>
          <a:p>
            <a:fld id="{F4ABE7AD-7D80-45E6-9B72-991AAE1BF4C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01BF8-29D3-4D23-BC64-0489F3113852}"/>
              </a:ext>
            </a:extLst>
          </p:cNvPr>
          <p:cNvSpPr/>
          <p:nvPr/>
        </p:nvSpPr>
        <p:spPr>
          <a:xfrm>
            <a:off x="-143" y="1019614"/>
            <a:ext cx="12192000" cy="52565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롯데정보통신, '랄프체인'으로 블록체인 Si 솔루션 도전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1"/>
          <a:stretch/>
        </p:blipFill>
        <p:spPr bwMode="auto">
          <a:xfrm>
            <a:off x="9624392" y="116632"/>
            <a:ext cx="2448272" cy="869700"/>
          </a:xfrm>
          <a:prstGeom prst="rect">
            <a:avLst/>
          </a:prstGeom>
          <a:solidFill>
            <a:srgbClr val="FF0000"/>
          </a:solidFill>
          <a:effectLst>
            <a:softEdge rad="127000"/>
          </a:effectLst>
        </p:spPr>
      </p:pic>
      <p:sp>
        <p:nvSpPr>
          <p:cNvPr id="7" name="TextBox 6"/>
          <p:cNvSpPr txBox="1"/>
          <p:nvPr/>
        </p:nvSpPr>
        <p:spPr>
          <a:xfrm>
            <a:off x="407368" y="1463577"/>
            <a:ext cx="814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Default boxes and aspect ratios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2" y="1970079"/>
            <a:ext cx="11313130" cy="33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2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6118</TotalTime>
  <Words>158</Words>
  <Application>Microsoft Office PowerPoint</Application>
  <PresentationFormat>와이드스크린</PresentationFormat>
  <Paragraphs>58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휴먼엑스포</vt:lpstr>
      <vt:lpstr>Arial</vt:lpstr>
      <vt:lpstr>Century Gothic</vt:lpstr>
      <vt:lpstr>Wingdings 3</vt:lpstr>
      <vt:lpstr>이온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하원 성</dc:creator>
  <cp:lastModifiedBy>jmh</cp:lastModifiedBy>
  <cp:revision>315</cp:revision>
  <dcterms:created xsi:type="dcterms:W3CDTF">2019-10-26T07:36:38Z</dcterms:created>
  <dcterms:modified xsi:type="dcterms:W3CDTF">2020-09-07T21:22:39Z</dcterms:modified>
</cp:coreProperties>
</file>