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58" r:id="rId5"/>
    <p:sldId id="274" r:id="rId6"/>
    <p:sldId id="260" r:id="rId7"/>
    <p:sldId id="270" r:id="rId8"/>
    <p:sldId id="271" r:id="rId9"/>
    <p:sldId id="272" r:id="rId10"/>
    <p:sldId id="288" r:id="rId11"/>
    <p:sldId id="290" r:id="rId12"/>
    <p:sldId id="259" r:id="rId13"/>
    <p:sldId id="276" r:id="rId14"/>
    <p:sldId id="275" r:id="rId15"/>
    <p:sldId id="289" r:id="rId16"/>
    <p:sldId id="277" r:id="rId17"/>
    <p:sldId id="278" r:id="rId18"/>
    <p:sldId id="291" r:id="rId19"/>
    <p:sldId id="287" r:id="rId20"/>
    <p:sldId id="286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93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D846E-2B12-4331-B7D7-81C202B02321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5512-BA14-4EB0-941C-74DDE1F5C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 err="1"/>
              <a:t>신통방통</a:t>
            </a:r>
            <a:r>
              <a:rPr lang="ko-KR" altLang="en-US" dirty="0"/>
              <a:t> 팀 </a:t>
            </a:r>
            <a:r>
              <a:rPr lang="en-US" altLang="ko-KR" dirty="0"/>
              <a:t>ppt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2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그리고</a:t>
            </a:r>
            <a:r>
              <a:rPr lang="en-US" altLang="ko-KR" dirty="0"/>
              <a:t>, </a:t>
            </a:r>
            <a:r>
              <a:rPr lang="ko-KR" altLang="en-US" dirty="0"/>
              <a:t>저희의 두 번째 과제였던 혼잡도와 미세먼지 사이의 관계입니다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4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저희는 </a:t>
            </a:r>
            <a:r>
              <a:rPr lang="ko-KR" altLang="en-US" dirty="0" err="1"/>
              <a:t>캐글에</a:t>
            </a:r>
            <a:r>
              <a:rPr lang="ko-KR" altLang="en-US" dirty="0"/>
              <a:t> </a:t>
            </a:r>
            <a:r>
              <a:rPr lang="ko-KR" altLang="en-US" dirty="0" err="1"/>
              <a:t>올라와있는</a:t>
            </a:r>
            <a:r>
              <a:rPr lang="ko-KR" altLang="en-US" dirty="0"/>
              <a:t> 미세먼지 데이터가 꽤나 오래된 데이터라는 것을 발견하였고</a:t>
            </a:r>
            <a:r>
              <a:rPr lang="en-US" altLang="ko-KR" dirty="0"/>
              <a:t>, </a:t>
            </a:r>
            <a:r>
              <a:rPr lang="ko-KR" altLang="en-US" dirty="0"/>
              <a:t>최신 데이터를 살펴보면 더 좋지 않을까</a:t>
            </a:r>
            <a:r>
              <a:rPr lang="en-US" altLang="ko-KR" dirty="0"/>
              <a:t>? </a:t>
            </a:r>
            <a:r>
              <a:rPr lang="ko-KR" altLang="en-US" dirty="0"/>
              <a:t>라는 생각에 조금 더 최근인 </a:t>
            </a:r>
            <a:r>
              <a:rPr lang="en-US" altLang="ko-KR" dirty="0"/>
              <a:t>(space)</a:t>
            </a:r>
            <a:r>
              <a:rPr lang="ko-KR" altLang="en-US" dirty="0"/>
              <a:t> </a:t>
            </a:r>
            <a:r>
              <a:rPr lang="en-US" altLang="ko-KR" dirty="0"/>
              <a:t>2021</a:t>
            </a:r>
            <a:r>
              <a:rPr lang="ko-KR" altLang="en-US" dirty="0"/>
              <a:t>년 데이터를 구해서 적용해봤습니다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지하철 내부의 미세먼지 농도가 외부에 비해 얼마나 </a:t>
            </a:r>
            <a:r>
              <a:rPr lang="ko-KR" altLang="en-US" dirty="0" err="1"/>
              <a:t>높은지</a:t>
            </a:r>
            <a:r>
              <a:rPr lang="en-US" altLang="ko-KR" dirty="0"/>
              <a:t>, </a:t>
            </a:r>
            <a:r>
              <a:rPr lang="ko-KR" altLang="en-US" dirty="0"/>
              <a:t>또 어떤 특징적인 차이를 가지고 있는지</a:t>
            </a:r>
            <a:r>
              <a:rPr lang="en-US" altLang="ko-KR" dirty="0"/>
              <a:t>,</a:t>
            </a:r>
            <a:r>
              <a:rPr lang="ko-KR" altLang="en-US" dirty="0"/>
              <a:t>를 알아보기 위해서</a:t>
            </a:r>
            <a:r>
              <a:rPr lang="en-US" altLang="ko-KR" dirty="0"/>
              <a:t>, (space) </a:t>
            </a:r>
            <a:r>
              <a:rPr lang="ko-KR" altLang="en-US" dirty="0"/>
              <a:t>내부 미세먼지 데이터와 같은 날짜에 해당하는 기상 데이터를 추가로 찾아봤습니다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내부와 외부 미세먼지의 수치를 그래프로 비교해보겠습니다</a:t>
            </a:r>
            <a:r>
              <a:rPr lang="en-US" altLang="ko-KR" dirty="0"/>
              <a:t>. (space)</a:t>
            </a:r>
          </a:p>
          <a:p>
            <a:r>
              <a:rPr lang="ko-KR" altLang="en-US" dirty="0" err="1"/>
              <a:t>보시다시피</a:t>
            </a:r>
            <a:r>
              <a:rPr lang="ko-KR" altLang="en-US" dirty="0"/>
              <a:t> 외부에 비해 내부 미세먼지가 </a:t>
            </a:r>
            <a:r>
              <a:rPr lang="en-US" altLang="ko-KR" dirty="0"/>
              <a:t>2</a:t>
            </a:r>
            <a:r>
              <a:rPr lang="ko-KR" altLang="en-US" dirty="0"/>
              <a:t>배 가량 높은 것을 확인하실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미세먼지 특성상</a:t>
            </a:r>
            <a:r>
              <a:rPr lang="en-US" altLang="ko-KR" dirty="0"/>
              <a:t>, </a:t>
            </a:r>
            <a:r>
              <a:rPr lang="ko-KR" altLang="en-US" dirty="0"/>
              <a:t>높은 기온에서 지표면과 멀어지기 때문에 </a:t>
            </a:r>
            <a:r>
              <a:rPr lang="ko-KR" altLang="en-US" dirty="0" err="1"/>
              <a:t>때문에</a:t>
            </a:r>
            <a:r>
              <a:rPr lang="en-US" altLang="ko-KR" dirty="0"/>
              <a:t>, (space) </a:t>
            </a:r>
            <a:r>
              <a:rPr lang="ko-KR" altLang="en-US" dirty="0"/>
              <a:t>기온이 높아지는 아침에 수치가 </a:t>
            </a:r>
            <a:r>
              <a:rPr lang="en-US" altLang="ko-KR" dirty="0"/>
              <a:t>(space)</a:t>
            </a:r>
            <a:r>
              <a:rPr lang="ko-KR" altLang="en-US" dirty="0"/>
              <a:t> 낮아집니다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지하철 내부 미세먼지 그래프를 보니</a:t>
            </a:r>
            <a:r>
              <a:rPr lang="en-US" altLang="ko-KR" dirty="0"/>
              <a:t>, </a:t>
            </a:r>
            <a:r>
              <a:rPr lang="ko-KR" altLang="en-US" dirty="0"/>
              <a:t>동일 시간대에 오히려 </a:t>
            </a:r>
            <a:r>
              <a:rPr lang="en-US" altLang="ko-KR" dirty="0"/>
              <a:t>(space) </a:t>
            </a:r>
            <a:r>
              <a:rPr lang="ko-KR" altLang="en-US" dirty="0"/>
              <a:t>더 높아지는 것을 확인했습니다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지하철 내부의 어떤 원인으로 인해서 미세먼지 수치가 올라간다</a:t>
            </a:r>
            <a:r>
              <a:rPr lang="en-US" altLang="ko-KR" dirty="0"/>
              <a:t>. </a:t>
            </a:r>
            <a:r>
              <a:rPr lang="ko-KR" altLang="en-US" dirty="0"/>
              <a:t>는 것을 예상할 수 있겠습니다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내부 미세먼지는 출퇴근 시간대에 높은 수치를 보입니다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7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아까 확인했던 혼잡도의 그래프 개형과 비슷함을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저희는 혼잡도와의 관계성을 예상하고 분석을 시작했습니다</a:t>
            </a:r>
            <a:r>
              <a:rPr lang="en-US" altLang="ko-KR" dirty="0"/>
              <a:t>. (space)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4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그런데요</a:t>
            </a:r>
            <a:r>
              <a:rPr lang="en-US" altLang="ko-KR" dirty="0"/>
              <a:t>, </a:t>
            </a:r>
            <a:r>
              <a:rPr lang="ko-KR" altLang="en-US" dirty="0"/>
              <a:t>분석을 </a:t>
            </a:r>
            <a:r>
              <a:rPr lang="ko-KR" altLang="en-US" dirty="0" err="1"/>
              <a:t>진행하다보니</a:t>
            </a:r>
            <a:r>
              <a:rPr lang="en-US" altLang="ko-KR" dirty="0"/>
              <a:t>, (space) </a:t>
            </a:r>
            <a:r>
              <a:rPr lang="ko-KR" altLang="en-US" dirty="0"/>
              <a:t>여러 지하철역들의 내부 미세먼지 변화를 일일이 관측하게 되었고</a:t>
            </a:r>
            <a:r>
              <a:rPr lang="en-US" altLang="ko-KR" dirty="0"/>
              <a:t>,</a:t>
            </a:r>
            <a:r>
              <a:rPr lang="ko-KR" altLang="en-US" dirty="0"/>
              <a:t> 개중에는 혼잡도의 그래프 특성을 지니고 있지 않은 데이터가 매우 많았습니다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정말 혼잡도가 원인일까</a:t>
            </a:r>
            <a:r>
              <a:rPr lang="en-US" altLang="ko-KR" dirty="0"/>
              <a:t>..?</a:t>
            </a:r>
          </a:p>
          <a:p>
            <a:r>
              <a:rPr lang="ko-KR" altLang="en-US" dirty="0"/>
              <a:t>그래서 다른 원인이 있는지 찾아보았습니다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(space) </a:t>
            </a:r>
            <a:r>
              <a:rPr lang="ko-KR" altLang="en-US" dirty="0"/>
              <a:t>포털 사이트 검색 결과와 논문을 통해</a:t>
            </a:r>
            <a:r>
              <a:rPr lang="en-US" altLang="ko-KR" dirty="0"/>
              <a:t>, </a:t>
            </a:r>
            <a:r>
              <a:rPr lang="ko-KR" altLang="en-US" dirty="0"/>
              <a:t>열차의 운행 빈도가 미세먼지 농도에 큰 영향 끼친다는 사실을 알아냈습니다</a:t>
            </a:r>
            <a:r>
              <a:rPr lang="en-US" altLang="ko-KR" dirty="0"/>
              <a:t>.(space)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2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이게 정말인지 확인해보기 위해서 </a:t>
            </a:r>
            <a:r>
              <a:rPr lang="ko-KR" altLang="en-US" dirty="0" err="1"/>
              <a:t>박스플랏으로</a:t>
            </a:r>
            <a:r>
              <a:rPr lang="ko-KR" altLang="en-US" dirty="0"/>
              <a:t> 시각화해본 결과</a:t>
            </a:r>
            <a:r>
              <a:rPr lang="en-US" altLang="ko-KR" dirty="0"/>
              <a:t>, </a:t>
            </a:r>
            <a:r>
              <a:rPr lang="ko-KR" altLang="en-US" dirty="0"/>
              <a:t>혼잡도와는 관계없이 운행빈도가 높을 때 미세먼지 수치가 높은 것으로 나타났습니다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이를 알아낸 다음</a:t>
            </a:r>
            <a:r>
              <a:rPr lang="en-US" altLang="ko-KR" dirty="0"/>
              <a:t>, </a:t>
            </a:r>
            <a:r>
              <a:rPr lang="ko-KR" altLang="en-US" dirty="0"/>
              <a:t>궁금증이 한 가지 더 생겼습니다</a:t>
            </a:r>
            <a:r>
              <a:rPr lang="en-US" altLang="ko-KR" dirty="0"/>
              <a:t>. (space)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3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/>
              <a:t>혼잡도</a:t>
            </a:r>
            <a:r>
              <a:rPr lang="en-US" altLang="ko-KR" dirty="0"/>
              <a:t>'</a:t>
            </a:r>
            <a:r>
              <a:rPr lang="ko-KR" altLang="en-US" dirty="0"/>
              <a:t>라는 변수가 정말 유의하지 않은 것일까</a:t>
            </a:r>
            <a:r>
              <a:rPr lang="en-US" altLang="ko-KR" dirty="0"/>
              <a:t>? </a:t>
            </a:r>
            <a:r>
              <a:rPr lang="ko-KR" altLang="en-US" dirty="0"/>
              <a:t>그래서 저희는</a:t>
            </a:r>
            <a:r>
              <a:rPr lang="en-US" altLang="ko-KR" dirty="0"/>
              <a:t>, (space) </a:t>
            </a:r>
            <a:r>
              <a:rPr lang="ko-KR" altLang="en-US" dirty="0"/>
              <a:t>운행 빈도는 비슷하고 혼잡도에 차이가 있을 때</a:t>
            </a:r>
            <a:r>
              <a:rPr lang="en-US" altLang="ko-KR" dirty="0"/>
              <a:t>, (space) </a:t>
            </a:r>
            <a:r>
              <a:rPr lang="ko-KR" altLang="en-US" dirty="0"/>
              <a:t>운행 빈도와 혼잡도 모두 차이가 있을 때</a:t>
            </a:r>
            <a:r>
              <a:rPr lang="en-US" altLang="ko-KR" dirty="0"/>
              <a:t>, (space) </a:t>
            </a:r>
            <a:r>
              <a:rPr lang="ko-KR" altLang="en-US" dirty="0"/>
              <a:t>운행 빈도에서 차이가 나고 혼잡도는 비슷할 때</a:t>
            </a:r>
            <a:r>
              <a:rPr lang="en-US" altLang="ko-KR" dirty="0"/>
              <a:t>, </a:t>
            </a:r>
            <a:r>
              <a:rPr lang="ko-KR" altLang="en-US" dirty="0"/>
              <a:t>이렇게 세 집단으로 나누어서 </a:t>
            </a:r>
            <a:r>
              <a:rPr lang="en-US" altLang="ko-KR" dirty="0"/>
              <a:t>t-test</a:t>
            </a:r>
            <a:r>
              <a:rPr lang="ko-KR" altLang="en-US" dirty="0"/>
              <a:t>를 진행해보았습니다</a:t>
            </a:r>
            <a:r>
              <a:rPr lang="en-US" altLang="ko-KR" dirty="0"/>
              <a:t>. t-test</a:t>
            </a:r>
            <a:r>
              <a:rPr lang="ko-KR" altLang="en-US" dirty="0"/>
              <a:t>를 진행했을 때</a:t>
            </a:r>
            <a:r>
              <a:rPr lang="en-US" altLang="ko-KR" dirty="0"/>
              <a:t>, p-value</a:t>
            </a:r>
            <a:r>
              <a:rPr lang="ko-KR" altLang="en-US" dirty="0"/>
              <a:t>가 </a:t>
            </a:r>
            <a:r>
              <a:rPr lang="en-US" altLang="ko-KR" dirty="0"/>
              <a:t>0.05 </a:t>
            </a:r>
            <a:r>
              <a:rPr lang="ko-KR" altLang="en-US" dirty="0"/>
              <a:t>이하일 때 그 변수가 유의하다고 결론 내리고</a:t>
            </a:r>
            <a:r>
              <a:rPr lang="en-US" altLang="ko-KR" dirty="0"/>
              <a:t>, </a:t>
            </a:r>
            <a:r>
              <a:rPr lang="ko-KR" altLang="en-US" dirty="0"/>
              <a:t>그래프의 폭이 좁을수록 그 변수를 신뢰할 수 있습니다</a:t>
            </a:r>
            <a:r>
              <a:rPr lang="en-US" altLang="ko-KR" dirty="0"/>
              <a:t>. </a:t>
            </a: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운행 빈도에 차이가 있는 두 집단에서만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보다 낮았고</a:t>
            </a:r>
            <a:r>
              <a:rPr lang="en-US" altLang="ko-KR" dirty="0"/>
              <a:t>, </a:t>
            </a:r>
            <a:r>
              <a:rPr lang="ko-KR" altLang="en-US" dirty="0"/>
              <a:t>혼잡도에만 차이가 있는 집단은 </a:t>
            </a:r>
            <a:r>
              <a:rPr lang="en-US" altLang="ko-KR" dirty="0"/>
              <a:t>p-value</a:t>
            </a:r>
            <a:r>
              <a:rPr lang="ko-KR" altLang="en-US" dirty="0"/>
              <a:t>가 </a:t>
            </a:r>
            <a:r>
              <a:rPr lang="en-US" altLang="ko-KR" dirty="0"/>
              <a:t>0.11</a:t>
            </a:r>
            <a:r>
              <a:rPr lang="ko-KR" altLang="en-US" dirty="0"/>
              <a:t>로 유의하지 않은 데이터임을 확인했습니다</a:t>
            </a:r>
            <a:r>
              <a:rPr lang="en-US" altLang="ko-KR" dirty="0"/>
              <a:t>. T </a:t>
            </a:r>
            <a:r>
              <a:rPr lang="ko-KR" altLang="en-US" dirty="0"/>
              <a:t>분포 그래프의 폭 또한 보시는 것처럼 눈에 띄는 차이를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혼잡도와 미세 먼지가 어느 정도 비슷한 특성을 보이는 것은 사실입니다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7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이유는 혼잡도와 운행 빈도의 관계성에 있습니다</a:t>
            </a:r>
            <a:r>
              <a:rPr lang="en-US" altLang="ko-KR" dirty="0"/>
              <a:t>. </a:t>
            </a:r>
            <a:r>
              <a:rPr lang="ko-KR" altLang="en-US" dirty="0"/>
              <a:t>표를 보시면 출퇴근 시간대의 운행 간격이 더 좁다</a:t>
            </a:r>
            <a:r>
              <a:rPr lang="en-US" altLang="ko-KR" dirty="0"/>
              <a:t>, </a:t>
            </a:r>
            <a:r>
              <a:rPr lang="ko-KR" altLang="en-US" dirty="0"/>
              <a:t>즉 운행 빈도가 더 높다는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오전 </a:t>
            </a:r>
            <a:r>
              <a:rPr lang="en-US" altLang="ko-KR" dirty="0"/>
              <a:t>3</a:t>
            </a:r>
            <a:r>
              <a:rPr lang="ko-KR" altLang="en-US" dirty="0"/>
              <a:t>시의 미세먼지 시각화 자료입니다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4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저희는 연구 과제 두 가지를 중심으로 분석을 진행했습니다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 번째는 혼잡도를 예측하는 모델 구현이고</a:t>
            </a:r>
            <a:r>
              <a:rPr lang="en-US" altLang="ko-KR" dirty="0"/>
              <a:t>, </a:t>
            </a:r>
            <a:r>
              <a:rPr lang="ko-KR" altLang="en-US" dirty="0"/>
              <a:t>다음은 혼잡도와 미세먼지 사이의 관계입니다</a:t>
            </a:r>
            <a:r>
              <a:rPr lang="en-US" altLang="ko-KR" dirty="0"/>
              <a:t>. (space)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5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이것은 오후 </a:t>
            </a:r>
            <a:r>
              <a:rPr lang="en-US" altLang="ko-KR" dirty="0"/>
              <a:t>19</a:t>
            </a:r>
            <a:r>
              <a:rPr lang="ko-KR" altLang="en-US" dirty="0"/>
              <a:t>시의 시각화 자료구요</a:t>
            </a:r>
            <a:r>
              <a:rPr lang="en-US" altLang="ko-KR" dirty="0"/>
              <a:t>. </a:t>
            </a:r>
            <a:r>
              <a:rPr lang="ko-KR" altLang="en-US" dirty="0"/>
              <a:t>출퇴근 시간에 해당하는 </a:t>
            </a:r>
            <a:r>
              <a:rPr lang="en-US" altLang="ko-KR" dirty="0"/>
              <a:t>19</a:t>
            </a:r>
            <a:r>
              <a:rPr lang="ko-KR" altLang="en-US" dirty="0"/>
              <a:t>시에 전체적으로 미세먼지가 높다는 것을 쉽게 파악할 수 있습니다</a:t>
            </a:r>
            <a:r>
              <a:rPr lang="en-US" altLang="ko-KR" dirty="0"/>
              <a:t>. </a:t>
            </a:r>
            <a:r>
              <a:rPr lang="ko-KR" altLang="en-US" dirty="0"/>
              <a:t>이런 이유로 우리는 혼잡도가 미세먼지의 원인이라고 착각하기 쉽습니다</a:t>
            </a:r>
            <a:r>
              <a:rPr lang="en-US" altLang="ko-KR" dirty="0"/>
              <a:t>. </a:t>
            </a:r>
            <a:r>
              <a:rPr lang="ko-KR" altLang="en-US" dirty="0"/>
              <a:t>그다지 위험하지 않은 착각이라며 대충 넘어갈 수 있지만</a:t>
            </a:r>
            <a:r>
              <a:rPr lang="en-US" altLang="ko-KR" dirty="0"/>
              <a:t>, </a:t>
            </a:r>
            <a:r>
              <a:rPr lang="ko-KR" altLang="en-US" dirty="0"/>
              <a:t>미세먼지를 줄이기 위해서 혼잡도를 낮추려는 행위</a:t>
            </a:r>
            <a:r>
              <a:rPr lang="en-US" altLang="ko-KR" dirty="0"/>
              <a:t>, </a:t>
            </a:r>
            <a:r>
              <a:rPr lang="ko-KR" altLang="en-US" dirty="0"/>
              <a:t>예를 들어 열차의 운행 빈도를 늘리겠다는 대책 등이 오히려 미세먼지를 더 증가시킬 수 있다는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1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</a:t>
            </a:r>
            <a:r>
              <a:rPr lang="ko-KR" altLang="en-US" dirty="0" err="1"/>
              <a:t>신통방통</a:t>
            </a:r>
            <a:r>
              <a:rPr lang="ko-KR" altLang="en-US" dirty="0"/>
              <a:t> 팀 발표 마치겠습니다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8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 번째 과제</a:t>
            </a:r>
            <a:r>
              <a:rPr lang="en-US" altLang="ko-KR" dirty="0"/>
              <a:t>, </a:t>
            </a:r>
            <a:r>
              <a:rPr lang="ko-KR" altLang="en-US" dirty="0"/>
              <a:t>혼잡도를 예측하는 모델입니다</a:t>
            </a:r>
            <a:r>
              <a:rPr lang="en-US" altLang="ko-KR" dirty="0"/>
              <a:t>. (space)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9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혼잡도의 개념부터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혼잡도를 구하는 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열차 내부의 승객 수를 정원으로 나눈 뒤 </a:t>
            </a:r>
            <a:r>
              <a:rPr lang="en-US" altLang="ko-KR" dirty="0"/>
              <a:t>100</a:t>
            </a:r>
            <a:r>
              <a:rPr lang="ko-KR" altLang="en-US" dirty="0"/>
              <a:t>을 곱해준 값입니다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쉬운 예로 정원이 </a:t>
            </a:r>
            <a:r>
              <a:rPr lang="en-US" altLang="ko-KR" dirty="0"/>
              <a:t>124</a:t>
            </a:r>
            <a:r>
              <a:rPr lang="ko-KR" altLang="en-US" dirty="0"/>
              <a:t>명인 열차에서 승객이 </a:t>
            </a:r>
            <a:r>
              <a:rPr lang="en-US" altLang="ko-KR" dirty="0"/>
              <a:t>124</a:t>
            </a:r>
            <a:r>
              <a:rPr lang="ko-KR" altLang="en-US" dirty="0"/>
              <a:t>명이라면 혼잡도는 </a:t>
            </a:r>
            <a:r>
              <a:rPr lang="en-US" altLang="ko-KR" dirty="0"/>
              <a:t>100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여길 보시면 </a:t>
            </a:r>
            <a:r>
              <a:rPr lang="en-US" altLang="ko-KR" dirty="0"/>
              <a:t>(space), </a:t>
            </a:r>
            <a:r>
              <a:rPr lang="ko-KR" altLang="en-US" dirty="0"/>
              <a:t>정원의 </a:t>
            </a:r>
            <a:r>
              <a:rPr lang="en-US" altLang="ko-KR" dirty="0"/>
              <a:t>maximum</a:t>
            </a:r>
            <a:r>
              <a:rPr lang="ko-KR" altLang="en-US" dirty="0"/>
              <a:t>은 좌석</a:t>
            </a:r>
            <a:r>
              <a:rPr lang="en-US" altLang="ko-KR" dirty="0"/>
              <a:t>, </a:t>
            </a:r>
            <a:r>
              <a:rPr lang="ko-KR" altLang="en-US" dirty="0"/>
              <a:t>손잡이 개수에 더불어 문 앞의 두 개의 공간까지 고려했음을 알 수 있습니다</a:t>
            </a:r>
            <a:r>
              <a:rPr lang="en-US" altLang="ko-KR" dirty="0"/>
              <a:t>. (space)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5512-BA14-4EB0-941C-74DDE1F5CB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40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혼잡도를 시간별로 시각화해본 결과입니다</a:t>
            </a:r>
            <a:r>
              <a:rPr lang="en-US" altLang="ko-KR" dirty="0"/>
              <a:t>. (space) </a:t>
            </a:r>
            <a:r>
              <a:rPr lang="ko-KR" altLang="en-US" dirty="0"/>
              <a:t>높을 때는 </a:t>
            </a:r>
            <a:r>
              <a:rPr lang="en-US" altLang="ko-KR" dirty="0"/>
              <a:t>150</a:t>
            </a:r>
            <a:r>
              <a:rPr lang="ko-KR" altLang="en-US" dirty="0"/>
              <a:t>이상으로 매우 높은 수치를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높은 혼잡도를 예측할 수 있다면 승객들이 조금 더 효율적으로 지하철을 이용할 수 있을 것이라고 예상했습니다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혼잡도를 예측하는 모델을 구현해보자고 생각했습니다</a:t>
            </a:r>
            <a:r>
              <a:rPr lang="en-US" altLang="ko-KR" dirty="0"/>
              <a:t>. (space)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15512-BA14-4EB0-941C-74DDE1F5CB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원인 즉 독립변수로는 </a:t>
            </a:r>
            <a:r>
              <a:rPr lang="en-US" altLang="ko-KR" dirty="0"/>
              <a:t>(space)</a:t>
            </a:r>
            <a:r>
              <a:rPr lang="ko-KR" altLang="en-US" dirty="0"/>
              <a:t> 조사일자</a:t>
            </a:r>
            <a:r>
              <a:rPr lang="en-US" altLang="ko-KR" dirty="0"/>
              <a:t>, </a:t>
            </a:r>
            <a:r>
              <a:rPr lang="ko-KR" altLang="en-US" dirty="0"/>
              <a:t>호선</a:t>
            </a:r>
            <a:r>
              <a:rPr lang="en-US" altLang="ko-KR" dirty="0"/>
              <a:t>, </a:t>
            </a:r>
            <a:r>
              <a:rPr lang="ko-KR" altLang="en-US" dirty="0"/>
              <a:t>구분을 선택했습니다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조사일자는 평일과 주말을 분리해 주고</a:t>
            </a:r>
            <a:r>
              <a:rPr lang="en-US" altLang="ko-KR" dirty="0"/>
              <a:t>, </a:t>
            </a:r>
            <a:r>
              <a:rPr lang="ko-KR" altLang="en-US" dirty="0"/>
              <a:t>구분은 </a:t>
            </a:r>
            <a:r>
              <a:rPr lang="ko-KR" altLang="en-US" dirty="0" err="1"/>
              <a:t>상선과</a:t>
            </a:r>
            <a:r>
              <a:rPr lang="ko-KR" altLang="en-US" dirty="0"/>
              <a:t> 하선을 분리해줍니다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이들을 통해 하루 평균 혼잡도를 예측하는 모델입니다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5512-BA14-4EB0-941C-74DDE1F5CB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6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외에도 활용할 수 있는 변수가 있는지 생각해보았습니다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그러던 중 한 논문에서 주변에 버스터미널이 있는지 여부가 혼잡도에 영향을 미친다는 내용을 발견하여 이에 해당하는 데이터를 만들어서 추가해보았습니다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5512-BA14-4EB0-941C-74DDE1F5CB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37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원인 즉 독립변수로는 조사일자</a:t>
            </a:r>
            <a:r>
              <a:rPr lang="en-US" altLang="ko-KR" dirty="0"/>
              <a:t>, </a:t>
            </a:r>
            <a:r>
              <a:rPr lang="ko-KR" altLang="en-US" dirty="0"/>
              <a:t>구분</a:t>
            </a:r>
            <a:r>
              <a:rPr lang="en-US" altLang="ko-KR" dirty="0"/>
              <a:t>, </a:t>
            </a:r>
            <a:r>
              <a:rPr lang="ko-KR" altLang="en-US" dirty="0"/>
              <a:t>호선</a:t>
            </a:r>
            <a:r>
              <a:rPr lang="en-US" altLang="ko-KR" dirty="0"/>
              <a:t>, </a:t>
            </a:r>
            <a:r>
              <a:rPr lang="ko-KR" altLang="en-US" dirty="0"/>
              <a:t>버스터미널을 채택하였고</a:t>
            </a:r>
            <a:r>
              <a:rPr lang="en-US" altLang="ko-KR" dirty="0"/>
              <a:t>,(space)</a:t>
            </a:r>
          </a:p>
          <a:p>
            <a:r>
              <a:rPr lang="ko-KR" altLang="en-US" dirty="0"/>
              <a:t>종속변수는 하루 평균 혼잡도입니다</a:t>
            </a:r>
            <a:r>
              <a:rPr lang="en-US" altLang="ko-KR" dirty="0"/>
              <a:t>. (space)</a:t>
            </a:r>
          </a:p>
          <a:p>
            <a:r>
              <a:rPr lang="ko-KR" altLang="en-US" dirty="0"/>
              <a:t>모델은 선형회귀 모형과 랜덤 포레스트 모형을 비교하였습니다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5512-BA14-4EB0-941C-74DDE1F5CB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56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예측을 결과입니다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(space)</a:t>
            </a:r>
            <a:r>
              <a:rPr lang="ko-KR" altLang="en-US" dirty="0"/>
              <a:t> </a:t>
            </a:r>
            <a:r>
              <a:rPr lang="en-US" altLang="ko-KR" dirty="0"/>
              <a:t>MSE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수치를 예측하는 문제에서 정답과 예측한 값이 얼마나 차이가 나는지를 나타내는 성능 지표입니다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수치가 낮을수록 좋은데</a:t>
            </a:r>
            <a:r>
              <a:rPr lang="en-US" altLang="ko-KR" dirty="0"/>
              <a:t>, (space) </a:t>
            </a:r>
            <a:r>
              <a:rPr lang="ko-KR" altLang="en-US" dirty="0"/>
              <a:t>비교 결과 랜덤 포레스트 모델의 성능이 더 뛰어나 이 모델을 활용하였습니다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오른쪽에 보이는 그래프는 이를 활용한 모델링 결과입니다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축은 저희가 예상한 값이고</a:t>
            </a:r>
            <a:r>
              <a:rPr lang="en-US" altLang="ko-KR" dirty="0"/>
              <a:t>, y</a:t>
            </a:r>
            <a:r>
              <a:rPr lang="ko-KR" altLang="en-US" dirty="0"/>
              <a:t>축은 정답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정도 잘 맞추는 모습을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시간과 데이터 수집의 한계로 부족한 모습을 보이지만</a:t>
            </a:r>
            <a:r>
              <a:rPr lang="en-US" altLang="ko-KR" dirty="0"/>
              <a:t>, </a:t>
            </a:r>
            <a:r>
              <a:rPr lang="ko-KR" altLang="en-US" dirty="0"/>
              <a:t>유의한 변수들이 조금 더 추가된다면 더 좋은 성능을 보일 것으로 예상됩니다</a:t>
            </a:r>
            <a:r>
              <a:rPr lang="en-US" altLang="ko-KR" dirty="0"/>
              <a:t>. (space)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15512-BA14-4EB0-941C-74DDE1F5CB3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39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B84B-7004-4E42-A0DB-E7519E61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5BCF6-ED17-4889-AB86-476B49E68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DB18B-D782-4EA1-A4BD-65DCE7FC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0D6DA-27AC-4FFC-9014-79DDAF82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3E30-3679-42CC-8B16-9C870BB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CB5C4-5CD4-430B-AA55-FACD95AA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90395-2B15-47E0-B0E7-0CA0F697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FD38-606F-48FE-9689-4D5E00AF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FAE7E-A4AE-420C-ACBF-4BFCFC53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37102-1356-4B0D-BF54-0592878D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03EC9-7172-4CE6-9EB0-09CAB7036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C9030-9151-40EF-8622-6CA353BD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342C2-67ED-4FE3-90F6-AC22923B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D5238-2A4F-411F-800D-0A628149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97165-A625-4E6A-BD5B-9DDDB5CA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E4D7-C779-4715-BFC1-3CCAAE20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8F2AA-B33F-4A27-851E-DC872A5C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30AEB-AC06-43A2-93FE-2BDBF2F9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330AC-855C-4AF6-B749-AAA0411A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E8B3-D507-48EB-BE44-BBE1632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AFAB2-CAB7-42F8-82BE-195066C7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DBF2-7F72-4C49-8D40-11C21B35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66677-022E-4379-BB12-2B78EB9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CB267-73FF-49B2-9C3F-091760D6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0423B-284E-449E-AF93-A203BC85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D7B16-6F23-4C84-9CBE-6AE68175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1944-9B23-4C8F-B6F2-F8A90A0F2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FF708-A27A-4FD3-8AA1-198A5993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D101-BD6E-4CFA-9170-42F469A1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E9991-963A-447F-8671-104F619F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E4DB9-3C1B-47E8-8E16-D507506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B8A3-E36C-4132-9801-644A18F7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4DEED-7A56-42C4-8508-960CFAD0F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49F38-A367-44D7-8B0E-55985C9C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62BB4-1B65-406A-947B-D7C71F8F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D2C652-F6B4-4688-8F65-9EEA9F86F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9CD10-9A37-40AF-8AC2-0DE79228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0BF963-8FD9-40FB-9785-F8F208B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0DA7-75F8-4E1E-AF51-50D1F9A4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4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E1F5-E9DB-4B2D-9277-BA326FC9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9909E-ADD9-4DA7-9047-2B76C05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1311F-28D0-41A1-B534-C239380B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F1B2F-3F49-4356-9E68-5B2F546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049E6-B7A0-4E0F-8757-A0A8219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0576D-4327-470D-BC6B-305C1792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E144F-0CD8-4E8E-8658-BAEF4B6A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9EAE-28B2-422F-870F-6B9BAF1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D0D04-C54C-4AAF-A81E-6B41F51C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7EA2C-A5D4-458F-9590-84F6A414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3EC26-F2B6-4FB3-8A51-256817F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4E5E9-021F-4ABF-BAC9-49EA8395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72B52-695C-4E85-AB38-F9D4433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DDA9-FD94-4EE7-A486-05B88D46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6431E-8DAD-4081-8AEC-DBD952BBA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B0D1-F86D-441E-86F6-D88D4ECD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E7BE8-A409-41E6-9E67-D0DE3CC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AEF56-0474-47EF-8033-BC968CF5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1E0CF-E83A-47A9-AA1F-C6314BDB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0F36E0-F6B8-4CC8-93F8-CB527904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45F7-E57E-4EB0-85A6-963FCAAE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FFFD8-438A-4E9C-92CC-FA85EB134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6E42-F7E8-4E4D-9EF1-8E07F5CF9B0F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493E-D035-45D1-939C-58699566D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D0F25-AEA3-4BFF-8CCC-D4709365B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E244A-81D6-4AA0-B3F0-26B6A0F8F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air.or.kr/info/reference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303C4B-1958-4008-A2DE-8FF6289CA3F8}"/>
              </a:ext>
            </a:extLst>
          </p:cNvPr>
          <p:cNvSpPr/>
          <p:nvPr/>
        </p:nvSpPr>
        <p:spPr>
          <a:xfrm>
            <a:off x="1296955" y="1626973"/>
            <a:ext cx="3600000" cy="36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EC973-34AB-4E72-86A0-AA2D05BE9EE2}"/>
              </a:ext>
            </a:extLst>
          </p:cNvPr>
          <p:cNvSpPr txBox="1"/>
          <p:nvPr/>
        </p:nvSpPr>
        <p:spPr>
          <a:xfrm>
            <a:off x="1853942" y="3042252"/>
            <a:ext cx="248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신통방통</a:t>
            </a:r>
            <a:endParaRPr lang="ko-KR" altLang="en-US" sz="44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15950F-EF5F-4597-A3C3-2B71B03E30AF}"/>
              </a:ext>
            </a:extLst>
          </p:cNvPr>
          <p:cNvSpPr/>
          <p:nvPr/>
        </p:nvSpPr>
        <p:spPr>
          <a:xfrm>
            <a:off x="6686356" y="1853470"/>
            <a:ext cx="4347580" cy="31510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C1F4-D3CF-45D5-946D-4775A0238228}"/>
              </a:ext>
            </a:extLst>
          </p:cNvPr>
          <p:cNvSpPr txBox="1"/>
          <p:nvPr/>
        </p:nvSpPr>
        <p:spPr>
          <a:xfrm>
            <a:off x="7461502" y="2609341"/>
            <a:ext cx="27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201821991 </a:t>
            </a:r>
            <a:r>
              <a:rPr lang="ko-KR" altLang="en-US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고경수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4C6B5-07ED-4A68-8295-B95DF490B4DD}"/>
              </a:ext>
            </a:extLst>
          </p:cNvPr>
          <p:cNvSpPr txBox="1"/>
          <p:nvPr/>
        </p:nvSpPr>
        <p:spPr>
          <a:xfrm>
            <a:off x="7461502" y="3196141"/>
            <a:ext cx="27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201822009 </a:t>
            </a:r>
            <a:r>
              <a:rPr lang="ko-KR" altLang="en-US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문우혁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A2B9B-3399-4146-A6B5-EA7DA11C1509}"/>
              </a:ext>
            </a:extLst>
          </p:cNvPr>
          <p:cNvSpPr txBox="1"/>
          <p:nvPr/>
        </p:nvSpPr>
        <p:spPr>
          <a:xfrm>
            <a:off x="7461502" y="3782941"/>
            <a:ext cx="279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201922042 </a:t>
            </a:r>
            <a:r>
              <a:rPr lang="ko-KR" altLang="en-US" sz="24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맑은 고딕 Semilight" panose="020B0502040204020203" pitchFamily="50" charset="-127"/>
              </a:rPr>
              <a:t>조성현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9B2B99-42B5-48C4-A729-4DC6F4327CB8}"/>
              </a:ext>
            </a:extLst>
          </p:cNvPr>
          <p:cNvSpPr/>
          <p:nvPr/>
        </p:nvSpPr>
        <p:spPr>
          <a:xfrm>
            <a:off x="4612676" y="3196141"/>
            <a:ext cx="231399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1" y="365126"/>
            <a:ext cx="10353339" cy="3625962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과제 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3DEC1-D0FC-4806-9279-739C7A441413}"/>
              </a:ext>
            </a:extLst>
          </p:cNvPr>
          <p:cNvSpPr txBox="1"/>
          <p:nvPr/>
        </p:nvSpPr>
        <p:spPr>
          <a:xfrm>
            <a:off x="1897225" y="4303931"/>
            <a:ext cx="419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혼잡도와 미세먼지 사이의 관계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0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데이터 교체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0C810-9964-42DB-8A10-E419DFF6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3" y="1690688"/>
            <a:ext cx="10457353" cy="576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C5C570-CC35-4532-9DB2-AC9733BD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103" y="2267338"/>
            <a:ext cx="5890844" cy="377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DAEEB4-4CAA-47BF-887E-61C5FF834C41}"/>
              </a:ext>
            </a:extLst>
          </p:cNvPr>
          <p:cNvSpPr/>
          <p:nvPr/>
        </p:nvSpPr>
        <p:spPr>
          <a:xfrm>
            <a:off x="7661672" y="1853245"/>
            <a:ext cx="810853" cy="251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9D9DC4-58A0-4F68-80D3-06F2CB7534D8}"/>
              </a:ext>
            </a:extLst>
          </p:cNvPr>
          <p:cNvSpPr/>
          <p:nvPr/>
        </p:nvSpPr>
        <p:spPr>
          <a:xfrm>
            <a:off x="8337231" y="2341963"/>
            <a:ext cx="270588" cy="227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9297BA-34C1-4D04-BBFA-00C66C527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236" y="4530821"/>
            <a:ext cx="2651990" cy="693480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A976FF0-AA95-488A-9AF2-05692C08F90C}"/>
              </a:ext>
            </a:extLst>
          </p:cNvPr>
          <p:cNvSpPr/>
          <p:nvPr/>
        </p:nvSpPr>
        <p:spPr>
          <a:xfrm>
            <a:off x="2424767" y="2975385"/>
            <a:ext cx="543559" cy="911937"/>
          </a:xfrm>
          <a:prstGeom prst="downArrow">
            <a:avLst>
              <a:gd name="adj1" fmla="val 34167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D2486-F054-4562-8B62-121A941BAC68}"/>
              </a:ext>
            </a:extLst>
          </p:cNvPr>
          <p:cNvSpPr/>
          <p:nvPr/>
        </p:nvSpPr>
        <p:spPr>
          <a:xfrm>
            <a:off x="2296570" y="4530821"/>
            <a:ext cx="399977" cy="1997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C4F95-61BE-417D-9879-07024B4032F6}"/>
              </a:ext>
            </a:extLst>
          </p:cNvPr>
          <p:cNvSpPr txBox="1"/>
          <p:nvPr/>
        </p:nvSpPr>
        <p:spPr>
          <a:xfrm>
            <a:off x="8164286" y="6492875"/>
            <a:ext cx="3561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Ref:</a:t>
            </a:r>
            <a:r>
              <a:rPr lang="ko-KR" altLang="en-US" sz="800" dirty="0"/>
              <a:t> </a:t>
            </a:r>
            <a:r>
              <a:rPr lang="en-US" altLang="ko-KR" sz="800" dirty="0">
                <a:hlinkClick r:id="rId6"/>
              </a:rPr>
              <a:t>https://www.inair.or.kr/info/reference.html</a:t>
            </a:r>
            <a:endParaRPr lang="en-US" altLang="ko-KR" sz="800" dirty="0"/>
          </a:p>
          <a:p>
            <a:r>
              <a:rPr lang="en-US" altLang="ko-KR" sz="800" dirty="0"/>
              <a:t>Ref: https://www.data.go.kr/data/15089266/fileData.do</a:t>
            </a:r>
            <a:endParaRPr lang="ko-KR" altLang="en-US" sz="800" dirty="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15BE2896-55C8-4D1C-B949-F4CBC6553CA1}"/>
              </a:ext>
            </a:extLst>
          </p:cNvPr>
          <p:cNvSpPr/>
          <p:nvPr/>
        </p:nvSpPr>
        <p:spPr>
          <a:xfrm>
            <a:off x="4357676" y="4530821"/>
            <a:ext cx="1001486" cy="964910"/>
          </a:xfrm>
          <a:prstGeom prst="plus">
            <a:avLst>
              <a:gd name="adj" fmla="val 4240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4B9C2F7-EEE4-4FE6-8035-265DD0950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612" y="4435562"/>
            <a:ext cx="5883150" cy="8839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37185A-ED74-4A1B-8574-B16D65A2FAFA}"/>
              </a:ext>
            </a:extLst>
          </p:cNvPr>
          <p:cNvSpPr/>
          <p:nvPr/>
        </p:nvSpPr>
        <p:spPr>
          <a:xfrm>
            <a:off x="6820302" y="5085184"/>
            <a:ext cx="532220" cy="234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2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8" grpId="0"/>
      <p:bldP spid="19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미세먼지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10D2A-8542-4AE5-AA90-711EEB09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12419" cy="4471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0F622D-F39E-4DDC-A024-C9349EEEF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19" y="1690688"/>
            <a:ext cx="5412419" cy="44719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06274B-E637-4E10-A642-C0E190A8F6FE}"/>
              </a:ext>
            </a:extLst>
          </p:cNvPr>
          <p:cNvSpPr/>
          <p:nvPr/>
        </p:nvSpPr>
        <p:spPr>
          <a:xfrm>
            <a:off x="1512799" y="5910750"/>
            <a:ext cx="810853" cy="251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9FDB07-1B07-4D6B-B8C2-12776222DD3A}"/>
              </a:ext>
            </a:extLst>
          </p:cNvPr>
          <p:cNvSpPr/>
          <p:nvPr/>
        </p:nvSpPr>
        <p:spPr>
          <a:xfrm>
            <a:off x="6921771" y="5901417"/>
            <a:ext cx="810853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DDCFD-A5DF-439E-912E-DF1561E50BD3}"/>
              </a:ext>
            </a:extLst>
          </p:cNvPr>
          <p:cNvSpPr txBox="1"/>
          <p:nvPr/>
        </p:nvSpPr>
        <p:spPr>
          <a:xfrm>
            <a:off x="3134653" y="6162674"/>
            <a:ext cx="810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08F2-D425-49D4-936D-B7E20D8B94D7}"/>
              </a:ext>
            </a:extLst>
          </p:cNvPr>
          <p:cNvSpPr txBox="1"/>
          <p:nvPr/>
        </p:nvSpPr>
        <p:spPr>
          <a:xfrm>
            <a:off x="8622877" y="6162675"/>
            <a:ext cx="66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시간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2F8D53-D82B-4AD3-8573-C70110AD3CD7}"/>
              </a:ext>
            </a:extLst>
          </p:cNvPr>
          <p:cNvSpPr/>
          <p:nvPr/>
        </p:nvSpPr>
        <p:spPr>
          <a:xfrm>
            <a:off x="838200" y="1850315"/>
            <a:ext cx="259080" cy="258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1FAEEB-76EC-4B09-AB7A-2ED44533A9BA}"/>
              </a:ext>
            </a:extLst>
          </p:cNvPr>
          <p:cNvSpPr/>
          <p:nvPr/>
        </p:nvSpPr>
        <p:spPr>
          <a:xfrm>
            <a:off x="6251515" y="4003637"/>
            <a:ext cx="259080" cy="258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829DD7-1D89-4F96-A7F8-1C2BF0720B76}"/>
              </a:ext>
            </a:extLst>
          </p:cNvPr>
          <p:cNvCxnSpPr>
            <a:cxnSpLocks/>
          </p:cNvCxnSpPr>
          <p:nvPr/>
        </p:nvCxnSpPr>
        <p:spPr>
          <a:xfrm>
            <a:off x="1742739" y="2883049"/>
            <a:ext cx="580913" cy="384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CE3646-76E7-452B-AE44-79072F8DB826}"/>
              </a:ext>
            </a:extLst>
          </p:cNvPr>
          <p:cNvCxnSpPr>
            <a:cxnSpLocks/>
          </p:cNvCxnSpPr>
          <p:nvPr/>
        </p:nvCxnSpPr>
        <p:spPr>
          <a:xfrm flipV="1">
            <a:off x="6921771" y="2345169"/>
            <a:ext cx="382671" cy="922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animBg="1"/>
      <p:bldP spid="3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미세먼지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DDCFD-A5DF-439E-912E-DF1561E50BD3}"/>
              </a:ext>
            </a:extLst>
          </p:cNvPr>
          <p:cNvSpPr txBox="1"/>
          <p:nvPr/>
        </p:nvSpPr>
        <p:spPr>
          <a:xfrm>
            <a:off x="5690572" y="5812110"/>
            <a:ext cx="810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시간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A5FFBD6-9288-44AC-B2D6-D7220CD1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93" y="1690688"/>
            <a:ext cx="9428813" cy="41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혼잡도가 원인일까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819877-80AD-48CA-903E-6AFE17EF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99361">
            <a:off x="1317502" y="2143355"/>
            <a:ext cx="3624966" cy="2402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4E0706-1130-49B7-B36E-9209F2E8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7023">
            <a:off x="3662852" y="3581908"/>
            <a:ext cx="3821378" cy="2560229"/>
          </a:xfrm>
          <a:prstGeom prst="rect">
            <a:avLst/>
          </a:prstGeom>
        </p:spPr>
      </p:pic>
      <p:pic>
        <p:nvPicPr>
          <p:cNvPr id="1026" name="Picture 2" descr="Hmm Sticker - Hmm - Discover &amp;amp; Share GIFs">
            <a:extLst>
              <a:ext uri="{FF2B5EF4-FFF2-40B4-BE49-F238E27FC236}">
                <a16:creationId xmlns:a16="http://schemas.microsoft.com/office/drawing/2014/main" id="{63DBF45D-A547-45AF-A4A7-76E990AD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513" y="2119145"/>
            <a:ext cx="3238164" cy="323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혼잡도가 원인일까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E44C8-4B04-4E36-94FE-FDC882D25BA8}"/>
              </a:ext>
            </a:extLst>
          </p:cNvPr>
          <p:cNvSpPr txBox="1"/>
          <p:nvPr/>
        </p:nvSpPr>
        <p:spPr>
          <a:xfrm>
            <a:off x="8315663" y="6098708"/>
            <a:ext cx="346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Ref:</a:t>
            </a:r>
            <a:r>
              <a:rPr lang="ko-KR" altLang="en-US" sz="800" dirty="0"/>
              <a:t> </a:t>
            </a:r>
            <a:r>
              <a:rPr lang="en-US" altLang="ko-KR" sz="800" dirty="0"/>
              <a:t>https://dapair.co.kr/2018/03/28/dap-%EC%B9%B4%EC%B9%B4%EC%98%A4ai%EB%A6%AC%ED%8F%AC%ED%8A%B8-%EC%A7%80%ED%95%98%EC%B2%A0-%EB%82%B4-%EB%AF%B8%EC%84%B8%EB%A8%BC%EC%A7%80%EC%99%80%EC%9D%98-%EC%8B%B8%EC%9B%80-%EA%B7%B8%EB%A6%AC/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2D8C1-2DBF-442B-937E-EDEDCBE0CDDD}"/>
              </a:ext>
            </a:extLst>
          </p:cNvPr>
          <p:cNvSpPr txBox="1"/>
          <p:nvPr/>
        </p:nvSpPr>
        <p:spPr>
          <a:xfrm>
            <a:off x="412377" y="6381376"/>
            <a:ext cx="3463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Ref: ‘</a:t>
            </a:r>
            <a:r>
              <a:rPr lang="ko-KR" altLang="en-US" sz="800" dirty="0"/>
              <a:t>지하철 역사 미세먼지</a:t>
            </a:r>
            <a:r>
              <a:rPr lang="en-US" altLang="ko-KR" sz="800" dirty="0"/>
              <a:t>(PM10)</a:t>
            </a:r>
            <a:r>
              <a:rPr lang="ko-KR" altLang="en-US" sz="800" dirty="0"/>
              <a:t>의 확산방향과 확산속도 추정</a:t>
            </a:r>
            <a:r>
              <a:rPr lang="en-US" altLang="ko-KR" sz="800" dirty="0"/>
              <a:t>’ </a:t>
            </a:r>
            <a:r>
              <a:rPr lang="ko-KR" altLang="en-US" sz="800" dirty="0"/>
              <a:t>논문</a:t>
            </a:r>
            <a:endParaRPr lang="en-US" altLang="ko-KR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80144B-EE60-4256-904D-BF50C97F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11" y="3723186"/>
            <a:ext cx="10688177" cy="1923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CC82D2-EC20-42DC-9822-F0B8E3C1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56" y="1690688"/>
            <a:ext cx="5658885" cy="16284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DFFDBA-A7AB-4542-B5CF-0EE1D63FA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44" y="3250859"/>
            <a:ext cx="4708028" cy="3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혼잡도가 원인일까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794A94-3947-4475-B90E-A6FC96A5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93" y="1361023"/>
            <a:ext cx="7898813" cy="5496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64888F7-6696-484F-AE85-73C7EE52AE66}"/>
              </a:ext>
            </a:extLst>
          </p:cNvPr>
          <p:cNvSpPr/>
          <p:nvPr/>
        </p:nvSpPr>
        <p:spPr>
          <a:xfrm>
            <a:off x="5346325" y="1428267"/>
            <a:ext cx="1908137" cy="38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D30F-BE34-4930-BA9C-74ED1878A182}"/>
              </a:ext>
            </a:extLst>
          </p:cNvPr>
          <p:cNvSpPr txBox="1"/>
          <p:nvPr/>
        </p:nvSpPr>
        <p:spPr>
          <a:xfrm>
            <a:off x="5983045" y="6377459"/>
            <a:ext cx="63470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Norma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56BC1-2085-4474-8250-1D8B66EA42F2}"/>
              </a:ext>
            </a:extLst>
          </p:cNvPr>
          <p:cNvSpPr txBox="1"/>
          <p:nvPr/>
        </p:nvSpPr>
        <p:spPr>
          <a:xfrm>
            <a:off x="5243008" y="1476989"/>
            <a:ext cx="21147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Difference fine dust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892A7-97A0-4810-9C3F-16C3C9FB669E}"/>
              </a:ext>
            </a:extLst>
          </p:cNvPr>
          <p:cNvSpPr txBox="1"/>
          <p:nvPr/>
        </p:nvSpPr>
        <p:spPr>
          <a:xfrm>
            <a:off x="3056726" y="6380555"/>
            <a:ext cx="18946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빈도↓ 혼잡도↓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91AB8-3B2F-45BC-9858-EE318065F91B}"/>
              </a:ext>
            </a:extLst>
          </p:cNvPr>
          <p:cNvSpPr txBox="1"/>
          <p:nvPr/>
        </p:nvSpPr>
        <p:spPr>
          <a:xfrm>
            <a:off x="5359765" y="6380555"/>
            <a:ext cx="18946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빈도↑ 혼잡도↓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BFE2-DB43-466C-B6AA-11656C834C5E}"/>
              </a:ext>
            </a:extLst>
          </p:cNvPr>
          <p:cNvSpPr txBox="1"/>
          <p:nvPr/>
        </p:nvSpPr>
        <p:spPr>
          <a:xfrm>
            <a:off x="7521719" y="6380555"/>
            <a:ext cx="18946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빈도↑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혼잡도↑</a:t>
            </a:r>
          </a:p>
        </p:txBody>
      </p:sp>
    </p:spTree>
    <p:extLst>
      <p:ext uri="{BB962C8B-B14F-4D97-AF65-F5344CB8AC3E}">
        <p14:creationId xmlns:p14="http://schemas.microsoft.com/office/powerpoint/2010/main" val="14618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혼잡도는 정말 유의하지 않을까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B720E-8EA3-425B-A367-DBBFA8BF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1" y="1690689"/>
            <a:ext cx="3808800" cy="4276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1F50B4-BEB5-48F4-A8BE-9D10BBD39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74" y="1732494"/>
            <a:ext cx="3808800" cy="42767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C9EC8E-1E9B-402B-BF6B-5E62C1CB2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2" y="1690688"/>
            <a:ext cx="3809104" cy="4276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8C632B-8D36-4064-81EA-076D5FE7A365}"/>
              </a:ext>
            </a:extLst>
          </p:cNvPr>
          <p:cNvSpPr txBox="1"/>
          <p:nvPr/>
        </p:nvSpPr>
        <p:spPr>
          <a:xfrm>
            <a:off x="720162" y="6006304"/>
            <a:ext cx="339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혼잡도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F8847-E8E4-401F-9C19-3D7E32486E21}"/>
              </a:ext>
            </a:extLst>
          </p:cNvPr>
          <p:cNvSpPr txBox="1"/>
          <p:nvPr/>
        </p:nvSpPr>
        <p:spPr>
          <a:xfrm>
            <a:off x="4604865" y="6009292"/>
            <a:ext cx="339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혼잡도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7DBAB-F699-4A68-A367-DB7602232510}"/>
              </a:ext>
            </a:extLst>
          </p:cNvPr>
          <p:cNvSpPr txBox="1"/>
          <p:nvPr/>
        </p:nvSpPr>
        <p:spPr>
          <a:xfrm>
            <a:off x="8434445" y="6009291"/>
            <a:ext cx="339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운행 빈도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혼잡도 차이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혼잡도와 운행 빈도의 관계성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FBB9E-58A5-4292-8AB4-928D37F6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86" y="1948872"/>
            <a:ext cx="6615628" cy="23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혼잡도와 운행 빈도의 관계성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63A161-F678-46E8-B83B-E58C8BED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790" y="1593772"/>
            <a:ext cx="7940418" cy="52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6771F-483A-4180-872E-22124889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E0DA2-17C6-44FB-8A5E-69415D46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1825625"/>
            <a:ext cx="10075505" cy="45285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혼잡도를 예측하는 모델 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혼잡도의 개념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변수선택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 변수 고려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모델링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혼잡도와 미세먼지 사이의 관계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교체 및 추가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시각화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원인 분석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유의성 검증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4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혼잡도와 운행 빈도의 관계성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63A161-F678-46E8-B83B-E58C8BED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9146" y="1593772"/>
            <a:ext cx="7953706" cy="52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6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30" y="1616019"/>
            <a:ext cx="10353339" cy="362596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6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61" y="365126"/>
            <a:ext cx="10353339" cy="3625962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과제 </a:t>
            </a:r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2AD4-11BF-4AB4-9B0E-937057D4A04A}"/>
              </a:ext>
            </a:extLst>
          </p:cNvPr>
          <p:cNvSpPr txBox="1"/>
          <p:nvPr/>
        </p:nvSpPr>
        <p:spPr>
          <a:xfrm>
            <a:off x="1897225" y="4303931"/>
            <a:ext cx="419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혼잡도를 예측하는 모델 구현</a:t>
            </a:r>
            <a:endParaRPr lang="en-US" altLang="ko-KR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sz="2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혼잡도의 개념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C56614-E448-441F-A408-BDE70805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94" y="595904"/>
            <a:ext cx="6189306" cy="864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7821BB-ACAB-452C-83C9-3CBD5B161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60" y="1746485"/>
            <a:ext cx="5710679" cy="4695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A6D44-0E8A-4386-A5DF-EC212B5B52E4}"/>
              </a:ext>
            </a:extLst>
          </p:cNvPr>
          <p:cNvSpPr txBox="1"/>
          <p:nvPr/>
        </p:nvSpPr>
        <p:spPr>
          <a:xfrm>
            <a:off x="8573845" y="6492875"/>
            <a:ext cx="3151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Ref:</a:t>
            </a:r>
            <a:r>
              <a:rPr lang="ko-KR" altLang="en-US" sz="800" dirty="0"/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분석을 이용한 지하철 혼잡도 예측 및 추천시스템</a:t>
            </a:r>
            <a:r>
              <a:rPr lang="en-US" altLang="ko-KR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</a:t>
            </a:r>
            <a:endParaRPr lang="ko-KR" altLang="en-US" sz="8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938E36F-9491-42F1-BFA2-C371DCEF431D}"/>
              </a:ext>
            </a:extLst>
          </p:cNvPr>
          <p:cNvSpPr/>
          <p:nvPr/>
        </p:nvSpPr>
        <p:spPr>
          <a:xfrm>
            <a:off x="2734630" y="3756576"/>
            <a:ext cx="506030" cy="2234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924635-3365-4EFE-AC1E-15AA633CA197}"/>
              </a:ext>
            </a:extLst>
          </p:cNvPr>
          <p:cNvSpPr/>
          <p:nvPr/>
        </p:nvSpPr>
        <p:spPr>
          <a:xfrm>
            <a:off x="4557192" y="3746586"/>
            <a:ext cx="439975" cy="2197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2FE02-8D6F-49D4-BA93-5DF8F28602E0}"/>
              </a:ext>
            </a:extLst>
          </p:cNvPr>
          <p:cNvSpPr/>
          <p:nvPr/>
        </p:nvSpPr>
        <p:spPr>
          <a:xfrm>
            <a:off x="5207526" y="3730678"/>
            <a:ext cx="3722297" cy="236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혼잡도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D8AA95-A46A-4581-9054-50100417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690688"/>
            <a:ext cx="11029950" cy="44291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622CB8-413E-4DA7-9F13-E40FA8F6AC1A}"/>
              </a:ext>
            </a:extLst>
          </p:cNvPr>
          <p:cNvCxnSpPr>
            <a:cxnSpLocks/>
          </p:cNvCxnSpPr>
          <p:nvPr/>
        </p:nvCxnSpPr>
        <p:spPr>
          <a:xfrm>
            <a:off x="870474" y="2441982"/>
            <a:ext cx="17866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6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C849-F51D-4504-9D36-2196FD4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선택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2B2FFAE-6BF3-4151-99B8-5C29886C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16" y="2483820"/>
            <a:ext cx="10075505" cy="5877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변수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조사일자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호선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 번호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역명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시간별 혼잡도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C2E1D19-65EC-4CE4-BD0F-2239958C499B}"/>
              </a:ext>
            </a:extLst>
          </p:cNvPr>
          <p:cNvSpPr/>
          <p:nvPr/>
        </p:nvSpPr>
        <p:spPr>
          <a:xfrm>
            <a:off x="5769603" y="3334281"/>
            <a:ext cx="575212" cy="1209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A341A1-1465-42FD-9B60-C7166CBD30FB}"/>
              </a:ext>
            </a:extLst>
          </p:cNvPr>
          <p:cNvSpPr txBox="1">
            <a:spLocks/>
          </p:cNvSpPr>
          <p:nvPr/>
        </p:nvSpPr>
        <p:spPr>
          <a:xfrm>
            <a:off x="4685985" y="4979769"/>
            <a:ext cx="2742449" cy="5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하루 평균 혼잡도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4FEA80-81B9-4DB0-A795-B22BEFA213AA}"/>
              </a:ext>
            </a:extLst>
          </p:cNvPr>
          <p:cNvSpPr/>
          <p:nvPr/>
        </p:nvSpPr>
        <p:spPr>
          <a:xfrm rot="5400000">
            <a:off x="3065107" y="2129443"/>
            <a:ext cx="312576" cy="19127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D8B8042-AF8D-44DD-A599-DD17C9F69404}"/>
              </a:ext>
            </a:extLst>
          </p:cNvPr>
          <p:cNvSpPr/>
          <p:nvPr/>
        </p:nvSpPr>
        <p:spPr>
          <a:xfrm rot="5400000">
            <a:off x="4187890" y="2141241"/>
            <a:ext cx="312576" cy="19127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34F8D1D-7153-4365-9DD4-5EEC20BEC0A2}"/>
              </a:ext>
            </a:extLst>
          </p:cNvPr>
          <p:cNvSpPr/>
          <p:nvPr/>
        </p:nvSpPr>
        <p:spPr>
          <a:xfrm rot="5400000">
            <a:off x="7015066" y="2141241"/>
            <a:ext cx="312576" cy="19127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" grpId="0" animBg="1"/>
      <p:bldP spid="6" grpId="0" uiExpand="1" build="p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EC7988-1D89-46C6-9A90-C9F96999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변수 고려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CF28F-6E83-4C47-9D02-8AA4D7A8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23" y="1480826"/>
            <a:ext cx="6851754" cy="433901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E88242-2089-4D44-80D2-4493CF88297C}"/>
              </a:ext>
            </a:extLst>
          </p:cNvPr>
          <p:cNvSpPr txBox="1">
            <a:spLocks/>
          </p:cNvSpPr>
          <p:nvPr/>
        </p:nvSpPr>
        <p:spPr>
          <a:xfrm>
            <a:off x="2930889" y="5796167"/>
            <a:ext cx="6330221" cy="33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승하차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인원과의 연관성 유의확률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CC45541-3E7C-4E7D-83E5-8B62902A1658}"/>
              </a:ext>
            </a:extLst>
          </p:cNvPr>
          <p:cNvSpPr/>
          <p:nvPr/>
        </p:nvSpPr>
        <p:spPr>
          <a:xfrm>
            <a:off x="3349690" y="4899660"/>
            <a:ext cx="506030" cy="2234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1883C-7157-44A4-B547-3C664EAA605E}"/>
              </a:ext>
            </a:extLst>
          </p:cNvPr>
          <p:cNvSpPr txBox="1"/>
          <p:nvPr/>
        </p:nvSpPr>
        <p:spPr>
          <a:xfrm>
            <a:off x="9349273" y="6492875"/>
            <a:ext cx="2376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Ref:</a:t>
            </a:r>
            <a:r>
              <a:rPr lang="ko-KR" altLang="en-US" sz="800" dirty="0"/>
              <a:t> </a:t>
            </a:r>
            <a:r>
              <a:rPr lang="en-US" altLang="ko-KR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기계학습을 이용한 서울 지하철 </a:t>
            </a:r>
            <a:r>
              <a:rPr lang="ko-KR" altLang="en-US" sz="80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승하차</a:t>
            </a:r>
            <a:r>
              <a:rPr lang="ko-KR" altLang="en-US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인원 예측</a:t>
            </a:r>
            <a:r>
              <a:rPr lang="en-US" altLang="ko-KR" sz="8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25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EC7988-1D89-46C6-9A90-C9F96999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Modeling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9DF4A0E-80E9-4067-B541-66C9247AFBDF}"/>
              </a:ext>
            </a:extLst>
          </p:cNvPr>
          <p:cNvSpPr txBox="1">
            <a:spLocks/>
          </p:cNvSpPr>
          <p:nvPr/>
        </p:nvSpPr>
        <p:spPr>
          <a:xfrm>
            <a:off x="1965114" y="2542937"/>
            <a:ext cx="8808393" cy="35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독립변수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X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조사일자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호선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버스터미널 여부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종속변수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하루 평균 혼잡도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비교 모델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선형회귀 모형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랜덤 포레스트 모형</a:t>
            </a:r>
          </a:p>
        </p:txBody>
      </p:sp>
    </p:spTree>
    <p:extLst>
      <p:ext uri="{BB962C8B-B14F-4D97-AF65-F5344CB8AC3E}">
        <p14:creationId xmlns:p14="http://schemas.microsoft.com/office/powerpoint/2010/main" val="35276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EC7988-1D89-46C6-9A90-C9F96999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Modeling</a:t>
            </a:r>
            <a:endParaRPr lang="ko-KR" alt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41196C1-DEB0-4CF3-9CBB-913FA452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3711"/>
              </p:ext>
            </p:extLst>
          </p:nvPr>
        </p:nvGraphicFramePr>
        <p:xfrm>
          <a:off x="883276" y="2617339"/>
          <a:ext cx="3675846" cy="162332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7923">
                  <a:extLst>
                    <a:ext uri="{9D8B030D-6E8A-4147-A177-3AD203B41FA5}">
                      <a16:colId xmlns:a16="http://schemas.microsoft.com/office/drawing/2014/main" val="2247891674"/>
                    </a:ext>
                  </a:extLst>
                </a:gridCol>
                <a:gridCol w="1837923">
                  <a:extLst>
                    <a:ext uri="{9D8B030D-6E8A-4147-A177-3AD203B41FA5}">
                      <a16:colId xmlns:a16="http://schemas.microsoft.com/office/drawing/2014/main" val="2379717146"/>
                    </a:ext>
                  </a:extLst>
                </a:gridCol>
              </a:tblGrid>
              <a:tr h="54110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 MSE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19668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선형회귀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72.105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82047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랜덤 포레스트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68.459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7231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E92127AD-6ACF-4D30-888B-9BE31247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97" y="1594096"/>
            <a:ext cx="5982480" cy="410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BF8FC0-BC29-46F9-A810-FD6A43D3A94D}"/>
              </a:ext>
            </a:extLst>
          </p:cNvPr>
          <p:cNvSpPr/>
          <p:nvPr/>
        </p:nvSpPr>
        <p:spPr>
          <a:xfrm>
            <a:off x="525624" y="3886065"/>
            <a:ext cx="312576" cy="19127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35987-EAE7-475F-8F94-A8A55D21CBD1}"/>
              </a:ext>
            </a:extLst>
          </p:cNvPr>
          <p:cNvSpPr/>
          <p:nvPr/>
        </p:nvSpPr>
        <p:spPr>
          <a:xfrm>
            <a:off x="3353672" y="2719718"/>
            <a:ext cx="670126" cy="304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6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1330</Words>
  <Application>Microsoft Office PowerPoint</Application>
  <PresentationFormat>와이드스크린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나눔바른고딕 Light</vt:lpstr>
      <vt:lpstr>맑은 고딕</vt:lpstr>
      <vt:lpstr>Arial</vt:lpstr>
      <vt:lpstr>Office 테마</vt:lpstr>
      <vt:lpstr>PowerPoint 프레젠테이션</vt:lpstr>
      <vt:lpstr>목차</vt:lpstr>
      <vt:lpstr>연구 과제 1</vt:lpstr>
      <vt:lpstr>혼잡도의 개념</vt:lpstr>
      <vt:lpstr>혼잡도 시각화</vt:lpstr>
      <vt:lpstr>변수 선택</vt:lpstr>
      <vt:lpstr>추가 변수 고려</vt:lpstr>
      <vt:lpstr>Modeling</vt:lpstr>
      <vt:lpstr>Modeling</vt:lpstr>
      <vt:lpstr>연구 과제 2</vt:lpstr>
      <vt:lpstr>최신 데이터 교체</vt:lpstr>
      <vt:lpstr>내부 vs 외부 미세먼지 비교</vt:lpstr>
      <vt:lpstr>내부 vs 외부 미세먼지 비교</vt:lpstr>
      <vt:lpstr>정말 혼잡도가 원인일까?</vt:lpstr>
      <vt:lpstr>정말 혼잡도가 원인일까?</vt:lpstr>
      <vt:lpstr>정말 혼잡도가 원인일까?</vt:lpstr>
      <vt:lpstr>혼잡도는 정말 유의하지 않을까?</vt:lpstr>
      <vt:lpstr>혼잡도와 운행 빈도의 관계성</vt:lpstr>
      <vt:lpstr>혼잡도와 운행 빈도의 관계성</vt:lpstr>
      <vt:lpstr>혼잡도와 운행 빈도의 관계성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문우혁</dc:creator>
  <cp:lastModifiedBy>문우혁</cp:lastModifiedBy>
  <cp:revision>9</cp:revision>
  <dcterms:created xsi:type="dcterms:W3CDTF">2022-01-18T17:26:41Z</dcterms:created>
  <dcterms:modified xsi:type="dcterms:W3CDTF">2022-01-20T06:28:17Z</dcterms:modified>
</cp:coreProperties>
</file>