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70" r:id="rId14"/>
    <p:sldId id="271" r:id="rId15"/>
    <p:sldId id="299" r:id="rId16"/>
    <p:sldId id="269" r:id="rId17"/>
    <p:sldId id="272" r:id="rId18"/>
    <p:sldId id="273" r:id="rId19"/>
    <p:sldId id="276" r:id="rId20"/>
    <p:sldId id="300" r:id="rId21"/>
    <p:sldId id="278" r:id="rId22"/>
    <p:sldId id="279" r:id="rId23"/>
    <p:sldId id="281" r:id="rId24"/>
    <p:sldId id="282" r:id="rId25"/>
    <p:sldId id="283" r:id="rId26"/>
    <p:sldId id="284" r:id="rId27"/>
    <p:sldId id="287" r:id="rId28"/>
    <p:sldId id="288" r:id="rId29"/>
    <p:sldId id="286" r:id="rId30"/>
    <p:sldId id="289" r:id="rId31"/>
    <p:sldId id="285" r:id="rId32"/>
    <p:sldId id="294" r:id="rId33"/>
    <p:sldId id="295" r:id="rId34"/>
    <p:sldId id="291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20" r:id="rId44"/>
    <p:sldId id="312" r:id="rId45"/>
    <p:sldId id="318" r:id="rId46"/>
    <p:sldId id="319" r:id="rId47"/>
    <p:sldId id="321" r:id="rId48"/>
    <p:sldId id="325" r:id="rId49"/>
    <p:sldId id="326" r:id="rId50"/>
    <p:sldId id="316" r:id="rId51"/>
    <p:sldId id="311" r:id="rId52"/>
    <p:sldId id="313" r:id="rId53"/>
    <p:sldId id="314" r:id="rId54"/>
    <p:sldId id="315" r:id="rId55"/>
    <p:sldId id="317" r:id="rId56"/>
    <p:sldId id="322" r:id="rId57"/>
    <p:sldId id="323" r:id="rId58"/>
    <p:sldId id="324" r:id="rId59"/>
    <p:sldId id="327" r:id="rId60"/>
    <p:sldId id="328" r:id="rId61"/>
    <p:sldId id="329" r:id="rId62"/>
    <p:sldId id="330" r:id="rId63"/>
    <p:sldId id="331" r:id="rId64"/>
    <p:sldId id="332" r:id="rId65"/>
    <p:sldId id="341" r:id="rId66"/>
    <p:sldId id="333" r:id="rId67"/>
    <p:sldId id="334" r:id="rId68"/>
    <p:sldId id="347" r:id="rId69"/>
    <p:sldId id="344" r:id="rId70"/>
    <p:sldId id="349" r:id="rId71"/>
    <p:sldId id="337" r:id="rId72"/>
    <p:sldId id="336" r:id="rId73"/>
    <p:sldId id="338" r:id="rId74"/>
    <p:sldId id="340" r:id="rId75"/>
    <p:sldId id="342" r:id="rId76"/>
    <p:sldId id="339" r:id="rId77"/>
    <p:sldId id="348" r:id="rId78"/>
    <p:sldId id="343" r:id="rId79"/>
    <p:sldId id="345" r:id="rId80"/>
    <p:sldId id="346" r:id="rId81"/>
    <p:sldId id="350" r:id="rId8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1" autoAdjust="0"/>
    <p:restoredTop sz="94660"/>
  </p:normalViewPr>
  <p:slideViewPr>
    <p:cSldViewPr>
      <p:cViewPr varScale="1">
        <p:scale>
          <a:sx n="89" d="100"/>
          <a:sy n="89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9E64E-1053-4084-801E-CA282D354EBC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A655-0EF0-4E61-937D-93CDDB8150BF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A655-0EF0-4E61-937D-93CDDB8150BF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8256-7B4B-4F08-80AB-331F90FA0B75}" type="datetimeFigureOut">
              <a:rPr lang="uk-UA" smtClean="0"/>
              <a:t>09.03.2013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4DA-A26C-451C-B978-EEBA2CBCBDC2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uk-UA" b="1" dirty="0" smtClean="0"/>
              <a:t>Керування пам'яттю</a:t>
            </a:r>
            <a:endParaRPr lang="uk-U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en-US" b="1" dirty="0" smtClean="0"/>
              <a:t>Memory Management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4743907" cy="440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916832"/>
            <a:ext cx="2878435" cy="360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</a:t>
            </a:r>
            <a:r>
              <a:rPr lang="uk-UA" sz="2400" dirty="0" smtClean="0"/>
              <a:t> – структура даних (різновид списку), яка працює за принципом </a:t>
            </a:r>
            <a:r>
              <a:rPr lang="en-US" sz="2400" dirty="0" smtClean="0"/>
              <a:t>LIFO (</a:t>
            </a:r>
            <a:r>
              <a:rPr lang="en-US" sz="2400" i="1" dirty="0"/>
              <a:t>last in, first </a:t>
            </a:r>
            <a:r>
              <a:rPr lang="en-US" sz="2400" i="1" dirty="0" smtClean="0"/>
              <a:t>out</a:t>
            </a:r>
            <a:r>
              <a:rPr lang="en-US" sz="2400" dirty="0" smtClean="0"/>
              <a:t>).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Апаратний стек </a:t>
            </a:r>
            <a:r>
              <a:rPr lang="uk-UA" sz="2400" dirty="0" smtClean="0"/>
              <a:t>– неперервна ділянка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яті, яка адресується регістрами </a:t>
            </a:r>
            <a:r>
              <a:rPr lang="en-US" sz="2400" dirty="0" smtClean="0"/>
              <a:t>ESP</a:t>
            </a:r>
            <a:r>
              <a:rPr lang="uk-UA" sz="2400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вказівник на вершину стеку) та </a:t>
            </a:r>
            <a:r>
              <a:rPr lang="en-US" sz="2400" dirty="0" smtClean="0"/>
              <a:t>SS (</a:t>
            </a:r>
            <a:r>
              <a:rPr lang="uk-UA" sz="2400" dirty="0"/>
              <a:t>селектор </a:t>
            </a:r>
            <a:r>
              <a:rPr lang="uk-UA" sz="2400" dirty="0" smtClean="0"/>
              <a:t>сегмент</a:t>
            </a:r>
            <a:r>
              <a:rPr lang="uk-UA" sz="2400" dirty="0"/>
              <a:t>у</a:t>
            </a:r>
            <a:r>
              <a:rPr lang="uk-UA" sz="2400" dirty="0" smtClean="0"/>
              <a:t> стека</a:t>
            </a:r>
            <a:r>
              <a:rPr lang="en-US" sz="2400" dirty="0" smtClean="0"/>
              <a:t>)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</a:t>
            </a:r>
            <a:r>
              <a:rPr lang="uk-UA" sz="2400" dirty="0" smtClean="0"/>
              <a:t> – структура даних (різновид списку), яка працює за принципом </a:t>
            </a:r>
            <a:r>
              <a:rPr lang="en-US" sz="2400" dirty="0" smtClean="0"/>
              <a:t>LIFO (</a:t>
            </a:r>
            <a:r>
              <a:rPr lang="en-US" sz="2400" i="1" dirty="0"/>
              <a:t>last in, first </a:t>
            </a:r>
            <a:r>
              <a:rPr lang="en-US" sz="2400" i="1" dirty="0" smtClean="0"/>
              <a:t>out</a:t>
            </a:r>
            <a:r>
              <a:rPr lang="en-US" sz="2400" dirty="0" smtClean="0"/>
              <a:t>).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Апаратний стек </a:t>
            </a:r>
            <a:r>
              <a:rPr lang="uk-UA" sz="2400" dirty="0" smtClean="0"/>
              <a:t>– неперервна ділянка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яті, яка адресується регістрами </a:t>
            </a:r>
            <a:r>
              <a:rPr lang="en-US" sz="2400" dirty="0" smtClean="0"/>
              <a:t>ESP</a:t>
            </a:r>
            <a:r>
              <a:rPr lang="uk-UA" sz="2400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вказівник на вершину стеку) та </a:t>
            </a:r>
            <a:r>
              <a:rPr lang="en-US" sz="2400" dirty="0" smtClean="0"/>
              <a:t>SS (</a:t>
            </a:r>
            <a:r>
              <a:rPr lang="uk-UA" sz="2400" dirty="0"/>
              <a:t>селектор </a:t>
            </a:r>
            <a:r>
              <a:rPr lang="uk-UA" sz="2400" dirty="0" smtClean="0"/>
              <a:t>сегмент</a:t>
            </a:r>
            <a:r>
              <a:rPr lang="uk-UA" sz="2400" dirty="0"/>
              <a:t>у</a:t>
            </a:r>
            <a:r>
              <a:rPr lang="uk-UA" sz="2400" dirty="0" smtClean="0"/>
              <a:t> стека</a:t>
            </a:r>
            <a:r>
              <a:rPr lang="en-US" sz="2400" dirty="0" smtClean="0"/>
              <a:t>)</a:t>
            </a:r>
            <a:r>
              <a:rPr lang="uk-UA" sz="2400" dirty="0" smtClean="0"/>
              <a:t>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Команди </a:t>
            </a:r>
            <a:r>
              <a:rPr lang="en-US" sz="2400" b="1" dirty="0" smtClean="0">
                <a:solidFill>
                  <a:schemeClr val="tx2"/>
                </a:solidFill>
              </a:rPr>
              <a:t>PUSH</a:t>
            </a:r>
            <a:r>
              <a:rPr lang="uk-UA" sz="2400" b="1" dirty="0" smtClean="0">
                <a:solidFill>
                  <a:schemeClr val="tx2"/>
                </a:solidFill>
              </a:rPr>
              <a:t> та </a:t>
            </a:r>
            <a:r>
              <a:rPr lang="en-US" sz="2400" b="1" dirty="0" smtClean="0">
                <a:solidFill>
                  <a:schemeClr val="tx2"/>
                </a:solidFill>
              </a:rPr>
              <a:t>POP</a:t>
            </a:r>
          </a:p>
          <a:p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6480720" cy="457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799"/>
            <a:ext cx="6580409" cy="458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3528" y="1052736"/>
            <a:ext cx="2304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PUSH</a:t>
            </a:r>
            <a:endParaRPr kumimoji="0" lang="uk-UA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62952" cy="454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528" y="1052736"/>
            <a:ext cx="2304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</a:t>
            </a:r>
            <a:endParaRPr kumimoji="0" lang="uk-UA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</a:t>
            </a:r>
            <a:r>
              <a:rPr lang="uk-UA" sz="2400" dirty="0" smtClean="0"/>
              <a:t> – структура даних (різновид списку), яка працює за принципом </a:t>
            </a:r>
            <a:r>
              <a:rPr lang="en-US" sz="2400" dirty="0" smtClean="0"/>
              <a:t>LIFO (</a:t>
            </a:r>
            <a:r>
              <a:rPr lang="en-US" sz="2400" i="1" dirty="0"/>
              <a:t>last in, first </a:t>
            </a:r>
            <a:r>
              <a:rPr lang="en-US" sz="2400" i="1" dirty="0" smtClean="0"/>
              <a:t>out</a:t>
            </a:r>
            <a:r>
              <a:rPr lang="en-US" sz="2400" dirty="0" smtClean="0"/>
              <a:t>).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Принцип роботи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Апаратний стек </a:t>
            </a:r>
            <a:r>
              <a:rPr lang="uk-UA" sz="2400" dirty="0" smtClean="0"/>
              <a:t>– неперервна ділянка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яті, яка адресується регістрами </a:t>
            </a:r>
            <a:r>
              <a:rPr lang="en-US" sz="2400" dirty="0" smtClean="0"/>
              <a:t>ESP</a:t>
            </a:r>
            <a:r>
              <a:rPr lang="uk-UA" sz="2400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вказівник на вершину стеку) та </a:t>
            </a:r>
            <a:r>
              <a:rPr lang="en-US" sz="2400" dirty="0" smtClean="0"/>
              <a:t>SS (</a:t>
            </a:r>
            <a:r>
              <a:rPr lang="uk-UA" sz="2400" dirty="0"/>
              <a:t>селектор </a:t>
            </a:r>
            <a:r>
              <a:rPr lang="uk-UA" sz="2400" dirty="0" smtClean="0"/>
              <a:t>сегмент</a:t>
            </a:r>
            <a:r>
              <a:rPr lang="uk-UA" sz="2400" dirty="0"/>
              <a:t>у</a:t>
            </a:r>
            <a:r>
              <a:rPr lang="uk-UA" sz="2400" dirty="0" smtClean="0"/>
              <a:t> стека</a:t>
            </a:r>
            <a:r>
              <a:rPr lang="en-US" sz="2400" dirty="0" smtClean="0"/>
              <a:t>)</a:t>
            </a:r>
            <a:r>
              <a:rPr lang="uk-UA" sz="2400" dirty="0" smtClean="0"/>
              <a:t>.</a:t>
            </a:r>
            <a:endParaRPr lang="uk-UA" sz="2400" dirty="0" smtClean="0">
              <a:solidFill>
                <a:schemeClr val="tx2"/>
              </a:solidFill>
            </a:endParaRPr>
          </a:p>
          <a:p>
            <a:r>
              <a:rPr lang="uk-UA" sz="2400" b="1" dirty="0" smtClean="0">
                <a:solidFill>
                  <a:schemeClr val="tx2"/>
                </a:solidFill>
              </a:rPr>
              <a:t>Команди </a:t>
            </a:r>
            <a:r>
              <a:rPr lang="en-US" sz="2400" b="1" dirty="0" smtClean="0">
                <a:solidFill>
                  <a:schemeClr val="tx2"/>
                </a:solidFill>
              </a:rPr>
              <a:t>PUSH</a:t>
            </a:r>
            <a:r>
              <a:rPr lang="uk-UA" sz="2400" b="1" dirty="0" smtClean="0">
                <a:solidFill>
                  <a:schemeClr val="tx2"/>
                </a:solidFill>
              </a:rPr>
              <a:t> та </a:t>
            </a:r>
            <a:r>
              <a:rPr lang="en-US" sz="2400" b="1" dirty="0" smtClean="0">
                <a:solidFill>
                  <a:schemeClr val="tx2"/>
                </a:solidFill>
              </a:rPr>
              <a:t>POP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Передача параметрів функції через стек</a:t>
            </a:r>
            <a:endParaRPr lang="en-US" sz="2400" b="1" dirty="0" smtClean="0">
              <a:solidFill>
                <a:schemeClr val="tx2"/>
              </a:solidFill>
            </a:endParaRPr>
          </a:p>
          <a:p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max(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max( 30, 12, 1950 );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max(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max( 30, 12, 1950 );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push 79Eh	; 1950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push 0Ch 	; 12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push 1Eh	; 30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call max	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Керування пам'яттю</a:t>
            </a:r>
            <a:endParaRPr lang="uk-U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240360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Купа та стек</a:t>
            </a:r>
          </a:p>
          <a:p>
            <a:r>
              <a:rPr lang="uk-UA" sz="3600" dirty="0" smtClean="0"/>
              <a:t>Вказівники та посилання</a:t>
            </a:r>
          </a:p>
          <a:p>
            <a:r>
              <a:rPr lang="uk-UA" sz="3600" dirty="0" smtClean="0"/>
              <a:t>Робота з динамічною пам</a:t>
            </a:r>
            <a:r>
              <a:rPr lang="en-US" sz="3600" dirty="0" smtClean="0"/>
              <a:t>’</a:t>
            </a:r>
            <a:r>
              <a:rPr lang="uk-UA" sz="3600" dirty="0" smtClean="0"/>
              <a:t>яттю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612582" cy="462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</a:t>
            </a:r>
            <a:r>
              <a:rPr lang="uk-UA" sz="2400" dirty="0" smtClean="0"/>
              <a:t> – структура даних (різновид списку), яка працює за принципом </a:t>
            </a:r>
            <a:r>
              <a:rPr lang="en-US" sz="2400" dirty="0" smtClean="0"/>
              <a:t>LIFO (</a:t>
            </a:r>
            <a:r>
              <a:rPr lang="en-US" sz="2400" i="1" dirty="0"/>
              <a:t>last in, first </a:t>
            </a:r>
            <a:r>
              <a:rPr lang="en-US" sz="2400" i="1" dirty="0" smtClean="0"/>
              <a:t>out</a:t>
            </a:r>
            <a:r>
              <a:rPr lang="en-US" sz="2400" dirty="0" smtClean="0"/>
              <a:t>).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Принцип роботи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Апаратний стек </a:t>
            </a:r>
            <a:r>
              <a:rPr lang="uk-UA" sz="2400" dirty="0" smtClean="0"/>
              <a:t>– неперервна ділянка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яті, яка адресується регістрами </a:t>
            </a:r>
            <a:r>
              <a:rPr lang="en-US" sz="2400" dirty="0" smtClean="0"/>
              <a:t>ESP</a:t>
            </a:r>
            <a:r>
              <a:rPr lang="uk-UA" sz="2400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вказівник на вершину стеку) та </a:t>
            </a:r>
            <a:r>
              <a:rPr lang="en-US" sz="2400" dirty="0" smtClean="0"/>
              <a:t>SS (</a:t>
            </a:r>
            <a:r>
              <a:rPr lang="uk-UA" sz="2400" dirty="0"/>
              <a:t>селектор </a:t>
            </a:r>
            <a:r>
              <a:rPr lang="uk-UA" sz="2400" dirty="0" smtClean="0"/>
              <a:t>сегмент</a:t>
            </a:r>
            <a:r>
              <a:rPr lang="uk-UA" sz="2400" dirty="0"/>
              <a:t>у</a:t>
            </a:r>
            <a:r>
              <a:rPr lang="uk-UA" sz="2400" dirty="0" smtClean="0"/>
              <a:t> стека</a:t>
            </a:r>
            <a:r>
              <a:rPr lang="en-US" sz="2400" dirty="0" smtClean="0"/>
              <a:t>)</a:t>
            </a:r>
            <a:r>
              <a:rPr lang="uk-UA" sz="2400" dirty="0" smtClean="0"/>
              <a:t>.</a:t>
            </a:r>
            <a:endParaRPr lang="uk-UA" sz="2400" dirty="0" smtClean="0">
              <a:solidFill>
                <a:schemeClr val="tx2"/>
              </a:solidFill>
            </a:endParaRPr>
          </a:p>
          <a:p>
            <a:r>
              <a:rPr lang="uk-UA" sz="2400" b="1" dirty="0" smtClean="0">
                <a:solidFill>
                  <a:schemeClr val="tx2"/>
                </a:solidFill>
              </a:rPr>
              <a:t>Команди </a:t>
            </a:r>
            <a:r>
              <a:rPr lang="en-US" sz="2400" b="1" dirty="0" smtClean="0">
                <a:solidFill>
                  <a:schemeClr val="tx2"/>
                </a:solidFill>
              </a:rPr>
              <a:t>PUSH</a:t>
            </a:r>
            <a:r>
              <a:rPr lang="uk-UA" sz="2400" b="1" dirty="0" smtClean="0">
                <a:solidFill>
                  <a:schemeClr val="tx2"/>
                </a:solidFill>
              </a:rPr>
              <a:t> та </a:t>
            </a:r>
            <a:r>
              <a:rPr lang="en-US" sz="2400" b="1" dirty="0" smtClean="0">
                <a:solidFill>
                  <a:schemeClr val="tx2"/>
                </a:solidFill>
              </a:rPr>
              <a:t>POP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Передача параметрів функції через стек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uk-UA" sz="2400" b="1" dirty="0" smtClean="0">
                <a:solidFill>
                  <a:schemeClr val="tx2"/>
                </a:solidFill>
              </a:rPr>
              <a:t>Адреса повернення з функції</a:t>
            </a:r>
            <a:endParaRPr lang="en-US" sz="2400" b="1" dirty="0" smtClean="0">
              <a:solidFill>
                <a:schemeClr val="tx2"/>
              </a:solidFill>
            </a:endParaRPr>
          </a:p>
          <a:p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552" y="148478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 max( </a:t>
            </a:r>
            <a:r>
              <a:rPr lang="fr-F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fr-F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uk-UA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 x;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 )</a:t>
            </a:r>
          </a:p>
          <a:p>
            <a:r>
              <a:rPr lang="uk-UA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( 30, 12, 1950 );</a:t>
            </a:r>
          </a:p>
          <a:p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uk-UA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</a:t>
            </a:r>
            <a:r>
              <a:rPr lang="uk-UA" sz="2400" dirty="0" smtClean="0"/>
              <a:t> – структура даних (різновид списку), яка працює за принципом </a:t>
            </a:r>
            <a:r>
              <a:rPr lang="en-US" sz="2400" dirty="0" smtClean="0"/>
              <a:t>LIFO (</a:t>
            </a:r>
            <a:r>
              <a:rPr lang="en-US" sz="2400" i="1" dirty="0"/>
              <a:t>last in, first </a:t>
            </a:r>
            <a:r>
              <a:rPr lang="en-US" sz="2400" i="1" dirty="0" smtClean="0"/>
              <a:t>out</a:t>
            </a:r>
            <a:r>
              <a:rPr lang="en-US" sz="2400" dirty="0" smtClean="0"/>
              <a:t>).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Принцип роботи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Апаратний стек </a:t>
            </a:r>
            <a:r>
              <a:rPr lang="uk-UA" sz="2400" dirty="0" smtClean="0"/>
              <a:t>– неперервна ділянка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яті, яка адресується регістрами </a:t>
            </a:r>
            <a:r>
              <a:rPr lang="en-US" sz="2400" dirty="0" smtClean="0"/>
              <a:t>ESP</a:t>
            </a:r>
            <a:r>
              <a:rPr lang="uk-UA" sz="2400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вказівник на вершину стеку) та </a:t>
            </a:r>
            <a:r>
              <a:rPr lang="en-US" sz="2400" dirty="0" smtClean="0"/>
              <a:t>SS (</a:t>
            </a:r>
            <a:r>
              <a:rPr lang="uk-UA" sz="2400" dirty="0"/>
              <a:t>селектор </a:t>
            </a:r>
            <a:r>
              <a:rPr lang="uk-UA" sz="2400" dirty="0" smtClean="0"/>
              <a:t>сегмент</a:t>
            </a:r>
            <a:r>
              <a:rPr lang="uk-UA" sz="2400" dirty="0"/>
              <a:t>у</a:t>
            </a:r>
            <a:r>
              <a:rPr lang="uk-UA" sz="2400" dirty="0" smtClean="0"/>
              <a:t> стека</a:t>
            </a:r>
            <a:r>
              <a:rPr lang="en-US" sz="2400" dirty="0" smtClean="0"/>
              <a:t>)</a:t>
            </a:r>
            <a:r>
              <a:rPr lang="uk-UA" sz="2400" dirty="0" smtClean="0"/>
              <a:t>.</a:t>
            </a:r>
            <a:endParaRPr lang="uk-UA" sz="2400" dirty="0" smtClean="0">
              <a:solidFill>
                <a:schemeClr val="tx2"/>
              </a:solidFill>
            </a:endParaRPr>
          </a:p>
          <a:p>
            <a:r>
              <a:rPr lang="uk-UA" sz="2400" b="1" dirty="0" smtClean="0">
                <a:solidFill>
                  <a:schemeClr val="tx2"/>
                </a:solidFill>
              </a:rPr>
              <a:t>Команди </a:t>
            </a:r>
            <a:r>
              <a:rPr lang="en-US" sz="2400" b="1" dirty="0" smtClean="0">
                <a:solidFill>
                  <a:schemeClr val="tx2"/>
                </a:solidFill>
              </a:rPr>
              <a:t>PUSH</a:t>
            </a:r>
            <a:r>
              <a:rPr lang="uk-UA" sz="2400" b="1" dirty="0" smtClean="0">
                <a:solidFill>
                  <a:schemeClr val="tx2"/>
                </a:solidFill>
              </a:rPr>
              <a:t> та </a:t>
            </a:r>
            <a:r>
              <a:rPr lang="en-US" sz="2400" b="1" dirty="0" smtClean="0">
                <a:solidFill>
                  <a:schemeClr val="tx2"/>
                </a:solidFill>
              </a:rPr>
              <a:t>POP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Передача параметрів функції через стек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uk-UA" sz="2400" b="1" dirty="0" smtClean="0">
                <a:solidFill>
                  <a:schemeClr val="tx2"/>
                </a:solidFill>
              </a:rPr>
              <a:t>Адреса повернення з функції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Стек викликів функцій</a:t>
            </a:r>
            <a:r>
              <a:rPr lang="uk-UA" sz="2400" dirty="0" smtClean="0"/>
              <a:t> (</a:t>
            </a:r>
            <a:r>
              <a:rPr lang="en-US" sz="2400" dirty="0" smtClean="0"/>
              <a:t>call stack</a:t>
            </a:r>
            <a:r>
              <a:rPr lang="uk-UA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7016055" cy="505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Стековий кадр </a:t>
            </a:r>
            <a:r>
              <a:rPr lang="uk-UA" sz="2400" dirty="0" smtClean="0"/>
              <a:t>– механізм передачі аргументів і виділення тимчасової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 з використанням системного стеку.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4211960" cy="478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b="1" dirty="0" smtClean="0"/>
              <a:t>HEAP </a:t>
            </a:r>
            <a:r>
              <a:rPr lang="uk-UA" dirty="0" smtClean="0"/>
              <a:t>або</a:t>
            </a:r>
            <a:r>
              <a:rPr lang="en-US" b="1" dirty="0" smtClean="0"/>
              <a:t> </a:t>
            </a:r>
            <a:r>
              <a:rPr lang="uk-UA" b="1" dirty="0" smtClean="0"/>
              <a:t>Купа</a:t>
            </a:r>
            <a:endParaRPr lang="uk-UA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861048"/>
            <a:ext cx="3748879" cy="23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Стековий кадр </a:t>
            </a:r>
            <a:r>
              <a:rPr lang="uk-UA" sz="2400" dirty="0" smtClean="0"/>
              <a:t>– механізм передачі аргументів і виділення тимчасової пам</a:t>
            </a:r>
            <a:r>
              <a:rPr lang="en-US" sz="2400" dirty="0" smtClean="0"/>
              <a:t>’</a:t>
            </a:r>
            <a:r>
              <a:rPr lang="uk-UA" sz="2400" dirty="0" smtClean="0"/>
              <a:t>яті з використанням системного стеку.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EBP</a:t>
            </a:r>
            <a:r>
              <a:rPr lang="uk-UA" sz="2400" b="1" dirty="0" smtClean="0">
                <a:solidFill>
                  <a:schemeClr val="tx2"/>
                </a:solidFill>
              </a:rPr>
              <a:t> </a:t>
            </a:r>
            <a:r>
              <a:rPr lang="uk-UA" sz="2400" dirty="0" smtClean="0"/>
              <a:t>(регістр) </a:t>
            </a:r>
            <a:r>
              <a:rPr lang="en-US" sz="2400" dirty="0" smtClean="0"/>
              <a:t> –</a:t>
            </a:r>
            <a:r>
              <a:rPr lang="uk-UA" sz="2400" dirty="0" smtClean="0"/>
              <a:t> вказівник (адреса) на стековий простір виділений для локальних змінних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4211960" cy="478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55679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uk-UA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00D643E0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uk-UA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00D643E1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uk-UA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00D643E3 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uk-U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,0CCh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355564"/>
            <a:ext cx="5508104" cy="350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03648" y="1052736"/>
            <a:ext cx="5767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Налаштування стекового кадру</a:t>
            </a:r>
            <a:endParaRPr lang="uk-UA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00D643E0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00D643E1 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00D643E3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uk-UA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,0CCh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284984"/>
            <a:ext cx="4946510" cy="321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99592" y="980728"/>
            <a:ext cx="782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Розміщення в стеку автоматичних змінних</a:t>
            </a:r>
            <a:endParaRPr lang="uk-UA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chemeClr val="tx2"/>
                </a:solidFill>
              </a:rPr>
              <a:t>Розкрутка стеку</a:t>
            </a:r>
            <a:r>
              <a:rPr lang="uk-UA" b="1" dirty="0" smtClean="0">
                <a:solidFill>
                  <a:schemeClr val="tx2"/>
                </a:solidFill>
              </a:rPr>
              <a:t/>
            </a:r>
            <a:br>
              <a:rPr lang="uk-UA" b="1" dirty="0" smtClean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/>
              <a:t>	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013B3D63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013B3D65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013B3D66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013B43B7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max(013B12F3h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013B43BC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,0Ch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12776"/>
            <a:ext cx="36480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7416824" cy="1143000"/>
          </a:xfrm>
        </p:spPr>
        <p:txBody>
          <a:bodyPr/>
          <a:lstStyle/>
          <a:p>
            <a:r>
              <a:rPr lang="uk-UA" b="1" dirty="0" smtClean="0"/>
              <a:t>ВКАЗІВНИКИ</a:t>
            </a:r>
            <a:endParaRPr lang="uk-UA" b="1" dirty="0"/>
          </a:p>
        </p:txBody>
      </p:sp>
      <p:pic>
        <p:nvPicPr>
          <p:cNvPr id="63490" name="Picture 2" descr="http://air2007.by/data/images/fxeditor/4475160_thumbn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420888"/>
            <a:ext cx="2949142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 </a:t>
            </a:r>
            <a:r>
              <a:rPr lang="uk-UA" sz="2400" dirty="0"/>
              <a:t>(</a:t>
            </a:r>
            <a:r>
              <a:rPr lang="en-US" sz="2400" dirty="0" smtClean="0"/>
              <a:t>pointer</a:t>
            </a:r>
            <a:r>
              <a:rPr lang="en-US" sz="2400" dirty="0"/>
              <a:t>)</a:t>
            </a:r>
            <a:r>
              <a:rPr lang="uk-UA" sz="2400" dirty="0"/>
              <a:t> </a:t>
            </a:r>
            <a:r>
              <a:rPr lang="uk-UA" sz="2400" dirty="0" smtClean="0"/>
              <a:t>– це змінна, яка містить адресу іншої змінної.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</a:t>
            </a:r>
            <a:r>
              <a:rPr lang="uk-UA" sz="2400" dirty="0" smtClean="0"/>
              <a:t> – це змінна, яка містить адресу іншої змінної.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аргументи функцій</a:t>
            </a:r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b)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temp = *a;</a:t>
            </a:r>
          </a:p>
          <a:p>
            <a:pPr lvl="1"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*b;</a:t>
            </a:r>
          </a:p>
          <a:p>
            <a:pPr lvl="1"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= temp;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2, b = 6;</a:t>
            </a:r>
          </a:p>
          <a:p>
            <a:pPr lvl="1"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&amp;a, &amp;b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a &lt;&lt; " " &lt;&lt; b;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</a:t>
            </a:r>
            <a:r>
              <a:rPr lang="uk-UA" sz="2400" dirty="0" smtClean="0"/>
              <a:t> – це змінна, яка містить адресу іншої змінної.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аргументи функцій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масиви</a:t>
            </a:r>
          </a:p>
          <a:p>
            <a:endParaRPr lang="uk-UA" sz="2400" b="1" dirty="0" smtClean="0">
              <a:solidFill>
                <a:schemeClr val="tx2"/>
              </a:solidFill>
            </a:endParaRPr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a[ 10 ];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pa = &amp;a[0];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*pa = 5;</a:t>
            </a: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8863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Купа</a:t>
            </a:r>
            <a:r>
              <a:rPr lang="uk-UA" sz="2400" dirty="0" smtClean="0">
                <a:latin typeface="+mj-lt"/>
              </a:rPr>
              <a:t> – назва структури даних за допомогою якої реалізований динамічний розподіл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яті, а також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єм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зарезервований під цю структуру.</a:t>
            </a: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*( pa + 1 ) = 7;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101;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pa = a;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5000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</a:t>
            </a:r>
            <a:r>
              <a:rPr lang="uk-UA" sz="2400" dirty="0" smtClean="0"/>
              <a:t> – це змінна, яка містить адресу іншої змінної.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аргументи функцій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масиви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на функції</a:t>
            </a:r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sort( 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(*compare)(const char, const char) 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=0 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- 1;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for(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- 1;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j; j--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if( (*compare)(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[j]) &lt; 0 )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comp( const char a, const char b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a &gt; b ? 1 : a == b ? 0 : -1;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= "C++ Academy";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sort(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 &amp;comp 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</a:t>
            </a:r>
            <a:r>
              <a:rPr lang="uk-UA" sz="2400" dirty="0" smtClean="0"/>
              <a:t> – це змінна, яка містить адресу іншої змінної.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аргументи функцій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масиви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на функції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c</a:t>
            </a:r>
            <a:r>
              <a:rPr lang="en-US" sz="2400" b="1" dirty="0" smtClean="0">
                <a:solidFill>
                  <a:schemeClr val="tx2"/>
                </a:solidFill>
              </a:rPr>
              <a:t>onst </a:t>
            </a:r>
            <a:r>
              <a:rPr lang="uk-UA" sz="2400" b="1" dirty="0" smtClean="0">
                <a:solidFill>
                  <a:schemeClr val="tx2"/>
                </a:solidFill>
              </a:rPr>
              <a:t>та вказівники</a:t>
            </a:r>
          </a:p>
          <a:p>
            <a:endParaRPr lang="uk-UA" sz="2400" b="1" dirty="0" smtClean="0">
              <a:solidFill>
                <a:schemeClr val="tx2"/>
              </a:solidFill>
            </a:endParaRPr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const </a:t>
            </a:r>
            <a:r>
              <a:rPr lang="uk-UA" sz="3600" b="1" dirty="0" smtClean="0">
                <a:solidFill>
                  <a:schemeClr val="tx2"/>
                </a:solidFill>
              </a:rPr>
              <a:t>та вказівники</a:t>
            </a:r>
            <a:endParaRPr lang="uk-UA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uk-UA" sz="2400" dirty="0"/>
              <a:t>Вказівник на константні дані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pszText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"C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++";</a:t>
            </a:r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sz="2400" dirty="0"/>
          </a:p>
          <a:p>
            <a:pPr>
              <a:buNone/>
            </a:pPr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const </a:t>
            </a:r>
            <a:r>
              <a:rPr lang="uk-UA" sz="3600" b="1" dirty="0" smtClean="0">
                <a:solidFill>
                  <a:schemeClr val="tx2"/>
                </a:solidFill>
              </a:rPr>
              <a:t>та вказівники</a:t>
            </a:r>
            <a:endParaRPr lang="uk-UA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uk-UA" sz="2400" dirty="0"/>
              <a:t>Вказівник на константні дані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pszText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"C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++";</a:t>
            </a:r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uk-UA" sz="2400" dirty="0"/>
              <a:t>Константний вказівник</a:t>
            </a:r>
            <a:endParaRPr lang="en-US" sz="2400" dirty="0"/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char* const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pszConstPointer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"Academy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const </a:t>
            </a:r>
            <a:r>
              <a:rPr lang="uk-UA" sz="3600" b="1" dirty="0" smtClean="0">
                <a:solidFill>
                  <a:schemeClr val="tx2"/>
                </a:solidFill>
              </a:rPr>
              <a:t>та вказівники</a:t>
            </a:r>
            <a:endParaRPr lang="uk-UA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uk-UA" sz="2400" dirty="0"/>
              <a:t>Вказівник на константні дані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pszText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"C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++";</a:t>
            </a:r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uk-UA" sz="2400" dirty="0"/>
              <a:t>Константний вказівник</a:t>
            </a:r>
            <a:endParaRPr lang="en-US" sz="2400" dirty="0"/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char* const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pszConstPointer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"Academy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uk-UA" sz="2400" dirty="0"/>
              <a:t>Константний вказівник на константні дані</a:t>
            </a:r>
            <a:endParaRPr lang="en-US" sz="2400" dirty="0"/>
          </a:p>
          <a:p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char*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pszConstPointerConstData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pszText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uk-UA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sz="2400" dirty="0"/>
          </a:p>
          <a:p>
            <a:pPr>
              <a:buNone/>
            </a:pPr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</a:t>
            </a:r>
            <a:r>
              <a:rPr lang="uk-UA" sz="2400" dirty="0" smtClean="0"/>
              <a:t> – це змінна, яка містить адресу іншої змінної.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аргументи функцій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масиви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на функції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const </a:t>
            </a:r>
            <a:r>
              <a:rPr lang="uk-UA" sz="2400" b="1" dirty="0" smtClean="0">
                <a:solidFill>
                  <a:schemeClr val="tx2"/>
                </a:solidFill>
              </a:rPr>
              <a:t>та вказівники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Повернення вказівника на автоматичний об</a:t>
            </a:r>
            <a:r>
              <a:rPr lang="en-US" sz="2400" b="1" dirty="0" smtClean="0">
                <a:solidFill>
                  <a:schemeClr val="tx2"/>
                </a:solidFill>
              </a:rPr>
              <a:t>’</a:t>
            </a:r>
            <a:r>
              <a:rPr lang="uk-UA" sz="2400" b="1" dirty="0" smtClean="0">
                <a:solidFill>
                  <a:schemeClr val="tx2"/>
                </a:solidFill>
              </a:rPr>
              <a:t>єкт з функції</a:t>
            </a:r>
          </a:p>
          <a:p>
            <a:endParaRPr lang="uk-UA" sz="2400" b="1" dirty="0" smtClean="0">
              <a:solidFill>
                <a:schemeClr val="tx2"/>
              </a:solidFill>
            </a:endParaRPr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Вказівник</a:t>
            </a:r>
            <a:r>
              <a:rPr lang="uk-UA" sz="2400" dirty="0" smtClean="0"/>
              <a:t> – це змінна, яка містить адресу іншої змінної.</a:t>
            </a:r>
            <a:endParaRPr lang="en-US" sz="2400" dirty="0" smtClean="0"/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аргументи функцій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та масиви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Вказівники на функції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const </a:t>
            </a:r>
            <a:r>
              <a:rPr lang="uk-UA" sz="2400" b="1" dirty="0" smtClean="0">
                <a:solidFill>
                  <a:schemeClr val="tx2"/>
                </a:solidFill>
              </a:rPr>
              <a:t>та вказівники</a:t>
            </a:r>
          </a:p>
          <a:p>
            <a:r>
              <a:rPr lang="uk-UA" sz="2400" b="1" dirty="0" smtClean="0">
                <a:solidFill>
                  <a:schemeClr val="tx2"/>
                </a:solidFill>
              </a:rPr>
              <a:t>Повернення вказівника на автоматичний об</a:t>
            </a:r>
            <a:r>
              <a:rPr lang="en-US" sz="2400" b="1" dirty="0" smtClean="0">
                <a:solidFill>
                  <a:schemeClr val="tx2"/>
                </a:solidFill>
              </a:rPr>
              <a:t>’</a:t>
            </a:r>
            <a:r>
              <a:rPr lang="uk-UA" sz="2400" b="1" dirty="0" smtClean="0">
                <a:solidFill>
                  <a:schemeClr val="tx2"/>
                </a:solidFill>
              </a:rPr>
              <a:t>єкт з функції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uk-UA" sz="2400" b="1" dirty="0" smtClean="0">
                <a:solidFill>
                  <a:schemeClr val="tx2"/>
                </a:solidFill>
              </a:rPr>
              <a:t>Проблеми з вказівниками</a:t>
            </a:r>
          </a:p>
          <a:p>
            <a:endParaRPr lang="uk-UA" sz="2400" b="1" dirty="0" smtClean="0">
              <a:solidFill>
                <a:schemeClr val="tx2"/>
              </a:solidFill>
            </a:endParaRPr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940966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solidFill>
                  <a:schemeClr val="tx2"/>
                </a:solidFill>
              </a:rPr>
              <a:t>Помилковий вказівник – кошмар програміста !</a:t>
            </a:r>
            <a:endParaRPr lang="uk-U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uk-UA" sz="2400" dirty="0" smtClean="0"/>
              <a:t>Дуже важко знайти помилку, оскільки невірне значення </a:t>
            </a:r>
            <a:r>
              <a:rPr lang="uk-UA" sz="2400" dirty="0"/>
              <a:t>вказівника – не </a:t>
            </a:r>
            <a:r>
              <a:rPr lang="uk-UA" sz="2400" dirty="0" smtClean="0"/>
              <a:t>помилка</a:t>
            </a:r>
            <a:endParaRPr lang="uk-UA" sz="2400" dirty="0"/>
          </a:p>
          <a:p>
            <a:r>
              <a:rPr lang="uk-UA" sz="2400" dirty="0"/>
              <a:t>Запис </a:t>
            </a:r>
            <a:r>
              <a:rPr lang="uk-UA" sz="2400" dirty="0" smtClean="0"/>
              <a:t>в неправильну адресу може пошкодити процес</a:t>
            </a:r>
          </a:p>
          <a:p>
            <a:r>
              <a:rPr lang="uk-UA" sz="2400" dirty="0" smtClean="0"/>
              <a:t>Міна сповільненої дії</a:t>
            </a:r>
          </a:p>
          <a:p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Купа</a:t>
            </a:r>
            <a:r>
              <a:rPr lang="uk-UA" sz="2400" dirty="0" smtClean="0">
                <a:latin typeface="+mj-lt"/>
              </a:rPr>
              <a:t> – назва структури даних за допомогою якої реалізований динамічний розподіл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яті, а також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єм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зарезервований під цю структуру.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Динамічний розподіл пам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’</a:t>
            </a:r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яті </a:t>
            </a:r>
            <a:r>
              <a:rPr lang="uk-UA" sz="2400" dirty="0" smtClean="0">
                <a:latin typeface="+mj-lt"/>
              </a:rPr>
              <a:t>– спосіб виділення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для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єктів в програмі під час виконання програми.</a:t>
            </a:r>
            <a:endParaRPr lang="uk-UA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Посилання </a:t>
            </a:r>
            <a:r>
              <a:rPr lang="en-US" sz="2400" dirty="0" smtClean="0"/>
              <a:t>(</a:t>
            </a:r>
            <a:r>
              <a:rPr lang="en-US" sz="2400" i="1" dirty="0" smtClean="0"/>
              <a:t>reference)</a:t>
            </a:r>
            <a:r>
              <a:rPr lang="uk-UA" sz="2400" b="1" dirty="0" smtClean="0">
                <a:solidFill>
                  <a:schemeClr val="tx2"/>
                </a:solidFill>
              </a:rPr>
              <a:t> </a:t>
            </a:r>
            <a:r>
              <a:rPr lang="uk-UA" sz="2400" dirty="0"/>
              <a:t>– неявний </a:t>
            </a:r>
            <a:r>
              <a:rPr lang="uk-UA" sz="2400" dirty="0" smtClean="0"/>
              <a:t>вказівник. Можна розглядати як ще одне ім</a:t>
            </a:r>
            <a:r>
              <a:rPr lang="en-US" sz="2400" dirty="0" smtClean="0"/>
              <a:t>’</a:t>
            </a:r>
            <a:r>
              <a:rPr lang="uk-UA" sz="2400" dirty="0" smtClean="0"/>
              <a:t>я об</a:t>
            </a:r>
            <a:r>
              <a:rPr lang="en-US" sz="2400" dirty="0" smtClean="0"/>
              <a:t>’</a:t>
            </a:r>
            <a:r>
              <a:rPr lang="uk-UA" sz="2400" dirty="0" smtClean="0"/>
              <a:t>єкту.</a:t>
            </a:r>
            <a:endParaRPr lang="uk-UA" sz="2400" dirty="0"/>
          </a:p>
          <a:p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652934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Передача параметрів через посилання</a:t>
            </a:r>
            <a:endParaRPr lang="uk-UA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swap(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 a,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 b)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= b;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652934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Повернення посилань</a:t>
            </a:r>
            <a:endParaRPr lang="uk-UA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 = "I Love C++";</a:t>
            </a: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replace(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];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( 3 ) = 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szText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6104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Незалежні посилання</a:t>
            </a:r>
            <a:endParaRPr lang="uk-UA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 ref = 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uk-UA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ref = 2;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&lt;&lt;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 p = &amp;x;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refP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*p;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2088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Обмеження на посилання</a:t>
            </a:r>
            <a:endParaRPr lang="uk-UA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Посилання ініціалізуються при створенні</a:t>
            </a:r>
          </a:p>
          <a:p>
            <a:r>
              <a:rPr lang="uk-UA" sz="2400" dirty="0" smtClean="0"/>
              <a:t>Не можна визначити адресу посилання</a:t>
            </a:r>
          </a:p>
          <a:p>
            <a:r>
              <a:rPr lang="uk-UA" sz="2400" dirty="0" smtClean="0"/>
              <a:t>Не можна створити вказівник на посилання</a:t>
            </a:r>
          </a:p>
          <a:p>
            <a:r>
              <a:rPr lang="uk-UA" sz="2400" dirty="0" smtClean="0"/>
              <a:t>“Нульове” посилання не існує</a:t>
            </a:r>
          </a:p>
          <a:p>
            <a:r>
              <a:rPr lang="uk-UA" sz="2400" dirty="0" smtClean="0"/>
              <a:t>За допомогою силки не можна звернутися до бітового поля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6950"/>
          </a:xfrm>
        </p:spPr>
        <p:txBody>
          <a:bodyPr>
            <a:no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Різниця між вказівниками та посиланнями</a:t>
            </a:r>
            <a:endParaRPr lang="uk-UA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Вказівник можна змінювати, посилання ні</a:t>
            </a:r>
            <a:endParaRPr lang="en-US" sz="2400" dirty="0" smtClean="0"/>
          </a:p>
          <a:p>
            <a:r>
              <a:rPr lang="uk-UA" sz="2400" dirty="0" smtClean="0"/>
              <a:t>Вказівник може не вказувати на об</a:t>
            </a:r>
            <a:r>
              <a:rPr lang="en-US" sz="2400" dirty="0" smtClean="0"/>
              <a:t>’</a:t>
            </a:r>
            <a:r>
              <a:rPr lang="uk-UA" sz="2400" dirty="0" smtClean="0"/>
              <a:t>єкт</a:t>
            </a:r>
          </a:p>
          <a:p>
            <a:r>
              <a:rPr lang="uk-UA" sz="2400" dirty="0" smtClean="0"/>
              <a:t>Посилання зобов</a:t>
            </a:r>
            <a:r>
              <a:rPr lang="en-US" sz="2400" dirty="0" smtClean="0"/>
              <a:t>’</a:t>
            </a:r>
            <a:r>
              <a:rPr lang="uk-UA" sz="2400" dirty="0" smtClean="0"/>
              <a:t>язує передавати аргумент в функцію</a:t>
            </a:r>
          </a:p>
          <a:p>
            <a:r>
              <a:rPr lang="uk-UA" sz="2400" dirty="0" smtClean="0"/>
              <a:t>Арифметичні операції виконуються над вказівником, у випадку силки – над об</a:t>
            </a:r>
            <a:r>
              <a:rPr lang="en-US" sz="2400" dirty="0" smtClean="0"/>
              <a:t>’</a:t>
            </a:r>
            <a:r>
              <a:rPr lang="uk-UA" sz="2400" dirty="0" smtClean="0"/>
              <a:t>єктом з яким зв</a:t>
            </a:r>
            <a:r>
              <a:rPr lang="en-US" sz="2400" dirty="0" smtClean="0"/>
              <a:t>’</a:t>
            </a:r>
            <a:r>
              <a:rPr lang="uk-UA" sz="2400" dirty="0" smtClean="0"/>
              <a:t>язана силка</a:t>
            </a:r>
          </a:p>
          <a:p>
            <a:r>
              <a:rPr lang="uk-UA" sz="2400" dirty="0" smtClean="0"/>
              <a:t>Посилання не треба перевіряти на коректність, вказівник треба</a:t>
            </a:r>
          </a:p>
          <a:p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Робота з динамічною памя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smtClean="0">
                <a:solidFill>
                  <a:schemeClr val="tx2"/>
                </a:solidFill>
              </a:rPr>
              <a:t>ттю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num,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(void*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free (void*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new, delete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Купа</a:t>
            </a:r>
            <a:r>
              <a:rPr lang="uk-UA" sz="2400" dirty="0" smtClean="0">
                <a:latin typeface="+mj-lt"/>
              </a:rPr>
              <a:t> – назва структури даних за допомогою якої реалізований динамічний розподіл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яті, а також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єм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зарезервований під цю структуру.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Динамічний розподіл пам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’</a:t>
            </a:r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яті </a:t>
            </a:r>
            <a:r>
              <a:rPr lang="uk-UA" sz="2400" dirty="0" smtClean="0">
                <a:latin typeface="+mj-lt"/>
              </a:rPr>
              <a:t>– спосіб виділення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для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єктів в програмі під час виконання програми.</a:t>
            </a:r>
          </a:p>
          <a:p>
            <a:endParaRPr lang="uk-UA" sz="2400" dirty="0" smtClean="0">
              <a:latin typeface="+mj-lt"/>
            </a:endParaRPr>
          </a:p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Для чого потрібна купа ?</a:t>
            </a:r>
            <a:endParaRPr lang="uk-UA" sz="24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smtClean="0"/>
              <a:t>вказівник</a:t>
            </a:r>
            <a:r>
              <a:rPr lang="uk-UA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uk-UA" i="1" dirty="0" smtClean="0"/>
              <a:t>тип</a:t>
            </a:r>
            <a:r>
              <a:rPr lang="uk-UA" dirty="0" smtClean="0"/>
              <a:t>(</a:t>
            </a:r>
            <a:r>
              <a:rPr lang="uk-UA" i="1" dirty="0" smtClean="0"/>
              <a:t>початкове значення</a:t>
            </a:r>
            <a:r>
              <a:rPr lang="uk-UA" dirty="0" smtClean="0"/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piNumber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( 100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uk-UA" i="1" dirty="0" smtClean="0"/>
              <a:t>вказівник</a:t>
            </a:r>
            <a:r>
              <a:rPr lang="uk-UA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delet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new, 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new[], delete[]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smtClean="0"/>
              <a:t>вказівник</a:t>
            </a:r>
            <a:r>
              <a:rPr lang="uk-UA" dirty="0" smtClean="0"/>
              <a:t> = </a:t>
            </a:r>
            <a:r>
              <a:rPr lang="en-US" b="1" dirty="0" smtClean="0"/>
              <a:t>new</a:t>
            </a:r>
            <a:r>
              <a:rPr lang="uk-UA" dirty="0" smtClean="0"/>
              <a:t> </a:t>
            </a:r>
            <a:r>
              <a:rPr lang="uk-UA" i="1" dirty="0" smtClean="0"/>
              <a:t>тип</a:t>
            </a:r>
            <a:r>
              <a:rPr lang="en-US" dirty="0" smtClean="0"/>
              <a:t>[</a:t>
            </a:r>
            <a:r>
              <a:rPr lang="uk-UA" dirty="0" smtClean="0"/>
              <a:t> </a:t>
            </a:r>
            <a:r>
              <a:rPr lang="uk-UA" i="1" dirty="0" smtClean="0"/>
              <a:t>розмір</a:t>
            </a:r>
            <a:r>
              <a:rPr lang="uk-UA" dirty="0" smtClean="0"/>
              <a:t> </a:t>
            </a:r>
            <a:r>
              <a:rPr lang="en-US" dirty="0" smtClean="0"/>
              <a:t>]</a:t>
            </a:r>
            <a:r>
              <a:rPr lang="uk-UA" dirty="0" smtClean="0"/>
              <a:t>;</a:t>
            </a:r>
          </a:p>
          <a:p>
            <a:pPr>
              <a:buNone/>
            </a:pPr>
            <a:r>
              <a:rPr lang="uk-UA" dirty="0" smtClean="0"/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paiArray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[ 10 ];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paiAttay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[ 0 ] = 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uk-UA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delete [] </a:t>
            </a:r>
            <a:r>
              <a:rPr lang="uk-UA" i="1" dirty="0" smtClean="0"/>
              <a:t>вказівник</a:t>
            </a:r>
            <a:r>
              <a:rPr lang="uk-UA" dirty="0" smtClean="0"/>
              <a:t>;</a:t>
            </a:r>
          </a:p>
          <a:p>
            <a:pPr>
              <a:buNone/>
            </a:pPr>
            <a:r>
              <a:rPr lang="uk-UA" dirty="0" smtClean="0"/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paiArray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new, 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new[], delete[]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 </a:t>
            </a:r>
            <a:r>
              <a:rPr lang="uk-UA" b="1" dirty="0" smtClean="0">
                <a:solidFill>
                  <a:schemeClr val="tx2"/>
                </a:solidFill>
              </a:rPr>
              <a:t>кидає виключення (</a:t>
            </a:r>
            <a:r>
              <a:rPr lang="en-US" b="1" dirty="0" smtClean="0">
                <a:solidFill>
                  <a:schemeClr val="tx2"/>
                </a:solidFill>
              </a:rPr>
              <a:t>exception)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piPointer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( 0 );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ob 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error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nothrow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( 100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6950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Недоліки </a:t>
            </a:r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uk-UA" dirty="0" smtClean="0"/>
              <a:t>Потрібно перевіряти значення яке повертається</a:t>
            </a:r>
          </a:p>
          <a:p>
            <a:pPr lvl="0"/>
            <a:r>
              <a:rPr lang="uk-UA" dirty="0" smtClean="0"/>
              <a:t>Знижується читабельність коду, оскільки код програми мішається з кодом обробки помилок</a:t>
            </a:r>
            <a:endParaRPr lang="uk-UA" dirty="0"/>
          </a:p>
          <a:p>
            <a:pPr lvl="0"/>
            <a:r>
              <a:rPr lang="uk-UA" dirty="0" smtClean="0"/>
              <a:t>Значення, що повертається може містити недостатньо інформації</a:t>
            </a:r>
            <a:endParaRPr lang="uk-UA" dirty="0"/>
          </a:p>
          <a:p>
            <a:pPr lvl="0"/>
            <a:r>
              <a:rPr lang="uk-UA" dirty="0" smtClean="0"/>
              <a:t>Конструтори та деструктори не можуть повертати значення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new, 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new[], delete[]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 </a:t>
            </a:r>
            <a:r>
              <a:rPr lang="uk-UA" b="1" dirty="0" smtClean="0">
                <a:solidFill>
                  <a:schemeClr val="tx2"/>
                </a:solidFill>
              </a:rPr>
              <a:t>кидає виключення (</a:t>
            </a:r>
            <a:r>
              <a:rPr lang="en-US" b="1" dirty="0" smtClean="0">
                <a:solidFill>
                  <a:schemeClr val="tx2"/>
                </a:solidFill>
              </a:rPr>
              <a:t>exception)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Використовуйте правильну форму оператора </a:t>
            </a:r>
            <a:r>
              <a:rPr lang="en-US" b="1" dirty="0" smtClean="0">
                <a:solidFill>
                  <a:schemeClr val="tx2"/>
                </a:solidFill>
              </a:rPr>
              <a:t>delete !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new, 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new[], delete[]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 </a:t>
            </a:r>
            <a:r>
              <a:rPr lang="uk-UA" b="1" dirty="0" smtClean="0">
                <a:solidFill>
                  <a:schemeClr val="tx2"/>
                </a:solidFill>
              </a:rPr>
              <a:t>кидає виключення (</a:t>
            </a:r>
            <a:r>
              <a:rPr lang="en-US" b="1" dirty="0" smtClean="0">
                <a:solidFill>
                  <a:schemeClr val="tx2"/>
                </a:solidFill>
              </a:rPr>
              <a:t>exception)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Використовуйте правильну форму оператора </a:t>
            </a:r>
            <a:r>
              <a:rPr lang="en-US" b="1" dirty="0" smtClean="0">
                <a:solidFill>
                  <a:schemeClr val="tx2"/>
                </a:solidFill>
              </a:rPr>
              <a:t>delete !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Відмінність </a:t>
            </a:r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/free </a:t>
            </a:r>
            <a:r>
              <a:rPr lang="uk-UA" b="1" dirty="0" smtClean="0">
                <a:solidFill>
                  <a:schemeClr val="tx2"/>
                </a:solidFill>
              </a:rPr>
              <a:t>та </a:t>
            </a:r>
            <a:r>
              <a:rPr lang="en-US" b="1" dirty="0" smtClean="0">
                <a:solidFill>
                  <a:schemeClr val="tx2"/>
                </a:solidFill>
              </a:rPr>
              <a:t>new/delete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uk-UA" sz="4000" b="1" dirty="0" smtClean="0">
                <a:solidFill>
                  <a:schemeClr val="tx2"/>
                </a:solidFill>
              </a:rPr>
              <a:t>Відмінність </a:t>
            </a:r>
            <a:r>
              <a:rPr lang="en-US" sz="4000" b="1" dirty="0" err="1" smtClean="0">
                <a:solidFill>
                  <a:schemeClr val="tx2"/>
                </a:solidFill>
              </a:rPr>
              <a:t>malloc</a:t>
            </a:r>
            <a:r>
              <a:rPr lang="en-US" sz="4000" b="1" dirty="0" smtClean="0">
                <a:solidFill>
                  <a:schemeClr val="tx2"/>
                </a:solidFill>
              </a:rPr>
              <a:t>/free </a:t>
            </a:r>
            <a:r>
              <a:rPr lang="uk-UA" sz="4000" b="1" dirty="0" smtClean="0">
                <a:solidFill>
                  <a:schemeClr val="tx2"/>
                </a:solidFill>
              </a:rPr>
              <a:t>та </a:t>
            </a:r>
            <a:r>
              <a:rPr lang="en-US" sz="4000" b="1" dirty="0" smtClean="0">
                <a:solidFill>
                  <a:schemeClr val="tx2"/>
                </a:solidFill>
              </a:rPr>
              <a:t>new/delete</a:t>
            </a:r>
            <a:r>
              <a:rPr lang="uk-UA" b="1" dirty="0" smtClean="0">
                <a:solidFill>
                  <a:schemeClr val="tx2"/>
                </a:solidFill>
              </a:rPr>
              <a:t/>
            </a:r>
            <a:br>
              <a:rPr lang="uk-UA" b="1" dirty="0" smtClean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uk-UA" dirty="0" smtClean="0"/>
              <a:t>викликає конструктор, </a:t>
            </a:r>
            <a:r>
              <a:rPr lang="en-US" dirty="0" smtClean="0"/>
              <a:t>delete – </a:t>
            </a:r>
            <a:r>
              <a:rPr lang="uk-UA" dirty="0" smtClean="0"/>
              <a:t>деструктор</a:t>
            </a:r>
          </a:p>
          <a:p>
            <a:r>
              <a:rPr lang="en-US" dirty="0" smtClean="0"/>
              <a:t>new </a:t>
            </a:r>
            <a:r>
              <a:rPr lang="uk-UA" dirty="0" smtClean="0"/>
              <a:t>кидає </a:t>
            </a:r>
            <a:r>
              <a:rPr lang="en-US" dirty="0" smtClean="0"/>
              <a:t>exceptions</a:t>
            </a:r>
            <a:r>
              <a:rPr lang="uk-UA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 – NULL</a:t>
            </a:r>
          </a:p>
          <a:p>
            <a:r>
              <a:rPr lang="en-US" dirty="0" smtClean="0"/>
              <a:t>new </a:t>
            </a:r>
            <a:r>
              <a:rPr lang="uk-UA" dirty="0" smtClean="0"/>
              <a:t>потрібен для роботи з об</a:t>
            </a:r>
            <a:r>
              <a:rPr lang="en-US" dirty="0" smtClean="0"/>
              <a:t>’</a:t>
            </a:r>
            <a:r>
              <a:rPr lang="uk-UA" dirty="0" smtClean="0"/>
              <a:t>єктами, </a:t>
            </a:r>
            <a:r>
              <a:rPr lang="en-US" dirty="0" err="1" smtClean="0"/>
              <a:t>malloc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uk-UA" dirty="0" smtClean="0"/>
              <a:t>безпосередньо з пам</a:t>
            </a:r>
            <a:r>
              <a:rPr lang="en-US" dirty="0" smtClean="0"/>
              <a:t>’</a:t>
            </a:r>
            <a:r>
              <a:rPr lang="uk-UA" dirty="0" smtClean="0"/>
              <a:t>яттю</a:t>
            </a:r>
          </a:p>
          <a:p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68958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New </a:t>
            </a:r>
            <a:r>
              <a:rPr lang="uk-UA" b="1" dirty="0" smtClean="0">
                <a:solidFill>
                  <a:schemeClr val="tx2"/>
                </a:solidFill>
              </a:rPr>
              <a:t>та </a:t>
            </a:r>
            <a:r>
              <a:rPr lang="en-US" b="1" dirty="0" smtClean="0">
                <a:solidFill>
                  <a:schemeClr val="tx2"/>
                </a:solidFill>
              </a:rPr>
              <a:t>delete </a:t>
            </a:r>
            <a:r>
              <a:rPr lang="uk-UA" b="1" dirty="0" smtClean="0">
                <a:solidFill>
                  <a:schemeClr val="tx2"/>
                </a:solidFill>
              </a:rPr>
              <a:t>без ініціалізації</a:t>
            </a:r>
            <a:endParaRPr lang="uk-U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pnBuffer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endParaRPr lang="uk-UA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*)operator new( 50 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delete(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pnBuffer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);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Купа</a:t>
            </a:r>
            <a:r>
              <a:rPr lang="uk-UA" sz="2400" dirty="0" smtClean="0">
                <a:latin typeface="+mj-lt"/>
              </a:rPr>
              <a:t> – назва структури даних за допомогою якої реалізований динамічний розподіл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яті, а також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єм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зарезервований під цю структуру.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Динамічний розподіл пам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’</a:t>
            </a:r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яті </a:t>
            </a:r>
            <a:r>
              <a:rPr lang="uk-UA" sz="2400" dirty="0" smtClean="0">
                <a:latin typeface="+mj-lt"/>
              </a:rPr>
              <a:t>– спосіб виділення пам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яті для об</a:t>
            </a:r>
            <a:r>
              <a:rPr lang="en-US" sz="2400" dirty="0" smtClean="0">
                <a:latin typeface="+mj-lt"/>
              </a:rPr>
              <a:t>’</a:t>
            </a:r>
            <a:r>
              <a:rPr lang="uk-UA" sz="2400" dirty="0" smtClean="0">
                <a:latin typeface="+mj-lt"/>
              </a:rPr>
              <a:t>єктів в програмі під час виконання програми.</a:t>
            </a:r>
          </a:p>
          <a:p>
            <a:endParaRPr lang="uk-UA" sz="2400" dirty="0" smtClean="0">
              <a:latin typeface="+mj-lt"/>
            </a:endParaRPr>
          </a:p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Для чого потрібна купа ?</a:t>
            </a:r>
          </a:p>
          <a:p>
            <a:endParaRPr lang="uk-UA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uk-UA" sz="2400" b="1" dirty="0" smtClean="0">
                <a:solidFill>
                  <a:schemeClr val="tx2"/>
                </a:solidFill>
                <a:latin typeface="+mj-lt"/>
              </a:rPr>
              <a:t>Принцип роботи купи</a:t>
            </a:r>
            <a:endParaRPr lang="uk-UA" sz="24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, free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new, 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new[], delete[]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new </a:t>
            </a:r>
            <a:r>
              <a:rPr lang="uk-UA" b="1" dirty="0" smtClean="0">
                <a:solidFill>
                  <a:schemeClr val="tx2"/>
                </a:solidFill>
              </a:rPr>
              <a:t>кидає виключення (</a:t>
            </a:r>
            <a:r>
              <a:rPr lang="en-US" b="1" dirty="0" smtClean="0">
                <a:solidFill>
                  <a:schemeClr val="tx2"/>
                </a:solidFill>
              </a:rPr>
              <a:t>exception)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Використовуйте правильну форму оператора </a:t>
            </a:r>
            <a:r>
              <a:rPr lang="en-US" b="1" dirty="0" smtClean="0">
                <a:solidFill>
                  <a:schemeClr val="tx2"/>
                </a:solidFill>
              </a:rPr>
              <a:t>delete !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Відмінність </a:t>
            </a:r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/free </a:t>
            </a:r>
            <a:r>
              <a:rPr lang="uk-UA" b="1" dirty="0" smtClean="0">
                <a:solidFill>
                  <a:schemeClr val="tx2"/>
                </a:solidFill>
              </a:rPr>
              <a:t>та </a:t>
            </a:r>
            <a:r>
              <a:rPr lang="en-US" b="1" dirty="0" smtClean="0">
                <a:solidFill>
                  <a:schemeClr val="tx2"/>
                </a:solidFill>
              </a:rPr>
              <a:t>new/delete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Не використовуйте одночасно </a:t>
            </a:r>
            <a:r>
              <a:rPr lang="en-US" b="1" dirty="0" err="1" smtClean="0">
                <a:solidFill>
                  <a:schemeClr val="tx2"/>
                </a:solidFill>
              </a:rPr>
              <a:t>malloc</a:t>
            </a:r>
            <a:r>
              <a:rPr lang="en-US" b="1" dirty="0" smtClean="0">
                <a:solidFill>
                  <a:schemeClr val="tx2"/>
                </a:solidFill>
              </a:rPr>
              <a:t>/free </a:t>
            </a:r>
            <a:r>
              <a:rPr lang="uk-UA" b="1" dirty="0" smtClean="0">
                <a:solidFill>
                  <a:schemeClr val="tx2"/>
                </a:solidFill>
              </a:rPr>
              <a:t>та </a:t>
            </a:r>
            <a:r>
              <a:rPr lang="en-US" b="1" dirty="0" smtClean="0">
                <a:solidFill>
                  <a:schemeClr val="tx2"/>
                </a:solidFill>
              </a:rPr>
              <a:t>new/delete</a:t>
            </a:r>
            <a:endParaRPr lang="uk-UA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set_new_handler</a:t>
            </a:r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no_memory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pPr>
              <a:buNone/>
            </a:pPr>
            <a:r>
              <a:rPr lang="uk-UA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"Failed to allocate memory!\n";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exit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uk-UA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main () </a:t>
            </a:r>
          </a:p>
          <a:p>
            <a:pPr>
              <a:buNone/>
            </a:pPr>
            <a:r>
              <a:rPr lang="uk-UA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set_new_handler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no_memory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[ 0x1FFFFFFF ];</a:t>
            </a:r>
          </a:p>
          <a:p>
            <a:pPr>
              <a:buNone/>
            </a:pPr>
            <a:r>
              <a:rPr lang="uk-UA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set_new_handler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uk-UA" sz="2800" b="1" dirty="0" smtClean="0">
                <a:solidFill>
                  <a:schemeClr val="tx2"/>
                </a:solidFill>
              </a:rPr>
              <a:t>Можна перевантажити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8600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operator new(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 delete( void*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 free(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 ()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delete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92500"/>
          </a:bodyPr>
          <a:lstStyle/>
          <a:p>
            <a:pPr lvl="0"/>
            <a:r>
              <a:rPr lang="uk-UA" dirty="0" smtClean="0"/>
              <a:t>Можна збільшити швидкодію за рахунок кешування: при видаленні не звільняти пам</a:t>
            </a:r>
            <a:r>
              <a:rPr lang="en-US" dirty="0" smtClean="0"/>
              <a:t>’</a:t>
            </a:r>
            <a:r>
              <a:rPr lang="uk-UA" dirty="0" smtClean="0"/>
              <a:t>ять</a:t>
            </a:r>
            <a:r>
              <a:rPr lang="uk-UA" dirty="0"/>
              <a:t>,</a:t>
            </a:r>
            <a:r>
              <a:rPr lang="uk-UA" dirty="0" smtClean="0"/>
              <a:t> а зберігати в кеші</a:t>
            </a:r>
            <a:endParaRPr lang="uk-UA" dirty="0"/>
          </a:p>
          <a:p>
            <a:pPr lvl="0"/>
            <a:r>
              <a:rPr lang="uk-UA" dirty="0" smtClean="0"/>
              <a:t>Можна виділяти пам</a:t>
            </a:r>
            <a:r>
              <a:rPr lang="en-US" dirty="0" smtClean="0"/>
              <a:t>’</a:t>
            </a:r>
            <a:r>
              <a:rPr lang="uk-UA" dirty="0" smtClean="0"/>
              <a:t>ять зразу для декількох об</a:t>
            </a:r>
            <a:r>
              <a:rPr lang="en-US" dirty="0" smtClean="0"/>
              <a:t>’</a:t>
            </a:r>
            <a:r>
              <a:rPr lang="uk-UA" dirty="0" smtClean="0"/>
              <a:t>єктів</a:t>
            </a:r>
          </a:p>
          <a:p>
            <a:pPr lvl="0"/>
            <a:r>
              <a:rPr lang="uk-UA" dirty="0" smtClean="0"/>
              <a:t>Можна реалізувати власний garbage collector</a:t>
            </a:r>
            <a:endParaRPr lang="uk-UA" dirty="0"/>
          </a:p>
          <a:p>
            <a:pPr lvl="0"/>
            <a:r>
              <a:rPr lang="uk-UA" dirty="0" smtClean="0"/>
              <a:t>Можна вести лог виділення/звільнення пам</a:t>
            </a:r>
            <a:r>
              <a:rPr lang="en-US" dirty="0" smtClean="0"/>
              <a:t>’</a:t>
            </a:r>
            <a:r>
              <a:rPr lang="uk-UA" dirty="0" smtClean="0"/>
              <a:t>яті</a:t>
            </a:r>
            <a:endParaRPr lang="uk-U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tx2"/>
                </a:solidFill>
              </a:rPr>
              <a:t>Причини перевантаження </a:t>
            </a:r>
            <a:r>
              <a:rPr lang="en-US" sz="3600" b="1" dirty="0" smtClean="0">
                <a:solidFill>
                  <a:schemeClr val="tx2"/>
                </a:solidFill>
              </a:rPr>
              <a:t>new/delete</a:t>
            </a:r>
            <a:endParaRPr lang="uk-UA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set_new_handler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uk-UA" sz="2800" b="1" dirty="0" smtClean="0">
                <a:solidFill>
                  <a:schemeClr val="tx2"/>
                </a:solidFill>
              </a:rPr>
              <a:t>Можна перевантажити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</a:p>
          <a:p>
            <a:r>
              <a:rPr lang="uk-UA" sz="2800" b="1" dirty="0" smtClean="0">
                <a:solidFill>
                  <a:schemeClr val="tx2"/>
                </a:solidFill>
              </a:rPr>
              <a:t>Перевантажуйте обидва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</a:p>
          <a:p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set_new_handler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uk-UA" sz="2800" b="1" dirty="0" smtClean="0">
                <a:solidFill>
                  <a:schemeClr val="tx2"/>
                </a:solidFill>
              </a:rPr>
              <a:t>Можна перевантажити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  <a:endParaRPr lang="uk-UA" sz="2800" b="1" dirty="0" smtClean="0">
              <a:solidFill>
                <a:schemeClr val="tx2"/>
              </a:solidFill>
            </a:endParaRPr>
          </a:p>
          <a:p>
            <a:r>
              <a:rPr lang="uk-UA" sz="2800" b="1" dirty="0" smtClean="0">
                <a:solidFill>
                  <a:schemeClr val="tx2"/>
                </a:solidFill>
              </a:rPr>
              <a:t>Перевантажуйте обидва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Memory Leak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set_new_handler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uk-UA" sz="2800" b="1" dirty="0" smtClean="0">
                <a:solidFill>
                  <a:schemeClr val="tx2"/>
                </a:solidFill>
              </a:rPr>
              <a:t>Можна перевантажити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  <a:endParaRPr lang="uk-UA" sz="2800" b="1" dirty="0" smtClean="0">
              <a:solidFill>
                <a:schemeClr val="tx2"/>
              </a:solidFill>
            </a:endParaRPr>
          </a:p>
          <a:p>
            <a:r>
              <a:rPr lang="uk-UA" sz="2800" b="1" dirty="0" smtClean="0">
                <a:solidFill>
                  <a:schemeClr val="tx2"/>
                </a:solidFill>
              </a:rPr>
              <a:t>Перевантажуйте обидва оператори </a:t>
            </a:r>
            <a:r>
              <a:rPr lang="en-US" sz="2800" b="1" dirty="0" smtClean="0">
                <a:solidFill>
                  <a:schemeClr val="tx2"/>
                </a:solidFill>
              </a:rPr>
              <a:t>new</a:t>
            </a:r>
            <a:r>
              <a:rPr lang="uk-UA" sz="2800" b="1" dirty="0" smtClean="0">
                <a:solidFill>
                  <a:schemeClr val="tx2"/>
                </a:solidFill>
              </a:rPr>
              <a:t> та </a:t>
            </a:r>
            <a:r>
              <a:rPr lang="en-US" sz="2800" b="1" dirty="0" smtClean="0">
                <a:solidFill>
                  <a:schemeClr val="tx2"/>
                </a:solidFill>
              </a:rPr>
              <a:t>delete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Memory Leak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Placement new</a:t>
            </a:r>
          </a:p>
          <a:p>
            <a:endParaRPr lang="uk-UA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pnBuffer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uk-UA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( 100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pnValue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new(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pnBuffer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( 40 );</a:t>
            </a:r>
            <a:endParaRPr lang="uk-UA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uk-UA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uk-UA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2708920"/>
            <a:ext cx="576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СТЕК</a:t>
            </a:r>
          </a:p>
        </p:txBody>
      </p:sp>
      <p:sp>
        <p:nvSpPr>
          <p:cNvPr id="29698" name="AutoShape 2" descr="data:image/jpeg;base64,/9j/4AAQSkZJRgABAQAAAQABAAD/2wCEAAkGBhQSERUUEhQWFRUVFxoYFxUYGBoXGBcbGBQXGBUYGBgYHCYeHRkjGhcUHy8gIycqLCwsGB8xNTAqNSYrLCkBCQoKDgwOGg8PGikkHyUsLCkpLCksLCksKSkpKSkpKSksKSksLCwpLCksKSwsKSkpKSwpLCkpLCkpKSwpKSwsLP/AABEIANgA6QMBIgACEQEDEQH/xAAcAAABBQEBAQAAAAAAAAAAAAAAAwQFBgcCAQj/xABDEAABAwIDBAcFBgQGAQUBAAABAAIDBBESITEFQVFhBhMiMnGBkUJSobHBBxQjYnLwM9Hh8RUkQ3OCkqJEVIOywhf/xAAaAQEAAwEBAQAAAAAAAAAAAAAAAgQFAQMG/8QAIxEAAgICAgIDAQEBAAAAAAAAAAECEQMEITESQRQiUTJhgf/aAAwDAQACEQMRAD8A3FCEIAQhCAEIXEsoaCSbAC5PABAeTTtaC5xAA1JyCq1R0zfMS2hhMoGRnccELf8Ake9b8t1CT7UG0qhwe7/KRHKIGzqh17AEDMsGZIGvgona3TGQuLKQNcGDCZHHDDHb2RhyNuDeCnCDkRlJRLFNRTSG89RM872wBscY5YngvPiLBcs2Q0Elv3wcxUkn0OSzqVxmzqKueTkwiKPyG9JR7GpSew+oY73myg/RW461leWyjVqapqY/4U5nt/o1AayQ8mytAF/Eeam9i9JYqglgxRzM78EgwyN8t7fzC4KxtlZXU2cUxq4hmWSfxAORNzpwPkrDszpNDXMaZMQfHk2VvZngd4728tCvLJgcT1hkUjWghU/Z/SqSDC2sIfG42ZVsH4buAkHsO+CtscocLggg6EZhVj1O0IQgBCEIAQhCAEIQgBCEIAQhCAEIQgBCEIAQhCAEIQgBZ59pHSnI00RzIvIRuHD6f2Vj6YdIvusXZzlf2WNGpJyFuf73LKekERhjAccU0jryO564ByFrLqVgiBQ1MuEU+INs4Oc17WHSxbdzhYWvchD3yB3UOZ1JZZpbbJu/K2RuCDi0zVpmY1kMTMLSWsBJIF7uzOeqgdqVgMjQRc4Q2/LEbX8LqxjtM8cnK6F4dmMGvaPF2fzXclHGcsLb+h+CbOLnvLA4ta3I2yJNs8+AuNES7Mja24GYzxDX11WvGq4RkST9sVLXR5i5bw1I8P5JptGMscKqDvt/iNGkjN9xxtvUjSvuwXzOh52K4hZhJbuOYHjr8UnDyR3Hk8ZWT+x9t9gObZ0cjQSx3aa4HUFvHcprZ074bvou2zV9I45t4mFx1G/D6W0VA6MnAJYs7RSdn9LxiA9bqchq3MILSQRoRu8FkTiro2Yu1ZqOxtvxVLbxnMZOYcnNO8OacwVJLMKfaDZnBzn9RUDJtQwZO4CZujhz18FadldKiHiGrAilPceDeKYcY3aeRzXg40TLMheAr1RAIQhACEIQAhCEAIQhACEIQAhCEAIQhACb19a2KNz3mwaL/wBEuSs56W7V+9z/AHdriIIu1M4b+Db8XaeF+KAj3bRdM91ZJqSW07ToBbOTz0HLxVa24+5jLj7dz6f3UvXVmN17AAZNA0AGihtsxF0dxmWkH01+C9VwcdkvtQWe4cCQPIkBVetaOscN9gR4W3ed1OsqRI1rr95ov+posfkD5prX7PJIe0Xwg3HFp1I4kcOCkuyLGTZtXNJxakEE3doWjfnYaJ7VMu0HFhAIOengf3uTH72WA4cMTRlitdx5j9lOo9lAm7yXn1+J+gWrjToycjV8ndNXxkhjL8jbI8c+OpSr++PA/ROY6KwBs1jTo5xwg21sTmfJNqhuC7nFtrZFrg4WGuYXt5qqZ5eD7SEdjn8aqO78IedpPopAHwUPsaYNhdI7LrHukJJ9nJrPgL+aaT9L2Wwwse+S9g0jskcQWnEfCwWNkl5TdGzjXjBJllxJ/R7X7BilaJIjqxxOXAsOrXDiFTYqvaLhcU8bQdC4YTv95/PglqfadRGSaqB4Zn24mh1jfeA7Tndc8ZfhLzj+mnbK2++nbcOdUUo1NrzwD87fbYPeHnxVyoa9kzA+J4e1wyINwsb2ZthpIkglzG9pzHItPyIVg2XtGz8dO5sExzdGbinn8R/pvPEZZrylGidpmmoUNsTpKycmNwMU7e/C/Jw5j3m8xkplQAIQhACEIQAhCEAIQhACEIQAhCa7S2g2GN0jzYNHrwCAgunPSL7vFgjzml7LANc/36XVBmHVMEQN3E4pHb3OOZPgMvROI6uSpmdUWxPddsLeA3u5X+QCa1lZS0x/HlMst84oSDY8HSHs35DNSSA3wEriaG4spKm2lUSD/LbMJB0c/ET49rC26ctq9oNb+Lspr2jXA6zjzOFzrnyUrOFHZMYHFhzacxy4Kao9pMdvzS20Puk5LSX0U50ZUt/DdyxgXH6iBqq5tnZ8tObSMLXbntza8biHDsvHPI8V1OjlWWtpjOrTfW7ThPxBHna6TkawZjE79RFvQAZKkxdIpGIl6TSOyybzXqsrXsg8UX2i01taBm45/vIDhyVardodacBJawnPDqVHvqnPNgS4+YCeDZLmR436nJo+Z9F5PJZ6eB3Uh1S6KniDrBgDnWJBI3gAZ2FslKUTWRAMpGhzvalOvmddNwUzs6uNJFGGXue1a5sTzsf3ZQu1NqH7wXxtAfLmWjJtz3jbmc174Govkr54ykuB6KGQ96Z444QAPiCUjE6aI9mTF+V+XoQvJJp2WMha4E5gAZccxv8AVeOitUghwBc3K9yPDlpuWk3H0ZytdiFZQiTFNCDDO3NzdA/kQPmpbZVaJIg9p1yIOoIycCE2lYcYkaBfMOOZv5HTevKQCOoLQOzMzEANMbMnG3Npv5Kpmh7RbwZOfFlmp9ptkDWzYjg7krcpYjxY7ePym4Ktey+lT4g0VTg+ImzKtmTTfQSt1jdprkeKz3EnlDtN0ZNswRZzTm1w3hwOoVFpMvGyMkBAINwdCF0s42Ntd8Paps2avpXHTiYHnz7B8uCu2x9uxVLcUbsxk5pycw7w5pzBXm1R0kUIQuAEIQgBCEIAQhCA8JWX9OOkH3mbqGOtEzN53H+/y8VbOnG3zTwhjM5ZjgYPHInw/qsg6RziBlhdxJu437xO666lZ0mW1UlSHRxSCnpmgCab2iDowWzJOdmjz4HqmrIqbKjibHYW654D53ccyMLByATCn2hjiYGs6trdGXvZ3tOcd7id/kuXjibBe6SR5MdVW15JO/JI7xe75Xsm0dQWm7HOaeIcQfmois2/E02bd5Hu6eq5G1feY9nMjL1UrZy0i3M2+ZWdVWNbUxH3u+3m14zumdRQ/dWB0ZNVs4u7UTjZ8JOWmgOeTtDv4qJinBzBB8FKbM2o6J2gcxwLXsPde06g8lBomhjX9HYSBJGQWPF2nfbg7eHDQpgOjcYzspGE9S9zP9N5u0cDuz8MkpI7coUiQ3g2cxmgXu1HYmMHB/zDh8127ikKp12Ft7E5jxbmB80oD3aucjraC2EciLj5qAmiLX4zqH/QEKThrRI1rr52DXeLdPh8kjX0ZcLtOe/mN3mpxl4shKNj+r7UfhY/vyumVQ/sxP8AdNj5f2Kbt2rZpa4HERbgOBNzuXdEC+LBG7MOBx6sbnpcam18hcrR+TD9M34076JMua5pIsQb5j4plVS/jU+ZPeHl1ZCXNDgjAZIHWN33aWXzzLTiPobJhDVtkqr7o2Frf1O1+HzXnkzRlB0Tx4ZRmrJgv8120phXbTZDYG7nu7sbc3O8twXcNJVSZySNpW+60B8luZOQKpwxyn/KL88kYf0yRZMWnK4UlBtElweHmOVukozJGfZkHttz8eagTsdv/u6knj2bellyYJmZte2cb2kdVJ5eyTyyXo9eaXKPKOxB+zVdhdMg8iKotHIe64H8OTm1248irOCsPo9otkaWnMA9pjhZzTz3g8x6q07B6YvpwGyl0sI9rWSPx94KrKNFhO+jSEJvRVzJWB8bg5p0IzThRAIQhACEIQGRdKNpGWumffKH8JnI+0R5fNVOrk62eNhthZeR3O2TR6n4KZrrl8x41E3wdZQlEf8AMTHg1g+as4Y26PLK6iN5HS4jJGSy+46Hlb0SzqSaQfjPaG2uQ0WJy0J3DwT2cA4fEJxNbCcWls92SvxwL2Z0tiXSI3Z+zG4DYAcMuWd+KcUrA5pYe6RkN4BFiPIopKprR2WSWJvfCT9bpCURudk8scb2BLoznrZeihFdHm5Sl2xmyiMMhDDdmdxwtbMfVSjDZKU9EGjjlb119Ujy4Knmx+PJdwZfLhnO1z+EDvaf7JeJ2MNPEJptA/huB4LnZM34QVSi4PC66TLdboLrr1rbrpwgKqN0TyRfCdQntDtgaOyT6SlxDNRFVswjQAjha4/vzCiSJ77y1wtcEcwD811NXNaO08eov5Ab1S3wPboCvGU8h0BuuWjqJzaG28rMNgf3mk9jTCCz+p62R38KN18N795zW5uucgL8V5szYJvik3blNbFhElU9x7jBYX3WyH1XErDGNJC+mb18zXdc85ve3Jv5RwO75J7GySXNzixp9kd4+J3eSdRgYcJ0N/ib6JB0L3tGCTqzvOtxpwWnqu+DN2o1ydf4PGdx8cTr+t1yaJzM2OJA9lxv6HVNqzZdhd80jzphuWg/+XD5KToo7RsB90fJX1FS4oot0rsaPd1n4keUjcv1Dex30O4p5T1twHC9j+7eKRqG4XA7jr9CkqeSznt5h4/5a/EE+az9rElyX9XLz4k/sraklM7HTut70R7jxvy9l3MLRujvSmKrb2ezIO9G7vDmOI5hZC2YhOI5u01wcWPb3XtNi3z+izXH8NE3BCpHRzp7ciKss1xNmzDJj+GL3HfAq7AqJw9QhCAw/bALZZ28J3m3J5v9Cq7BLaqffLG3LxFj/NX77Sdl9VUCUDsTixPB7f5jPzKzra0ZaWyjVp/frmPNWMMqZ5ZY2iXIvbln6LraObBbMEj6kfGy8o6lr2hzcwRknIAtYjI7vNa0XwY8lTEqN7C0AWuBmN99/NKVEQwm5ytocxpwKRdsxh3f9rO/qkzsk3yIA4dq3/XFZTp/hH/p3QnsHgNOQsDbyJKRa6wUgynDW2/ZvvURU1PV5ODnAaFov/ZVtmLpFrWaUhLbE9xYb/pmnmwtnvkDWMaXHgMzzyUbTS9c4Yc8Wnln8wL8gVadlF8o+7Uh6uMNvUVHtO43dlgjG5ozdxWXfJq+hKVlHDczTPlcDbqoRn/ykdZrc8tbp9RSyTMtSbNc0H/Uc57z4gvDWfFR52nDAbUcTXFv/qpmh73HjEw9ljeGV/mmVZtmeU3mnlfyLiG/9RYBT8SFlhfsWuDQXUt7auGG7hnlhY5w8w1RclXHiLZGuheM8Dmm5HjlYcyFHQVrmm7XvaeLXuB+BUvH0jc9oZVBtTHfISC7m8SyQdprud1xw/CSZGGJjzkPEEWI4HwPEJYADQAI2nstjW9bSPdg9x1i5l/ze00+APjqkSbtDuOvIqPR06fJw1SOzJC2Kbjcf/ex+BXhO5NIqvA9zXZB4t9P5LqOD77wTpvTqB+CK+tgo6nkuOYTxzzhItcEbtx8OCu6uSMG7Km1Bzjwe08Dn2fIR+kaeHhz1PJPY52uF2kEDgbqDgq5w3BgHDFfMD1spLZtMyJtnuIvmQG4j8SBu3lX1sQXJn/Hk+BWrPd/UPmmLn/jH/b/AP1knEzhjBxXA0uLG545keh3ptQOxmSTcThadBZmpz5k+iq7OWM4Wixr4ZQmrHDSlY1GwV75nFtLF1ltZHHDGPPeno2dWamelB93C4+V7KjHDkl0jQlmhDhseh+WEi7TqCp/o30vfSEMkJkp9183xeB3s5HRVGWqmiF54muZvlhOJo/UzvAc05bUBwDmkOacwRoQvOeOUe0ThOM+mbnTzte0OaQWuFwRvBSizv7N9ukSGlceyQXxcrd9vpmPArRF5HSP25sZlVA6GQdlw13tO5w5grEOkfR+aif1VSMUbsmTDuvHAnc8cCt/Tav2fHNG6OVgexwsWuFwf6811OgfNEczqV1+9E4/vz4jfZT9LXseAWkEfJTXS/7N5aTFJTB01P7UZ7T4xvy9tlt+o+KobdnBxxQvLDwzI/fiFcxbPjwyrl11LlFrx6aIfJ4X/eSq4mq2bmP53H8wvBXVTsg1reZVr5USr8Wf+E/95tcvIFvRQVdtJ05LIe77T/oEmNlSSZzPJHujIKSip2sFgLcgq+XYclUSxi1lF2yPxCngJB7ZNvIg3z/eqmWbXe+nZDh6mIAOdGDnK85l8rrAnPRugFtVDywdbURx7h2nDkM7fJTFfstrnYruHEtNsl5YtdyVo9cuwocMZ1NWGDmdANfRIijqZMw0MB45lSuy9jNZZ7ruf+Y3sOAT6rrMFgBdx0F7AW1JPBXoaiq5lKe226gV1+y6lmfZd5WXtNWXNnAtdwP04hS42nI3+LGA07xcG3Gx1Xe0tntkbiGuoIXJa0a+rENmaf2EKWutzG8LyaQMcD7D8jy5+I+iZU7jvGYyPJK1Ocbhw7Q+qzpKjSi7FXZG3xTHaNPibz3J1DNia12+1j5Lp6iSIGk2iWHPzU9T7RDtDmouu2Zc3amIhc3XEOYz+CXR2i1/f5NA9wB1ANr/AFXIlsLqrvrnDIPv5EFeCeV+QBK45CiQ2rtW/ZB9NUpsnZ752iPMRA3ksbA5nC3MprHshzWl7jmM7KwU1NhpogRm8l//AJED4grsJciS4Fy9zvwowI2MyvYfDj4rh2yARm95P6z8glaWbW+Vh9Sun7RYPaueWfyX0OFQlBNnz+byhNpCLIZIs2OLgPZJuf8Atr6pu9ojIkZlHIbPZuY45BwG65yI805/xFx7sTjzOX80nNFfGw6ObkvPPjjKNIlhyShKxxR7RMM0Mo1jkaT+kmzx/wBSVtf+LR8Vgkst4L7y0XPP+60zqn8Svnpdm8uVZfUIQhw8IVD6Y/ZdHUF01KRDPqRpHIeYHddzHmN6vqEB84VDZIJDFUxmORuoI15g6EcwlAQt06RdF4K2PBOy9u64ZPYeLXbvDQ7wsb6T9CqnZxLjeanvlKBm3gJB7PjofgpqQqxgF48GyTgqQ8ZJS39lMjQ22I29U88I8vN39FN1DcrcwPiFB0D8FX+thA8iD/NTs4J+HwK19avDgydv++RdManN/gG/F+fyCejNNJSDKABc4TiO7CdxG/NW5dFKPY5q6YSNsSRvuP6r1keFoGtgBfwTWiwNc5oeLk9y5u2176p45RpMk2yFqGWeeeaRMmTv0lK1b8TzY6JrOciPL11+Cw87+zNvXX0VnNG78PwKfQRukIawFxOgAuT4BcbLpWkAOOFt7kncP7KcpmyPjd1bm0tO23WTvu0uO5ocO0XH3GnxKrp30WXwJ/4K2M4Z3hjt7AOsePFre7v1slfuEDh2KeqntoWNbY5by0mx9U3bt2mp+zSQdc8HOoqR8Y4tAOZzST+llY89uqkt7rCGNHIBo0U/H9IilVQUzO/SV0IBzc+JpaP+Q3pGGmhefwZGngD2XH/i7NKQ9JKlpuJ5R/8AI4/NOX7XZOCJoonu3SYcEl+OJlgfMLjivR1ETtBhDDlbkvGVN2xD3W29ST9U7rCWssbvbx1c3z3jkVAVVWRhF+7p4E3+a81wyfZMNomufc62yBzapGCIN1Db8hYehURQ7SDxrnwT8VH6vIj5kLV19qEI1Iy9jVnOVxHb5v7DP4BR9VUtOI8AvTO4A4XOaDrYm5/URa/y5KG2hVh7x2jZou7nbTzJ+S7PfUrVHIaDXN8kps6jM8sFOzMvc0HkBm8nkGglbv8A4VHwKon2Q9FyyM1ko7cotED7Md83eLyPQDiVpFllN27NFcKj1CELh0EIQgBcvjDgQRcEWIOYIOoI4LpCAy7ph9kubptn2Y7UwHJrv9snun8py8FnQqnMeY5mmN7TZzXAgg8wV9LFV/pV0Ip69lpW4ZAOzK3J7fPe3kfgup0DBdosPZkZ3mHF48R6KdoqpsrQ5pvf4ck16RdFqnZzrTDHCTZsrR2DwB913I+V1CU1X1Di+MYo3d5o1bzCv62dRdMqbGDzVotrD6fJeOga43IF+Oh9RmkKaubI0Oabgpc/uy11NNGO4UwZTNBBzuNMydRbelHFNZZOR9UmZDroF5SmvRNQb7I/aEDmuJY0uvrbM38OCi/vZe8NAINyCN4T/am2ALsiN3byNG/1UXSM6sOeczYkn4rH2K6Rs611yWKgkgdJglmEbI245LG0jwCOxGN7ySAAM7ZpXbe2jUloDOrhiFoYB7A953F547s+KidgbNxQPlNg+Q9lxF7WzXUrZwbdWDzDsvjokNeUYqiUtiDk0xOWQNzNgkhXOd/Dic4cbWHkSpGh2GXHHNmdw3D+anY6cAaKzj03JW+Cpk3FF/UqJrXDvxvaONrj4J3BUAi7TcKxOjGhUPtLYuG74sjvG539VLJpuKtHMe6pOpIVpqy+RUZtWjwnLuu9Af5FFPJcXCezN6yMg8FmTRpwkVidronb0tDt143+qmaeMSMGIA7ivW7Lj90KCbJNkT/ib5Mhc8hp6qd6DdEnV1W2N/8ACZZ8tvdvk2/Fxy8LnckZ7NAaxvadk1oGZJyAHMlbd0E6LihpQx1jK/tyu/MR3QeDRkPM70o5ZYIow0AAWAFgBoANAOS7QhdIAhCEAIQhACEIQAhCEAlU0zZGFj2hzXCxa4AgjgQdVlHTH7IXMxTUFyNTTk5jj1bjr+k+R3LXEFAfK2AseQMUUgNnDTPg5p0Kds23O0Zta7mLhbt0u6AU9eLuGCYDszNHa5Bw0c3kc+BCxrpD0YqdnvwztuwmzJW3LHeeod+U5+K9oZpx6ZCWKE+0MD0hmOkY8z/RISSTS992FvutyHrqnVO9pS5Xq8s5LlkFhhF8IYxUrWCwSW2nWh5kgfv0T0xm6j9vfw/B30K8l2ehbKKINhjaNzR8l1e4XED7xsI90fJKNGdzot6C4Rg5X9mKzVLY23cbDIabzpokq+tcC1kYBe7S+gHFK1kOJjhyy8dQomWtaMDw4YwLYd5A/fxXZS8VRGEE+Rc7NmPaNQcW4DJvwy+BTnZ9QZI7v1BseBsuu0+PsGznDIndfj8V3R0YjYG3vvJ4krkINEpTT4ZBTRYZHDcc7fNK0zs0rtJvby4JvDqsbOqm0bGtK4IToX2c8c06c+2aYUTrvef3qVKbG2M+tqWU8eQOb3e4wd53jnYcyFVZaLT9lnRozzGskH4cZLYQfafvf4N0HM8lrlk22dQshiZFG0NYxoa0DcB9eacrhEEIQgBCEIAQhCAEIQgBCEIAQhCAEhWUbJWFkjWvY4Wc1wuCOYKXQgMg6X/ZE+O8tBdzdTAT2h/tuPeH5TnzKoEVXYlrwWuBsQciDvuDoV9O2VX6YfZ7T14xOHVzWymaM+QePbHjmNxC6nQMVBvome0oMUbhvt8s/wCafbe6O1OzpMNQ27CbNlbmx3gdx5HP5pu2oDhcL0s40POi1ZjhDd7MvLcpfq+SplLUmlnxf6b9eWefmCrrHKHC7TcEZLc1siyR/wBMPaxuE79M7iPFeQ0rGd1oB46n1XDpLLvr72zt++StNxXZVp+jtzs0jUVFtEPcBftDyB+qZTVDc7ZcScznu/oF4zyUuD1hjb7GMst3ka2XEsmFpPJMqyRzH4mHM5EEdkjmmTtoPlyNtcrLBzO5Ns3cCSikOqN5ANrkk6DU7shxut5+z7ol9yp7vH48tnSnh7sY5Nv6kngqF9kvRPrpvvMgvHAbMv7UvHwYCD4kcFs4Vc92wQhC6RBCEIAQhCAEIQgBCEIAQhCAEIQgBCEIAQhCAQrKFkrHRyta9jhZzXC4PkVknTD7InxEy0F3t1MBN3D/AGye8ORz8VsS8sgPlogOuyQFpBzaRZzSOR3jguaLaUlKcLu1GdP6fyW/dL/s8p68Fzh1c3szNGfIPHtDxz4FYv0i6NVFA/BUsuw5NlAvG/z3Hkc1648soO0yE4RmqY/o9qRyjsuB5bx5J2QFSX7NY7NhLf05/X6pSNs7e7UWHMH+RWjHdTX2RQnp1/LLfI3zUZXyNYLveGfEnyURaU96pceTR9TZewUUYN+8eLjc/wBFDJtRfSJY9Vrtg97puyBgj1/M7x4BPdk7EdNMyCEXfIbA7mj2nHkBcrgOLnNYwYnONmtGpJWyfZ90RZRxmWVzHVDx2yHAiNuRwNPmMR3m24BUJzcuy9GKii0bF2UymgZDGLNY2w4k6lx5k3J8U+TOn2rG90jQbGI2fcYbZA79RmM0uapg1c3O9sxnbVeZIVQkvvTM+03LXMZbs0qgBCEIAQhCAEIQgBCEIAQhCAEIQgBCEIAQhCAEIQgBIVdEyVjmSNa9jsi1wuD4goQgMx6T/YuCTJQSdWdTDISWHk1+ZHgb+IVAruilfFcS0c28FzGGRu8asuhCHbIiLYcxdhbDOXbh1L7+mHwVj2R9ktdUWJj6hu90vZP/AEF3fBCEsGgbG+xqOHtOnL5LAYurFhbcAScvifgpj/8AnbLH8U6NA7AtkAHXF872B5G5QhDgvD0JwiVoluJRZxdG0ute4Adfw8xfgm8n2dtOXXG2dhgBwglxsDf858wDuQhAeP8As6YQQJXAHUYBbIu3A6WPwVviZYAcAB6BCEB2hC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700" name="AutoShape 4" descr="data:image/jpeg;base64,/9j/4AAQSkZJRgABAQAAAQABAAD/2wCEAAkGBhQSERUUEhQWFRUVFxoYFxUYGBoXGBcbGBQXGBUYGBgYHCYeHRkjGhcUHy8gIycqLCwsGB8xNTAqNSYrLCkBCQoKDgwOGg8PGikkHyUsLCkpLCksLCksKSkpKSkpKSksKSksLCwpLCksKSwsKSkpKSwpLCkpLCkpKSwpKSwsLP/AABEIANgA6QMBIgACEQEDEQH/xAAcAAABBQEBAQAAAAAAAAAAAAAAAwQFBgcCAQj/xABDEAABAwIDBAcFBgQGAQUBAAABAAIDBBESITEFQVFhBhMiMnGBkUJSobHBBxQjYnLwM9Hh8RUkQ3OCkqJEVIOywhf/xAAaAQEAAwEBAQAAAAAAAAAAAAAAAgQFAQMG/8QAIxEAAgICAgIDAQEBAAAAAAAAAAECEQMEITESQRQiUTJhgf/aAAwDAQACEQMRAD8A3FCEIAQhCAEIXEsoaCSbAC5PABAeTTtaC5xAA1JyCq1R0zfMS2hhMoGRnccELf8Ake9b8t1CT7UG0qhwe7/KRHKIGzqh17AEDMsGZIGvgona3TGQuLKQNcGDCZHHDDHb2RhyNuDeCnCDkRlJRLFNRTSG89RM872wBscY5YngvPiLBcs2Q0Elv3wcxUkn0OSzqVxmzqKueTkwiKPyG9JR7GpSew+oY73myg/RW461leWyjVqapqY/4U5nt/o1AayQ8mytAF/Eeam9i9JYqglgxRzM78EgwyN8t7fzC4KxtlZXU2cUxq4hmWSfxAORNzpwPkrDszpNDXMaZMQfHk2VvZngd4728tCvLJgcT1hkUjWghU/Z/SqSDC2sIfG42ZVsH4buAkHsO+CtscocLggg6EZhVj1O0IQgBCEIAQhCAEIQgBCEIAQhCAEIQgBCEIAQhCAEIQgBZ59pHSnI00RzIvIRuHD6f2Vj6YdIvusXZzlf2WNGpJyFuf73LKekERhjAccU0jryO564ByFrLqVgiBQ1MuEU+INs4Oc17WHSxbdzhYWvchD3yB3UOZ1JZZpbbJu/K2RuCDi0zVpmY1kMTMLSWsBJIF7uzOeqgdqVgMjQRc4Q2/LEbX8LqxjtM8cnK6F4dmMGvaPF2fzXclHGcsLb+h+CbOLnvLA4ta3I2yJNs8+AuNES7Mja24GYzxDX11WvGq4RkST9sVLXR5i5bw1I8P5JptGMscKqDvt/iNGkjN9xxtvUjSvuwXzOh52K4hZhJbuOYHjr8UnDyR3Hk8ZWT+x9t9gObZ0cjQSx3aa4HUFvHcprZ074bvou2zV9I45t4mFx1G/D6W0VA6MnAJYs7RSdn9LxiA9bqchq3MILSQRoRu8FkTiro2Yu1ZqOxtvxVLbxnMZOYcnNO8OacwVJLMKfaDZnBzn9RUDJtQwZO4CZujhz18FadldKiHiGrAilPceDeKYcY3aeRzXg40TLMheAr1RAIQhACEIQAhCEAIQhACEIQAhCEAIQhACb19a2KNz3mwaL/wBEuSs56W7V+9z/AHdriIIu1M4b+Db8XaeF+KAj3bRdM91ZJqSW07ToBbOTz0HLxVa24+5jLj7dz6f3UvXVmN17AAZNA0AGihtsxF0dxmWkH01+C9VwcdkvtQWe4cCQPIkBVetaOscN9gR4W3ed1OsqRI1rr95ov+posfkD5prX7PJIe0Xwg3HFp1I4kcOCkuyLGTZtXNJxakEE3doWjfnYaJ7VMu0HFhAIOengf3uTH72WA4cMTRlitdx5j9lOo9lAm7yXn1+J+gWrjToycjV8ndNXxkhjL8jbI8c+OpSr++PA/ROY6KwBs1jTo5xwg21sTmfJNqhuC7nFtrZFrg4WGuYXt5qqZ5eD7SEdjn8aqO78IedpPopAHwUPsaYNhdI7LrHukJJ9nJrPgL+aaT9L2Wwwse+S9g0jskcQWnEfCwWNkl5TdGzjXjBJllxJ/R7X7BilaJIjqxxOXAsOrXDiFTYqvaLhcU8bQdC4YTv95/PglqfadRGSaqB4Zn24mh1jfeA7Tndc8ZfhLzj+mnbK2++nbcOdUUo1NrzwD87fbYPeHnxVyoa9kzA+J4e1wyINwsb2ZthpIkglzG9pzHItPyIVg2XtGz8dO5sExzdGbinn8R/pvPEZZrylGidpmmoUNsTpKycmNwMU7e/C/Jw5j3m8xkplQAIQhACEIQAhCEAIQhACEIQAhCa7S2g2GN0jzYNHrwCAgunPSL7vFgjzml7LANc/36XVBmHVMEQN3E4pHb3OOZPgMvROI6uSpmdUWxPddsLeA3u5X+QCa1lZS0x/HlMst84oSDY8HSHs35DNSSA3wEriaG4spKm2lUSD/LbMJB0c/ET49rC26ctq9oNb+Lspr2jXA6zjzOFzrnyUrOFHZMYHFhzacxy4Kao9pMdvzS20Puk5LSX0U50ZUt/DdyxgXH6iBqq5tnZ8tObSMLXbntza8biHDsvHPI8V1OjlWWtpjOrTfW7ThPxBHna6TkawZjE79RFvQAZKkxdIpGIl6TSOyybzXqsrXsg8UX2i01taBm45/vIDhyVardodacBJawnPDqVHvqnPNgS4+YCeDZLmR436nJo+Z9F5PJZ6eB3Uh1S6KniDrBgDnWJBI3gAZ2FslKUTWRAMpGhzvalOvmddNwUzs6uNJFGGXue1a5sTzsf3ZQu1NqH7wXxtAfLmWjJtz3jbmc174Govkr54ykuB6KGQ96Z444QAPiCUjE6aI9mTF+V+XoQvJJp2WMha4E5gAZccxv8AVeOitUghwBc3K9yPDlpuWk3H0ZytdiFZQiTFNCDDO3NzdA/kQPmpbZVaJIg9p1yIOoIycCE2lYcYkaBfMOOZv5HTevKQCOoLQOzMzEANMbMnG3Npv5Kpmh7RbwZOfFlmp9ptkDWzYjg7krcpYjxY7ePym4Ktey+lT4g0VTg+ImzKtmTTfQSt1jdprkeKz3EnlDtN0ZNswRZzTm1w3hwOoVFpMvGyMkBAINwdCF0s42Ntd8Paps2avpXHTiYHnz7B8uCu2x9uxVLcUbsxk5pycw7w5pzBXm1R0kUIQuAEIQgBCEIAQhCA8JWX9OOkH3mbqGOtEzN53H+/y8VbOnG3zTwhjM5ZjgYPHInw/qsg6RziBlhdxJu437xO666lZ0mW1UlSHRxSCnpmgCab2iDowWzJOdmjz4HqmrIqbKjibHYW654D53ccyMLByATCn2hjiYGs6trdGXvZ3tOcd7id/kuXjibBe6SR5MdVW15JO/JI7xe75Xsm0dQWm7HOaeIcQfmois2/E02bd5Hu6eq5G1feY9nMjL1UrZy0i3M2+ZWdVWNbUxH3u+3m14zumdRQ/dWB0ZNVs4u7UTjZ8JOWmgOeTtDv4qJinBzBB8FKbM2o6J2gcxwLXsPde06g8lBomhjX9HYSBJGQWPF2nfbg7eHDQpgOjcYzspGE9S9zP9N5u0cDuz8MkpI7coUiQ3g2cxmgXu1HYmMHB/zDh8127ikKp12Ft7E5jxbmB80oD3aucjraC2EciLj5qAmiLX4zqH/QEKThrRI1rr52DXeLdPh8kjX0ZcLtOe/mN3mpxl4shKNj+r7UfhY/vyumVQ/sxP8AdNj5f2Kbt2rZpa4HERbgOBNzuXdEC+LBG7MOBx6sbnpcam18hcrR+TD9M34076JMua5pIsQb5j4plVS/jU+ZPeHl1ZCXNDgjAZIHWN33aWXzzLTiPobJhDVtkqr7o2Frf1O1+HzXnkzRlB0Tx4ZRmrJgv8120phXbTZDYG7nu7sbc3O8twXcNJVSZySNpW+60B8luZOQKpwxyn/KL88kYf0yRZMWnK4UlBtElweHmOVukozJGfZkHttz8eagTsdv/u6knj2bellyYJmZte2cb2kdVJ5eyTyyXo9eaXKPKOxB+zVdhdMg8iKotHIe64H8OTm1248irOCsPo9otkaWnMA9pjhZzTz3g8x6q07B6YvpwGyl0sI9rWSPx94KrKNFhO+jSEJvRVzJWB8bg5p0IzThRAIQhACEIQGRdKNpGWumffKH8JnI+0R5fNVOrk62eNhthZeR3O2TR6n4KZrrl8x41E3wdZQlEf8AMTHg1g+as4Y26PLK6iN5HS4jJGSy+46Hlb0SzqSaQfjPaG2uQ0WJy0J3DwT2cA4fEJxNbCcWls92SvxwL2Z0tiXSI3Z+zG4DYAcMuWd+KcUrA5pYe6RkN4BFiPIopKprR2WSWJvfCT9bpCURudk8scb2BLoznrZeihFdHm5Sl2xmyiMMhDDdmdxwtbMfVSjDZKU9EGjjlb119Ujy4Knmx+PJdwZfLhnO1z+EDvaf7JeJ2MNPEJptA/huB4LnZM34QVSi4PC66TLdboLrr1rbrpwgKqN0TyRfCdQntDtgaOyT6SlxDNRFVswjQAjha4/vzCiSJ77y1wtcEcwD811NXNaO08eov5Ab1S3wPboCvGU8h0BuuWjqJzaG28rMNgf3mk9jTCCz+p62R38KN18N795zW5uucgL8V5szYJvik3blNbFhElU9x7jBYX3WyH1XErDGNJC+mb18zXdc85ve3Jv5RwO75J7GySXNzixp9kd4+J3eSdRgYcJ0N/ib6JB0L3tGCTqzvOtxpwWnqu+DN2o1ydf4PGdx8cTr+t1yaJzM2OJA9lxv6HVNqzZdhd80jzphuWg/+XD5KToo7RsB90fJX1FS4oot0rsaPd1n4keUjcv1Dex30O4p5T1twHC9j+7eKRqG4XA7jr9CkqeSznt5h4/5a/EE+az9rElyX9XLz4k/sraklM7HTut70R7jxvy9l3MLRujvSmKrb2ezIO9G7vDmOI5hZC2YhOI5u01wcWPb3XtNi3z+izXH8NE3BCpHRzp7ciKss1xNmzDJj+GL3HfAq7AqJw9QhCAw/bALZZ28J3m3J5v9Cq7BLaqffLG3LxFj/NX77Sdl9VUCUDsTixPB7f5jPzKzra0ZaWyjVp/frmPNWMMqZ5ZY2iXIvbln6LraObBbMEj6kfGy8o6lr2hzcwRknIAtYjI7vNa0XwY8lTEqN7C0AWuBmN99/NKVEQwm5ytocxpwKRdsxh3f9rO/qkzsk3yIA4dq3/XFZTp/hH/p3QnsHgNOQsDbyJKRa6wUgynDW2/ZvvURU1PV5ODnAaFov/ZVtmLpFrWaUhLbE9xYb/pmnmwtnvkDWMaXHgMzzyUbTS9c4Yc8Wnln8wL8gVadlF8o+7Uh6uMNvUVHtO43dlgjG5ozdxWXfJq+hKVlHDczTPlcDbqoRn/ykdZrc8tbp9RSyTMtSbNc0H/Uc57z4gvDWfFR52nDAbUcTXFv/qpmh73HjEw9ljeGV/mmVZtmeU3mnlfyLiG/9RYBT8SFlhfsWuDQXUt7auGG7hnlhY5w8w1RclXHiLZGuheM8Dmm5HjlYcyFHQVrmm7XvaeLXuB+BUvH0jc9oZVBtTHfISC7m8SyQdprud1xw/CSZGGJjzkPEEWI4HwPEJYADQAI2nstjW9bSPdg9x1i5l/ze00+APjqkSbtDuOvIqPR06fJw1SOzJC2Kbjcf/ex+BXhO5NIqvA9zXZB4t9P5LqOD77wTpvTqB+CK+tgo6nkuOYTxzzhItcEbtx8OCu6uSMG7Km1Bzjwe08Dn2fIR+kaeHhz1PJPY52uF2kEDgbqDgq5w3BgHDFfMD1spLZtMyJtnuIvmQG4j8SBu3lX1sQXJn/Hk+BWrPd/UPmmLn/jH/b/AP1knEzhjBxXA0uLG545keh3ptQOxmSTcThadBZmpz5k+iq7OWM4Wixr4ZQmrHDSlY1GwV75nFtLF1ltZHHDGPPeno2dWamelB93C4+V7KjHDkl0jQlmhDhseh+WEi7TqCp/o30vfSEMkJkp9183xeB3s5HRVGWqmiF54muZvlhOJo/UzvAc05bUBwDmkOacwRoQvOeOUe0ThOM+mbnTzte0OaQWuFwRvBSizv7N9ukSGlceyQXxcrd9vpmPArRF5HSP25sZlVA6GQdlw13tO5w5grEOkfR+aif1VSMUbsmTDuvHAnc8cCt/Tav2fHNG6OVgexwsWuFwf6811OgfNEczqV1+9E4/vz4jfZT9LXseAWkEfJTXS/7N5aTFJTB01P7UZ7T4xvy9tlt+o+KobdnBxxQvLDwzI/fiFcxbPjwyrl11LlFrx6aIfJ4X/eSq4mq2bmP53H8wvBXVTsg1reZVr5USr8Wf+E/95tcvIFvRQVdtJ05LIe77T/oEmNlSSZzPJHujIKSip2sFgLcgq+XYclUSxi1lF2yPxCngJB7ZNvIg3z/eqmWbXe+nZDh6mIAOdGDnK85l8rrAnPRugFtVDywdbURx7h2nDkM7fJTFfstrnYruHEtNsl5YtdyVo9cuwocMZ1NWGDmdANfRIijqZMw0MB45lSuy9jNZZ7ruf+Y3sOAT6rrMFgBdx0F7AW1JPBXoaiq5lKe226gV1+y6lmfZd5WXtNWXNnAtdwP04hS42nI3+LGA07xcG3Gx1Xe0tntkbiGuoIXJa0a+rENmaf2EKWutzG8LyaQMcD7D8jy5+I+iZU7jvGYyPJK1Ocbhw7Q+qzpKjSi7FXZG3xTHaNPibz3J1DNia12+1j5Lp6iSIGk2iWHPzU9T7RDtDmouu2Zc3amIhc3XEOYz+CXR2i1/f5NA9wB1ANr/AFXIlsLqrvrnDIPv5EFeCeV+QBK45CiQ2rtW/ZB9NUpsnZ752iPMRA3ksbA5nC3MprHshzWl7jmM7KwU1NhpogRm8l//AJED4grsJciS4Fy9zvwowI2MyvYfDj4rh2yARm95P6z8glaWbW+Vh9Sun7RYPaueWfyX0OFQlBNnz+byhNpCLIZIs2OLgPZJuf8Atr6pu9ojIkZlHIbPZuY45BwG65yI805/xFx7sTjzOX80nNFfGw6ObkvPPjjKNIlhyShKxxR7RMM0Mo1jkaT+kmzx/wBSVtf+LR8Vgkst4L7y0XPP+60zqn8Svnpdm8uVZfUIQhw8IVD6Y/ZdHUF01KRDPqRpHIeYHddzHmN6vqEB84VDZIJDFUxmORuoI15g6EcwlAQt06RdF4K2PBOy9u64ZPYeLXbvDQ7wsb6T9CqnZxLjeanvlKBm3gJB7PjofgpqQqxgF48GyTgqQ8ZJS39lMjQ22I29U88I8vN39FN1DcrcwPiFB0D8FX+thA8iD/NTs4J+HwK19avDgydv++RdManN/gG/F+fyCejNNJSDKABc4TiO7CdxG/NW5dFKPY5q6YSNsSRvuP6r1keFoGtgBfwTWiwNc5oeLk9y5u2176p45RpMk2yFqGWeeeaRMmTv0lK1b8TzY6JrOciPL11+Cw87+zNvXX0VnNG78PwKfQRukIawFxOgAuT4BcbLpWkAOOFt7kncP7KcpmyPjd1bm0tO23WTvu0uO5ocO0XH3GnxKrp30WXwJ/4K2M4Z3hjt7AOsePFre7v1slfuEDh2KeqntoWNbY5by0mx9U3bt2mp+zSQdc8HOoqR8Y4tAOZzST+llY89uqkt7rCGNHIBo0U/H9IilVQUzO/SV0IBzc+JpaP+Q3pGGmhefwZGngD2XH/i7NKQ9JKlpuJ5R/8AI4/NOX7XZOCJoonu3SYcEl+OJlgfMLjivR1ETtBhDDlbkvGVN2xD3W29ST9U7rCWssbvbx1c3z3jkVAVVWRhF+7p4E3+a81wyfZMNomufc62yBzapGCIN1Db8hYehURQ7SDxrnwT8VH6vIj5kLV19qEI1Iy9jVnOVxHb5v7DP4BR9VUtOI8AvTO4A4XOaDrYm5/URa/y5KG2hVh7x2jZou7nbTzJ+S7PfUrVHIaDXN8kps6jM8sFOzMvc0HkBm8nkGglbv8A4VHwKon2Q9FyyM1ko7cotED7Md83eLyPQDiVpFllN27NFcKj1CELh0EIQgBcvjDgQRcEWIOYIOoI4LpCAy7ph9kubptn2Y7UwHJrv9snun8py8FnQqnMeY5mmN7TZzXAgg8wV9LFV/pV0Ip69lpW4ZAOzK3J7fPe3kfgup0DBdosPZkZ3mHF48R6KdoqpsrQ5pvf4ck16RdFqnZzrTDHCTZsrR2DwB913I+V1CU1X1Di+MYo3d5o1bzCv62dRdMqbGDzVotrD6fJeOga43IF+Oh9RmkKaubI0Oabgpc/uy11NNGO4UwZTNBBzuNMydRbelHFNZZOR9UmZDroF5SmvRNQb7I/aEDmuJY0uvrbM38OCi/vZe8NAINyCN4T/am2ALsiN3byNG/1UXSM6sOeczYkn4rH2K6Rs611yWKgkgdJglmEbI245LG0jwCOxGN7ySAAM7ZpXbe2jUloDOrhiFoYB7A953F547s+KidgbNxQPlNg+Q9lxF7WzXUrZwbdWDzDsvjokNeUYqiUtiDk0xOWQNzNgkhXOd/Dic4cbWHkSpGh2GXHHNmdw3D+anY6cAaKzj03JW+Cpk3FF/UqJrXDvxvaONrj4J3BUAi7TcKxOjGhUPtLYuG74sjvG539VLJpuKtHMe6pOpIVpqy+RUZtWjwnLuu9Af5FFPJcXCezN6yMg8FmTRpwkVidronb0tDt143+qmaeMSMGIA7ivW7Lj90KCbJNkT/ib5Mhc8hp6qd6DdEnV1W2N/8ACZZ8tvdvk2/Fxy8LnckZ7NAaxvadk1oGZJyAHMlbd0E6LihpQx1jK/tyu/MR3QeDRkPM70o5ZYIow0AAWAFgBoANAOS7QhdIAhCEAIQhACEIQAhCEAlU0zZGFj2hzXCxa4AgjgQdVlHTH7IXMxTUFyNTTk5jj1bjr+k+R3LXEFAfK2AseQMUUgNnDTPg5p0Kds23O0Zta7mLhbt0u6AU9eLuGCYDszNHa5Bw0c3kc+BCxrpD0YqdnvwztuwmzJW3LHeeod+U5+K9oZpx6ZCWKE+0MD0hmOkY8z/RISSTS992FvutyHrqnVO9pS5Xq8s5LlkFhhF8IYxUrWCwSW2nWh5kgfv0T0xm6j9vfw/B30K8l2ehbKKINhjaNzR8l1e4XED7xsI90fJKNGdzot6C4Rg5X9mKzVLY23cbDIabzpokq+tcC1kYBe7S+gHFK1kOJjhyy8dQomWtaMDw4YwLYd5A/fxXZS8VRGEE+Rc7NmPaNQcW4DJvwy+BTnZ9QZI7v1BseBsuu0+PsGznDIndfj8V3R0YjYG3vvJ4krkINEpTT4ZBTRYZHDcc7fNK0zs0rtJvby4JvDqsbOqm0bGtK4IToX2c8c06c+2aYUTrvef3qVKbG2M+tqWU8eQOb3e4wd53jnYcyFVZaLT9lnRozzGskH4cZLYQfafvf4N0HM8lrlk22dQshiZFG0NYxoa0DcB9eacrhEEIQgBCEIAQhCAEIQgBCEIAQhCAEhWUbJWFkjWvY4Wc1wuCOYKXQgMg6X/ZE+O8tBdzdTAT2h/tuPeH5TnzKoEVXYlrwWuBsQciDvuDoV9O2VX6YfZ7T14xOHVzWymaM+QePbHjmNxC6nQMVBvome0oMUbhvt8s/wCafbe6O1OzpMNQ27CbNlbmx3gdx5HP5pu2oDhcL0s40POi1ZjhDd7MvLcpfq+SplLUmlnxf6b9eWefmCrrHKHC7TcEZLc1siyR/wBMPaxuE79M7iPFeQ0rGd1oB46n1XDpLLvr72zt++StNxXZVp+jtzs0jUVFtEPcBftDyB+qZTVDc7ZcScznu/oF4zyUuD1hjb7GMst3ka2XEsmFpPJMqyRzH4mHM5EEdkjmmTtoPlyNtcrLBzO5Ns3cCSikOqN5ANrkk6DU7shxut5+z7ol9yp7vH48tnSnh7sY5Nv6kngqF9kvRPrpvvMgvHAbMv7UvHwYCD4kcFs4Vc92wQhC6RBCEIAQhCAEIQgBCEIAQhCAEIQgBCEIAQhCAQrKFkrHRyta9jhZzXC4PkVknTD7InxEy0F3t1MBN3D/AGye8ORz8VsS8sgPlogOuyQFpBzaRZzSOR3jguaLaUlKcLu1GdP6fyW/dL/s8p68Fzh1c3szNGfIPHtDxz4FYv0i6NVFA/BUsuw5NlAvG/z3Hkc1648soO0yE4RmqY/o9qRyjsuB5bx5J2QFSX7NY7NhLf05/X6pSNs7e7UWHMH+RWjHdTX2RQnp1/LLfI3zUZXyNYLveGfEnyURaU96pceTR9TZewUUYN+8eLjc/wBFDJtRfSJY9Vrtg97puyBgj1/M7x4BPdk7EdNMyCEXfIbA7mj2nHkBcrgOLnNYwYnONmtGpJWyfZ90RZRxmWVzHVDx2yHAiNuRwNPmMR3m24BUJzcuy9GKii0bF2UymgZDGLNY2w4k6lx5k3J8U+TOn2rG90jQbGI2fcYbZA79RmM0uapg1c3O9sxnbVeZIVQkvvTM+03LXMZbs0qgBCEIAQhCAEIQgBCEIAQhCAEIQgBCEIAQhCAEIQgBIVdEyVjmSNa9jsi1wuD4goQgMx6T/YuCTJQSdWdTDISWHk1+ZHgb+IVAruilfFcS0c28FzGGRu8asuhCHbIiLYcxdhbDOXbh1L7+mHwVj2R9ktdUWJj6hu90vZP/AEF3fBCEsGgbG+xqOHtOnL5LAYurFhbcAScvifgpj/8AnbLH8U6NA7AtkAHXF872B5G5QhDgvD0JwiVoluJRZxdG0ute4Adfw8xfgm8n2dtOXXG2dhgBwglxsDf858wDuQhAeP8As6YQQJXAHUYBbIu3A6WPwVviZYAcAB6BCEB2hC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702" name="AutoShape 6" descr="data:image/jpeg;base64,/9j/4AAQSkZJRgABAQAAAQABAAD/2wCEAAkGBhQSERUUEhQWFRUVFxoYFxUYGBoXGBcbGBQXGBUYGBgYHCYeHRkjGhcUHy8gIycqLCwsGB8xNTAqNSYrLCkBCQoKDgwOGg8PGikkHyUsLCkpLCksLCksKSkpKSkpKSksKSksLCwpLCksKSwsKSkpKSwpLCkpLCkpKSwpKSwsLP/AABEIANgA6QMBIgACEQEDEQH/xAAcAAABBQEBAQAAAAAAAAAAAAAAAwQFBgcCAQj/xABDEAABAwIDBAcFBgQGAQUBAAABAAIDBBESITEFQVFhBhMiMnGBkUJSobHBBxQjYnLwM9Hh8RUkQ3OCkqJEVIOywhf/xAAaAQEAAwEBAQAAAAAAAAAAAAAAAgQFAQMG/8QAIxEAAgICAgIDAQEBAAAAAAAAAAECEQMEITESQRQiUTJhgf/aAAwDAQACEQMRAD8A3FCEIAQhCAEIXEsoaCSbAC5PABAeTTtaC5xAA1JyCq1R0zfMS2hhMoGRnccELf8Ake9b8t1CT7UG0qhwe7/KRHKIGzqh17AEDMsGZIGvgona3TGQuLKQNcGDCZHHDDHb2RhyNuDeCnCDkRlJRLFNRTSG89RM872wBscY5YngvPiLBcs2Q0Elv3wcxUkn0OSzqVxmzqKueTkwiKPyG9JR7GpSew+oY73myg/RW461leWyjVqapqY/4U5nt/o1AayQ8mytAF/Eeam9i9JYqglgxRzM78EgwyN8t7fzC4KxtlZXU2cUxq4hmWSfxAORNzpwPkrDszpNDXMaZMQfHk2VvZngd4728tCvLJgcT1hkUjWghU/Z/SqSDC2sIfG42ZVsH4buAkHsO+CtscocLggg6EZhVj1O0IQgBCEIAQhCAEIQgBCEIAQhCAEIQgBCEIAQhCAEIQgBZ59pHSnI00RzIvIRuHD6f2Vj6YdIvusXZzlf2WNGpJyFuf73LKekERhjAccU0jryO564ByFrLqVgiBQ1MuEU+INs4Oc17WHSxbdzhYWvchD3yB3UOZ1JZZpbbJu/K2RuCDi0zVpmY1kMTMLSWsBJIF7uzOeqgdqVgMjQRc4Q2/LEbX8LqxjtM8cnK6F4dmMGvaPF2fzXclHGcsLb+h+CbOLnvLA4ta3I2yJNs8+AuNES7Mja24GYzxDX11WvGq4RkST9sVLXR5i5bw1I8P5JptGMscKqDvt/iNGkjN9xxtvUjSvuwXzOh52K4hZhJbuOYHjr8UnDyR3Hk8ZWT+x9t9gObZ0cjQSx3aa4HUFvHcprZ074bvou2zV9I45t4mFx1G/D6W0VA6MnAJYs7RSdn9LxiA9bqchq3MILSQRoRu8FkTiro2Yu1ZqOxtvxVLbxnMZOYcnNO8OacwVJLMKfaDZnBzn9RUDJtQwZO4CZujhz18FadldKiHiGrAilPceDeKYcY3aeRzXg40TLMheAr1RAIQhACEIQAhCEAIQhACEIQAhCEAIQhACb19a2KNz3mwaL/wBEuSs56W7V+9z/AHdriIIu1M4b+Db8XaeF+KAj3bRdM91ZJqSW07ToBbOTz0HLxVa24+5jLj7dz6f3UvXVmN17AAZNA0AGihtsxF0dxmWkH01+C9VwcdkvtQWe4cCQPIkBVetaOscN9gR4W3ed1OsqRI1rr95ov+posfkD5prX7PJIe0Xwg3HFp1I4kcOCkuyLGTZtXNJxakEE3doWjfnYaJ7VMu0HFhAIOengf3uTH72WA4cMTRlitdx5j9lOo9lAm7yXn1+J+gWrjToycjV8ndNXxkhjL8jbI8c+OpSr++PA/ROY6KwBs1jTo5xwg21sTmfJNqhuC7nFtrZFrg4WGuYXt5qqZ5eD7SEdjn8aqO78IedpPopAHwUPsaYNhdI7LrHukJJ9nJrPgL+aaT9L2Wwwse+S9g0jskcQWnEfCwWNkl5TdGzjXjBJllxJ/R7X7BilaJIjqxxOXAsOrXDiFTYqvaLhcU8bQdC4YTv95/PglqfadRGSaqB4Zn24mh1jfeA7Tndc8ZfhLzj+mnbK2++nbcOdUUo1NrzwD87fbYPeHnxVyoa9kzA+J4e1wyINwsb2ZthpIkglzG9pzHItPyIVg2XtGz8dO5sExzdGbinn8R/pvPEZZrylGidpmmoUNsTpKycmNwMU7e/C/Jw5j3m8xkplQAIQhACEIQAhCEAIQhACEIQAhCa7S2g2GN0jzYNHrwCAgunPSL7vFgjzml7LANc/36XVBmHVMEQN3E4pHb3OOZPgMvROI6uSpmdUWxPddsLeA3u5X+QCa1lZS0x/HlMst84oSDY8HSHs35DNSSA3wEriaG4spKm2lUSD/LbMJB0c/ET49rC26ctq9oNb+Lspr2jXA6zjzOFzrnyUrOFHZMYHFhzacxy4Kao9pMdvzS20Puk5LSX0U50ZUt/DdyxgXH6iBqq5tnZ8tObSMLXbntza8biHDsvHPI8V1OjlWWtpjOrTfW7ThPxBHna6TkawZjE79RFvQAZKkxdIpGIl6TSOyybzXqsrXsg8UX2i01taBm45/vIDhyVardodacBJawnPDqVHvqnPNgS4+YCeDZLmR436nJo+Z9F5PJZ6eB3Uh1S6KniDrBgDnWJBI3gAZ2FslKUTWRAMpGhzvalOvmddNwUzs6uNJFGGXue1a5sTzsf3ZQu1NqH7wXxtAfLmWjJtz3jbmc174Govkr54ykuB6KGQ96Z444QAPiCUjE6aI9mTF+V+XoQvJJp2WMha4E5gAZccxv8AVeOitUghwBc3K9yPDlpuWk3H0ZytdiFZQiTFNCDDO3NzdA/kQPmpbZVaJIg9p1yIOoIycCE2lYcYkaBfMOOZv5HTevKQCOoLQOzMzEANMbMnG3Npv5Kpmh7RbwZOfFlmp9ptkDWzYjg7krcpYjxY7ePym4Ktey+lT4g0VTg+ImzKtmTTfQSt1jdprkeKz3EnlDtN0ZNswRZzTm1w3hwOoVFpMvGyMkBAINwdCF0s42Ntd8Paps2avpXHTiYHnz7B8uCu2x9uxVLcUbsxk5pycw7w5pzBXm1R0kUIQuAEIQgBCEIAQhCA8JWX9OOkH3mbqGOtEzN53H+/y8VbOnG3zTwhjM5ZjgYPHInw/qsg6RziBlhdxJu437xO666lZ0mW1UlSHRxSCnpmgCab2iDowWzJOdmjz4HqmrIqbKjibHYW654D53ccyMLByATCn2hjiYGs6trdGXvZ3tOcd7id/kuXjibBe6SR5MdVW15JO/JI7xe75Xsm0dQWm7HOaeIcQfmois2/E02bd5Hu6eq5G1feY9nMjL1UrZy0i3M2+ZWdVWNbUxH3u+3m14zumdRQ/dWB0ZNVs4u7UTjZ8JOWmgOeTtDv4qJinBzBB8FKbM2o6J2gcxwLXsPde06g8lBomhjX9HYSBJGQWPF2nfbg7eHDQpgOjcYzspGE9S9zP9N5u0cDuz8MkpI7coUiQ3g2cxmgXu1HYmMHB/zDh8127ikKp12Ft7E5jxbmB80oD3aucjraC2EciLj5qAmiLX4zqH/QEKThrRI1rr52DXeLdPh8kjX0ZcLtOe/mN3mpxl4shKNj+r7UfhY/vyumVQ/sxP8AdNj5f2Kbt2rZpa4HERbgOBNzuXdEC+LBG7MOBx6sbnpcam18hcrR+TD9M34076JMua5pIsQb5j4plVS/jU+ZPeHl1ZCXNDgjAZIHWN33aWXzzLTiPobJhDVtkqr7o2Frf1O1+HzXnkzRlB0Tx4ZRmrJgv8120phXbTZDYG7nu7sbc3O8twXcNJVSZySNpW+60B8luZOQKpwxyn/KL88kYf0yRZMWnK4UlBtElweHmOVukozJGfZkHttz8eagTsdv/u6knj2bellyYJmZte2cb2kdVJ5eyTyyXo9eaXKPKOxB+zVdhdMg8iKotHIe64H8OTm1248irOCsPo9otkaWnMA9pjhZzTz3g8x6q07B6YvpwGyl0sI9rWSPx94KrKNFhO+jSEJvRVzJWB8bg5p0IzThRAIQhACEIQGRdKNpGWumffKH8JnI+0R5fNVOrk62eNhthZeR3O2TR6n4KZrrl8x41E3wdZQlEf8AMTHg1g+as4Y26PLK6iN5HS4jJGSy+46Hlb0SzqSaQfjPaG2uQ0WJy0J3DwT2cA4fEJxNbCcWls92SvxwL2Z0tiXSI3Z+zG4DYAcMuWd+KcUrA5pYe6RkN4BFiPIopKprR2WSWJvfCT9bpCURudk8scb2BLoznrZeihFdHm5Sl2xmyiMMhDDdmdxwtbMfVSjDZKU9EGjjlb119Ujy4Knmx+PJdwZfLhnO1z+EDvaf7JeJ2MNPEJptA/huB4LnZM34QVSi4PC66TLdboLrr1rbrpwgKqN0TyRfCdQntDtgaOyT6SlxDNRFVswjQAjha4/vzCiSJ77y1wtcEcwD811NXNaO08eov5Ab1S3wPboCvGU8h0BuuWjqJzaG28rMNgf3mk9jTCCz+p62R38KN18N795zW5uucgL8V5szYJvik3blNbFhElU9x7jBYX3WyH1XErDGNJC+mb18zXdc85ve3Jv5RwO75J7GySXNzixp9kd4+J3eSdRgYcJ0N/ib6JB0L3tGCTqzvOtxpwWnqu+DN2o1ydf4PGdx8cTr+t1yaJzM2OJA9lxv6HVNqzZdhd80jzphuWg/+XD5KToo7RsB90fJX1FS4oot0rsaPd1n4keUjcv1Dex30O4p5T1twHC9j+7eKRqG4XA7jr9CkqeSznt5h4/5a/EE+az9rElyX9XLz4k/sraklM7HTut70R7jxvy9l3MLRujvSmKrb2ezIO9G7vDmOI5hZC2YhOI5u01wcWPb3XtNi3z+izXH8NE3BCpHRzp7ciKss1xNmzDJj+GL3HfAq7AqJw9QhCAw/bALZZ28J3m3J5v9Cq7BLaqffLG3LxFj/NX77Sdl9VUCUDsTixPB7f5jPzKzra0ZaWyjVp/frmPNWMMqZ5ZY2iXIvbln6LraObBbMEj6kfGy8o6lr2hzcwRknIAtYjI7vNa0XwY8lTEqN7C0AWuBmN99/NKVEQwm5ytocxpwKRdsxh3f9rO/qkzsk3yIA4dq3/XFZTp/hH/p3QnsHgNOQsDbyJKRa6wUgynDW2/ZvvURU1PV5ODnAaFov/ZVtmLpFrWaUhLbE9xYb/pmnmwtnvkDWMaXHgMzzyUbTS9c4Yc8Wnln8wL8gVadlF8o+7Uh6uMNvUVHtO43dlgjG5ozdxWXfJq+hKVlHDczTPlcDbqoRn/ykdZrc8tbp9RSyTMtSbNc0H/Uc57z4gvDWfFR52nDAbUcTXFv/qpmh73HjEw9ljeGV/mmVZtmeU3mnlfyLiG/9RYBT8SFlhfsWuDQXUt7auGG7hnlhY5w8w1RclXHiLZGuheM8Dmm5HjlYcyFHQVrmm7XvaeLXuB+BUvH0jc9oZVBtTHfISC7m8SyQdprud1xw/CSZGGJjzkPEEWI4HwPEJYADQAI2nstjW9bSPdg9x1i5l/ze00+APjqkSbtDuOvIqPR06fJw1SOzJC2Kbjcf/ex+BXhO5NIqvA9zXZB4t9P5LqOD77wTpvTqB+CK+tgo6nkuOYTxzzhItcEbtx8OCu6uSMG7Km1Bzjwe08Dn2fIR+kaeHhz1PJPY52uF2kEDgbqDgq5w3BgHDFfMD1spLZtMyJtnuIvmQG4j8SBu3lX1sQXJn/Hk+BWrPd/UPmmLn/jH/b/AP1knEzhjBxXA0uLG545keh3ptQOxmSTcThadBZmpz5k+iq7OWM4Wixr4ZQmrHDSlY1GwV75nFtLF1ltZHHDGPPeno2dWamelB93C4+V7KjHDkl0jQlmhDhseh+WEi7TqCp/o30vfSEMkJkp9183xeB3s5HRVGWqmiF54muZvlhOJo/UzvAc05bUBwDmkOacwRoQvOeOUe0ThOM+mbnTzte0OaQWuFwRvBSizv7N9ukSGlceyQXxcrd9vpmPArRF5HSP25sZlVA6GQdlw13tO5w5grEOkfR+aif1VSMUbsmTDuvHAnc8cCt/Tav2fHNG6OVgexwsWuFwf6811OgfNEczqV1+9E4/vz4jfZT9LXseAWkEfJTXS/7N5aTFJTB01P7UZ7T4xvy9tlt+o+KobdnBxxQvLDwzI/fiFcxbPjwyrl11LlFrx6aIfJ4X/eSq4mq2bmP53H8wvBXVTsg1reZVr5USr8Wf+E/95tcvIFvRQVdtJ05LIe77T/oEmNlSSZzPJHujIKSip2sFgLcgq+XYclUSxi1lF2yPxCngJB7ZNvIg3z/eqmWbXe+nZDh6mIAOdGDnK85l8rrAnPRugFtVDywdbURx7h2nDkM7fJTFfstrnYruHEtNsl5YtdyVo9cuwocMZ1NWGDmdANfRIijqZMw0MB45lSuy9jNZZ7ruf+Y3sOAT6rrMFgBdx0F7AW1JPBXoaiq5lKe226gV1+y6lmfZd5WXtNWXNnAtdwP04hS42nI3+LGA07xcG3Gx1Xe0tntkbiGuoIXJa0a+rENmaf2EKWutzG8LyaQMcD7D8jy5+I+iZU7jvGYyPJK1Ocbhw7Q+qzpKjSi7FXZG3xTHaNPibz3J1DNia12+1j5Lp6iSIGk2iWHPzU9T7RDtDmouu2Zc3amIhc3XEOYz+CXR2i1/f5NA9wB1ANr/AFXIlsLqrvrnDIPv5EFeCeV+QBK45CiQ2rtW/ZB9NUpsnZ752iPMRA3ksbA5nC3MprHshzWl7jmM7KwU1NhpogRm8l//AJED4grsJciS4Fy9zvwowI2MyvYfDj4rh2yARm95P6z8glaWbW+Vh9Sun7RYPaueWfyX0OFQlBNnz+byhNpCLIZIs2OLgPZJuf8Atr6pu9ojIkZlHIbPZuY45BwG65yI805/xFx7sTjzOX80nNFfGw6ObkvPPjjKNIlhyShKxxR7RMM0Mo1jkaT+kmzx/wBSVtf+LR8Vgkst4L7y0XPP+60zqn8Svnpdm8uVZfUIQhw8IVD6Y/ZdHUF01KRDPqRpHIeYHddzHmN6vqEB84VDZIJDFUxmORuoI15g6EcwlAQt06RdF4K2PBOy9u64ZPYeLXbvDQ7wsb6T9CqnZxLjeanvlKBm3gJB7PjofgpqQqxgF48GyTgqQ8ZJS39lMjQ22I29U88I8vN39FN1DcrcwPiFB0D8FX+thA8iD/NTs4J+HwK19avDgydv++RdManN/gG/F+fyCejNNJSDKABc4TiO7CdxG/NW5dFKPY5q6YSNsSRvuP6r1keFoGtgBfwTWiwNc5oeLk9y5u2176p45RpMk2yFqGWeeeaRMmTv0lK1b8TzY6JrOciPL11+Cw87+zNvXX0VnNG78PwKfQRukIawFxOgAuT4BcbLpWkAOOFt7kncP7KcpmyPjd1bm0tO23WTvu0uO5ocO0XH3GnxKrp30WXwJ/4K2M4Z3hjt7AOsePFre7v1slfuEDh2KeqntoWNbY5by0mx9U3bt2mp+zSQdc8HOoqR8Y4tAOZzST+llY89uqkt7rCGNHIBo0U/H9IilVQUzO/SV0IBzc+JpaP+Q3pGGmhefwZGngD2XH/i7NKQ9JKlpuJ5R/8AI4/NOX7XZOCJoonu3SYcEl+OJlgfMLjivR1ETtBhDDlbkvGVN2xD3W29ST9U7rCWssbvbx1c3z3jkVAVVWRhF+7p4E3+a81wyfZMNomufc62yBzapGCIN1Db8hYehURQ7SDxrnwT8VH6vIj5kLV19qEI1Iy9jVnOVxHb5v7DP4BR9VUtOI8AvTO4A4XOaDrYm5/URa/y5KG2hVh7x2jZou7nbTzJ+S7PfUrVHIaDXN8kps6jM8sFOzMvc0HkBm8nkGglbv8A4VHwKon2Q9FyyM1ko7cotED7Md83eLyPQDiVpFllN27NFcKj1CELh0EIQgBcvjDgQRcEWIOYIOoI4LpCAy7ph9kubptn2Y7UwHJrv9snun8py8FnQqnMeY5mmN7TZzXAgg8wV9LFV/pV0Ip69lpW4ZAOzK3J7fPe3kfgup0DBdosPZkZ3mHF48R6KdoqpsrQ5pvf4ck16RdFqnZzrTDHCTZsrR2DwB913I+V1CU1X1Di+MYo3d5o1bzCv62dRdMqbGDzVotrD6fJeOga43IF+Oh9RmkKaubI0Oabgpc/uy11NNGO4UwZTNBBzuNMydRbelHFNZZOR9UmZDroF5SmvRNQb7I/aEDmuJY0uvrbM38OCi/vZe8NAINyCN4T/am2ALsiN3byNG/1UXSM6sOeczYkn4rH2K6Rs611yWKgkgdJglmEbI245LG0jwCOxGN7ySAAM7ZpXbe2jUloDOrhiFoYB7A953F547s+KidgbNxQPlNg+Q9lxF7WzXUrZwbdWDzDsvjokNeUYqiUtiDk0xOWQNzNgkhXOd/Dic4cbWHkSpGh2GXHHNmdw3D+anY6cAaKzj03JW+Cpk3FF/UqJrXDvxvaONrj4J3BUAi7TcKxOjGhUPtLYuG74sjvG539VLJpuKtHMe6pOpIVpqy+RUZtWjwnLuu9Af5FFPJcXCezN6yMg8FmTRpwkVidronb0tDt143+qmaeMSMGIA7ivW7Lj90KCbJNkT/ib5Mhc8hp6qd6DdEnV1W2N/8ACZZ8tvdvk2/Fxy8LnckZ7NAaxvadk1oGZJyAHMlbd0E6LihpQx1jK/tyu/MR3QeDRkPM70o5ZYIow0AAWAFgBoANAOS7QhdIAhCEAIQhACEIQAhCEAlU0zZGFj2hzXCxa4AgjgQdVlHTH7IXMxTUFyNTTk5jj1bjr+k+R3LXEFAfK2AseQMUUgNnDTPg5p0Kds23O0Zta7mLhbt0u6AU9eLuGCYDszNHa5Bw0c3kc+BCxrpD0YqdnvwztuwmzJW3LHeeod+U5+K9oZpx6ZCWKE+0MD0hmOkY8z/RISSTS992FvutyHrqnVO9pS5Xq8s5LlkFhhF8IYxUrWCwSW2nWh5kgfv0T0xm6j9vfw/B30K8l2ehbKKINhjaNzR8l1e4XED7xsI90fJKNGdzot6C4Rg5X9mKzVLY23cbDIabzpokq+tcC1kYBe7S+gHFK1kOJjhyy8dQomWtaMDw4YwLYd5A/fxXZS8VRGEE+Rc7NmPaNQcW4DJvwy+BTnZ9QZI7v1BseBsuu0+PsGznDIndfj8V3R0YjYG3vvJ4krkINEpTT4ZBTRYZHDcc7fNK0zs0rtJvby4JvDqsbOqm0bGtK4IToX2c8c06c+2aYUTrvef3qVKbG2M+tqWU8eQOb3e4wd53jnYcyFVZaLT9lnRozzGskH4cZLYQfafvf4N0HM8lrlk22dQshiZFG0NYxoa0DcB9eacrhEEIQgBCEIAQhCAEIQgBCEIAQhCAEhWUbJWFkjWvY4Wc1wuCOYKXQgMg6X/ZE+O8tBdzdTAT2h/tuPeH5TnzKoEVXYlrwWuBsQciDvuDoV9O2VX6YfZ7T14xOHVzWymaM+QePbHjmNxC6nQMVBvome0oMUbhvt8s/wCafbe6O1OzpMNQ27CbNlbmx3gdx5HP5pu2oDhcL0s40POi1ZjhDd7MvLcpfq+SplLUmlnxf6b9eWefmCrrHKHC7TcEZLc1siyR/wBMPaxuE79M7iPFeQ0rGd1oB46n1XDpLLvr72zt++StNxXZVp+jtzs0jUVFtEPcBftDyB+qZTVDc7ZcScznu/oF4zyUuD1hjb7GMst3ka2XEsmFpPJMqyRzH4mHM5EEdkjmmTtoPlyNtcrLBzO5Ns3cCSikOqN5ANrkk6DU7shxut5+z7ol9yp7vH48tnSnh7sY5Nv6kngqF9kvRPrpvvMgvHAbMv7UvHwYCD4kcFs4Vc92wQhC6RBCEIAQhCAEIQgBCEIAQhCAEIQgBCEIAQhCAQrKFkrHRyta9jhZzXC4PkVknTD7InxEy0F3t1MBN3D/AGye8ORz8VsS8sgPlogOuyQFpBzaRZzSOR3jguaLaUlKcLu1GdP6fyW/dL/s8p68Fzh1c3szNGfIPHtDxz4FYv0i6NVFA/BUsuw5NlAvG/z3Hkc1648soO0yE4RmqY/o9qRyjsuB5bx5J2QFSX7NY7NhLf05/X6pSNs7e7UWHMH+RWjHdTX2RQnp1/LLfI3zUZXyNYLveGfEnyURaU96pceTR9TZewUUYN+8eLjc/wBFDJtRfSJY9Vrtg97puyBgj1/M7x4BPdk7EdNMyCEXfIbA7mj2nHkBcrgOLnNYwYnONmtGpJWyfZ90RZRxmWVzHVDx2yHAiNuRwNPmMR3m24BUJzcuy9GKii0bF2UymgZDGLNY2w4k6lx5k3J8U+TOn2rG90jQbGI2fcYbZA79RmM0uapg1c3O9sxnbVeZIVQkvvTM+03LXMZbs0qgBCEIAQhCAEIQgBCEIAQhCAEIQgBCEIAQhCAEIQgBIVdEyVjmSNa9jsi1wuD4goQgMx6T/YuCTJQSdWdTDISWHk1+ZHgb+IVAruilfFcS0c28FzGGRu8asuhCHbIiLYcxdhbDOXbh1L7+mHwVj2R9ktdUWJj6hu90vZP/AEF3fBCEsGgbG+xqOHtOnL5LAYurFhbcAScvifgpj/8AnbLH8U6NA7AtkAHXF872B5G5QhDgvD0JwiVoluJRZxdG0ute4Adfw8xfgm8n2dtOXXG2dhgBwglxsDf858wDuQhAeP8As6YQQJXAHUYBbIu3A6WPwVviZYAcAB6BCEB2hC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9705" name="Picture 9" descr="http://blogs.msdn.com/blogfiles/ericlippert/WindowsLiveWriter/TheStackIsAnImplementationDetail_C978/Stack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916832"/>
            <a:ext cx="29718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Особливості буферизованого </a:t>
            </a:r>
            <a:r>
              <a:rPr lang="en-US" b="1" dirty="0" smtClean="0">
                <a:solidFill>
                  <a:schemeClr val="tx2"/>
                </a:solidFill>
              </a:rPr>
              <a:t>new</a:t>
            </a:r>
            <a:endParaRPr lang="uk-U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uk-UA" dirty="0" smtClean="0"/>
              <a:t>Використовується коли потрібно “жорстко” задати адресу об</a:t>
            </a:r>
            <a:r>
              <a:rPr lang="en-US" dirty="0" smtClean="0"/>
              <a:t>’</a:t>
            </a:r>
            <a:r>
              <a:rPr lang="uk-UA" dirty="0" smtClean="0"/>
              <a:t>єкту</a:t>
            </a:r>
          </a:p>
          <a:p>
            <a:r>
              <a:rPr lang="uk-UA" dirty="0" smtClean="0"/>
              <a:t>Неможна викликати </a:t>
            </a:r>
            <a:r>
              <a:rPr lang="en-US" dirty="0" smtClean="0"/>
              <a:t>delete</a:t>
            </a:r>
          </a:p>
          <a:p>
            <a:r>
              <a:rPr lang="uk-UA" dirty="0" smtClean="0"/>
              <a:t>Слід самому викликати деструтор</a:t>
            </a:r>
          </a:p>
          <a:p>
            <a:r>
              <a:rPr lang="uk-UA" dirty="0" smtClean="0"/>
              <a:t>Слід звільняти буфер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2088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Література</a:t>
            </a:r>
            <a:endParaRPr lang="uk-U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3"/>
            <a:ext cx="8229600" cy="4176464"/>
          </a:xfrm>
        </p:spPr>
        <p:txBody>
          <a:bodyPr>
            <a:normAutofit lnSpcReduction="10000"/>
          </a:bodyPr>
          <a:lstStyle/>
          <a:p>
            <a:r>
              <a:rPr lang="uk-UA" sz="2400" b="1" dirty="0"/>
              <a:t>Керниган, Ричи. Язык </a:t>
            </a:r>
            <a:r>
              <a:rPr lang="en-US" sz="2400" b="1" dirty="0" smtClean="0"/>
              <a:t>C</a:t>
            </a:r>
          </a:p>
          <a:p>
            <a:r>
              <a:rPr lang="en-US" sz="2400" b="1" dirty="0" smtClean="0"/>
              <a:t>C++ Standard</a:t>
            </a:r>
            <a:endParaRPr lang="uk-UA" sz="2400" b="1" dirty="0" smtClean="0"/>
          </a:p>
          <a:p>
            <a:r>
              <a:rPr lang="ru-RU" sz="2400" b="1" dirty="0"/>
              <a:t>Бьерн Страуструп. Язык программирования С++</a:t>
            </a:r>
          </a:p>
          <a:p>
            <a:r>
              <a:rPr lang="ru-RU" sz="2400" b="1" dirty="0" smtClean="0"/>
              <a:t>Шилдт Г. Полный справочник по C++</a:t>
            </a:r>
            <a:endParaRPr lang="en-US" sz="2400" b="1" dirty="0"/>
          </a:p>
          <a:p>
            <a:r>
              <a:rPr lang="ru-RU" sz="2400" b="1" dirty="0"/>
              <a:t>Скотт Мейерс: Наиболее эффективное использование C++</a:t>
            </a:r>
          </a:p>
          <a:p>
            <a:r>
              <a:rPr lang="ru-RU" sz="2400" b="1" dirty="0"/>
              <a:t>Скотт Мейерс. Эффективное использование C</a:t>
            </a:r>
            <a:r>
              <a:rPr lang="ru-RU" sz="2400" b="1" dirty="0" smtClean="0"/>
              <a:t>++</a:t>
            </a:r>
          </a:p>
          <a:p>
            <a:r>
              <a:rPr lang="ru-RU" sz="2400" b="1" dirty="0" smtClean="0"/>
              <a:t>Дьюхэрст С.К.- Скользкие места C++</a:t>
            </a:r>
          </a:p>
          <a:p>
            <a:endParaRPr lang="ru-RU" sz="2400" b="1" dirty="0"/>
          </a:p>
          <a:p>
            <a:r>
              <a:rPr lang="en-US" sz="2400" b="1" dirty="0" smtClean="0"/>
              <a:t>http://www.opennet.ru/base/dev/stack_intro.txt.html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Стек</a:t>
            </a:r>
            <a:r>
              <a:rPr lang="uk-UA" sz="2400" dirty="0" smtClean="0"/>
              <a:t> – структура даних (різновид списку), яка працює за принципом </a:t>
            </a:r>
            <a:r>
              <a:rPr lang="en-US" sz="2400" dirty="0" smtClean="0"/>
              <a:t>LIFO (</a:t>
            </a:r>
            <a:r>
              <a:rPr lang="en-US" sz="2400" i="1" dirty="0"/>
              <a:t>last in, first </a:t>
            </a:r>
            <a:r>
              <a:rPr lang="en-US" sz="2400" i="1" dirty="0" smtClean="0"/>
              <a:t>out</a:t>
            </a:r>
            <a:r>
              <a:rPr lang="en-US" sz="2400" dirty="0" smtClean="0"/>
              <a:t>).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7824</TotalTime>
  <Words>1634</Words>
  <Application>Microsoft Office PowerPoint</Application>
  <PresentationFormat>On-screen Show (4:3)</PresentationFormat>
  <Paragraphs>382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Керування пам'яттю</vt:lpstr>
      <vt:lpstr>Керування пам'яттю</vt:lpstr>
      <vt:lpstr>HEAP або Купа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Розкрутка стеку </vt:lpstr>
      <vt:lpstr>ВКАЗІВНИКИ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const та вказівники</vt:lpstr>
      <vt:lpstr>const та вказівники</vt:lpstr>
      <vt:lpstr>const та вказівники</vt:lpstr>
      <vt:lpstr>Slide 47</vt:lpstr>
      <vt:lpstr>Slide 48</vt:lpstr>
      <vt:lpstr>Помилковий вказівник – кошмар програміста !</vt:lpstr>
      <vt:lpstr>Slide 50</vt:lpstr>
      <vt:lpstr>Передача параметрів через посилання</vt:lpstr>
      <vt:lpstr>Повернення посилань</vt:lpstr>
      <vt:lpstr>Незалежні посилання</vt:lpstr>
      <vt:lpstr>Обмеження на посилання</vt:lpstr>
      <vt:lpstr>Різниця між вказівниками та посиланнями</vt:lpstr>
      <vt:lpstr>Робота з динамічною памя’ттю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Недоліки malloc</vt:lpstr>
      <vt:lpstr>Slide 66</vt:lpstr>
      <vt:lpstr>Slide 67</vt:lpstr>
      <vt:lpstr>Відмінність malloc/free та new/delete </vt:lpstr>
      <vt:lpstr>New та delete без ініціалізації</vt:lpstr>
      <vt:lpstr>Slide 70</vt:lpstr>
      <vt:lpstr>Slide 71</vt:lpstr>
      <vt:lpstr>Slide 72</vt:lpstr>
      <vt:lpstr>Slide 73</vt:lpstr>
      <vt:lpstr>Slide 74</vt:lpstr>
      <vt:lpstr>Причини перевантаження new/delete</vt:lpstr>
      <vt:lpstr>Slide 76</vt:lpstr>
      <vt:lpstr>Slide 77</vt:lpstr>
      <vt:lpstr>Slide 78</vt:lpstr>
      <vt:lpstr>Slide 79</vt:lpstr>
      <vt:lpstr>Особливості буферизованого new</vt:lpstr>
      <vt:lpstr>Література</vt:lpstr>
    </vt:vector>
  </TitlesOfParts>
  <Company>Eleks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Andriy.Starodub</dc:creator>
  <cp:lastModifiedBy>Andriy.Starodub</cp:lastModifiedBy>
  <cp:revision>260</cp:revision>
  <dcterms:created xsi:type="dcterms:W3CDTF">2013-03-09T09:28:15Z</dcterms:created>
  <dcterms:modified xsi:type="dcterms:W3CDTF">2013-03-14T19:52:28Z</dcterms:modified>
</cp:coreProperties>
</file>