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94" r:id="rId6"/>
    <p:sldId id="259" r:id="rId7"/>
    <p:sldId id="263" r:id="rId8"/>
    <p:sldId id="261" r:id="rId9"/>
    <p:sldId id="262" r:id="rId10"/>
    <p:sldId id="264" r:id="rId11"/>
    <p:sldId id="265" r:id="rId12"/>
    <p:sldId id="302" r:id="rId13"/>
    <p:sldId id="266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79" r:id="rId28"/>
    <p:sldId id="291" r:id="rId29"/>
    <p:sldId id="281" r:id="rId30"/>
    <p:sldId id="282" r:id="rId31"/>
    <p:sldId id="285" r:id="rId32"/>
    <p:sldId id="283" r:id="rId33"/>
    <p:sldId id="284" r:id="rId34"/>
    <p:sldId id="286" r:id="rId35"/>
    <p:sldId id="287" r:id="rId36"/>
    <p:sldId id="288" r:id="rId37"/>
    <p:sldId id="290" r:id="rId38"/>
    <p:sldId id="292" r:id="rId39"/>
    <p:sldId id="314" r:id="rId40"/>
    <p:sldId id="293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6" r:id="rId49"/>
    <p:sldId id="307" r:id="rId50"/>
    <p:sldId id="308" r:id="rId51"/>
    <p:sldId id="289" r:id="rId52"/>
    <p:sldId id="303" r:id="rId53"/>
    <p:sldId id="304" r:id="rId54"/>
    <p:sldId id="305" r:id="rId55"/>
    <p:sldId id="317" r:id="rId56"/>
    <p:sldId id="311" r:id="rId57"/>
    <p:sldId id="312" r:id="rId58"/>
    <p:sldId id="309" r:id="rId59"/>
    <p:sldId id="310" r:id="rId60"/>
    <p:sldId id="313" r:id="rId61"/>
    <p:sldId id="315" r:id="rId62"/>
    <p:sldId id="316" r:id="rId63"/>
    <p:sldId id="319" r:id="rId64"/>
    <p:sldId id="318" r:id="rId65"/>
    <p:sldId id="320" r:id="rId66"/>
    <p:sldId id="321" r:id="rId67"/>
    <p:sldId id="322" r:id="rId68"/>
    <p:sldId id="324" r:id="rId69"/>
    <p:sldId id="323" r:id="rId70"/>
    <p:sldId id="325" r:id="rId71"/>
    <p:sldId id="326" r:id="rId72"/>
    <p:sldId id="327" r:id="rId7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0C08-638C-46CB-BC3E-B605724ABAB6}" type="datetimeFigureOut">
              <a:rPr lang="ru-RU" smtClean="0"/>
              <a:pPr/>
              <a:t>19.03.2013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05-20D3-45E3-B62F-67FE28F16A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0C08-638C-46CB-BC3E-B605724ABAB6}" type="datetimeFigureOut">
              <a:rPr lang="ru-RU" smtClean="0"/>
              <a:pPr/>
              <a:t>19.03.2013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05-20D3-45E3-B62F-67FE28F16A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0C08-638C-46CB-BC3E-B605724ABAB6}" type="datetimeFigureOut">
              <a:rPr lang="ru-RU" smtClean="0"/>
              <a:pPr/>
              <a:t>19.03.2013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05-20D3-45E3-B62F-67FE28F16A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0C08-638C-46CB-BC3E-B605724ABAB6}" type="datetimeFigureOut">
              <a:rPr lang="ru-RU" smtClean="0"/>
              <a:pPr/>
              <a:t>19.03.2013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05-20D3-45E3-B62F-67FE28F16A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0C08-638C-46CB-BC3E-B605724ABAB6}" type="datetimeFigureOut">
              <a:rPr lang="ru-RU" smtClean="0"/>
              <a:pPr/>
              <a:t>19.03.2013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05-20D3-45E3-B62F-67FE28F16A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0C08-638C-46CB-BC3E-B605724ABAB6}" type="datetimeFigureOut">
              <a:rPr lang="ru-RU" smtClean="0"/>
              <a:pPr/>
              <a:t>19.03.2013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05-20D3-45E3-B62F-67FE28F16A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0C08-638C-46CB-BC3E-B605724ABAB6}" type="datetimeFigureOut">
              <a:rPr lang="ru-RU" smtClean="0"/>
              <a:pPr/>
              <a:t>19.03.2013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05-20D3-45E3-B62F-67FE28F16A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0C08-638C-46CB-BC3E-B605724ABAB6}" type="datetimeFigureOut">
              <a:rPr lang="ru-RU" smtClean="0"/>
              <a:pPr/>
              <a:t>19.03.2013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05-20D3-45E3-B62F-67FE28F16A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0C08-638C-46CB-BC3E-B605724ABAB6}" type="datetimeFigureOut">
              <a:rPr lang="ru-RU" smtClean="0"/>
              <a:pPr/>
              <a:t>19.03.2013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05-20D3-45E3-B62F-67FE28F16A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0C08-638C-46CB-BC3E-B605724ABAB6}" type="datetimeFigureOut">
              <a:rPr lang="ru-RU" smtClean="0"/>
              <a:pPr/>
              <a:t>19.03.2013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05-20D3-45E3-B62F-67FE28F16A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0C08-638C-46CB-BC3E-B605724ABAB6}" type="datetimeFigureOut">
              <a:rPr lang="ru-RU" smtClean="0"/>
              <a:pPr/>
              <a:t>19.03.2013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05-20D3-45E3-B62F-67FE28F16A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0C08-638C-46CB-BC3E-B605724ABAB6}" type="datetimeFigureOut">
              <a:rPr lang="ru-RU" smtClean="0"/>
              <a:pPr/>
              <a:t>19.03.2013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B05-20D3-45E3-B62F-67FE28F16A0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852936"/>
            <a:ext cx="7772400" cy="1470025"/>
          </a:xfrm>
        </p:spPr>
        <p:txBody>
          <a:bodyPr>
            <a:noAutofit/>
          </a:bodyPr>
          <a:lstStyle/>
          <a:p>
            <a:r>
              <a:rPr lang="uk-UA" sz="4800" b="1" dirty="0" smtClean="0">
                <a:solidFill>
                  <a:schemeClr val="tx2"/>
                </a:solidFill>
              </a:rPr>
              <a:t>Основи ООП</a:t>
            </a:r>
            <a:endParaRPr lang="ru-RU" sz="4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CSimpleCar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scAudi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scBMW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scAudi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Порожній клас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CSimpleCar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CSimpleCar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scAudi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&lt;&lt; &amp;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scAudi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scAudi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Неіменований клас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class</a:t>
            </a:r>
          </a:p>
          <a:p>
            <a:pPr>
              <a:buNone/>
            </a:pPr>
            <a:r>
              <a:rPr lang="ru-RU" sz="2400" b="1" dirty="0" smtClean="0"/>
              <a:t>{</a:t>
            </a:r>
          </a:p>
          <a:p>
            <a:pPr>
              <a:buNone/>
            </a:pPr>
            <a:r>
              <a:rPr lang="en-US" sz="2400" b="1" dirty="0" smtClean="0"/>
              <a:t>private:</a:t>
            </a:r>
          </a:p>
          <a:p>
            <a:pPr>
              <a:buNone/>
            </a:pPr>
            <a:r>
              <a:rPr lang="en-US" sz="2400" b="1" dirty="0" smtClean="0"/>
              <a:t>  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x;</a:t>
            </a:r>
          </a:p>
          <a:p>
            <a:pPr>
              <a:buNone/>
            </a:pPr>
            <a:r>
              <a:rPr lang="ru-RU" sz="2400" b="1" dirty="0" smtClean="0"/>
              <a:t> </a:t>
            </a:r>
          </a:p>
          <a:p>
            <a:pPr>
              <a:buNone/>
            </a:pPr>
            <a:r>
              <a:rPr lang="en-US" sz="2400" b="1" dirty="0" smtClean="0"/>
              <a:t>public:</a:t>
            </a:r>
          </a:p>
          <a:p>
            <a:pPr>
              <a:buNone/>
            </a:pPr>
            <a:r>
              <a:rPr lang="en-US" sz="2400" b="1" dirty="0" smtClean="0"/>
              <a:t>  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&amp; X() { return x; }</a:t>
            </a:r>
          </a:p>
          <a:p>
            <a:pPr>
              <a:buNone/>
            </a:pPr>
            <a:r>
              <a:rPr lang="en-US" sz="2400" b="1" dirty="0" smtClean="0"/>
              <a:t>} </a:t>
            </a:r>
            <a:endParaRPr lang="uk-UA" sz="2400" b="1" dirty="0" smtClean="0"/>
          </a:p>
          <a:p>
            <a:pPr>
              <a:buNone/>
            </a:pPr>
            <a:r>
              <a:rPr lang="en-US" sz="2400" b="1" dirty="0" err="1" smtClean="0"/>
              <a:t>CUnnamed</a:t>
            </a:r>
            <a:r>
              <a:rPr lang="en-US" sz="2400" b="1" dirty="0" smtClean="0"/>
              <a:t>;</a:t>
            </a:r>
            <a:endParaRPr lang="ru-RU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Клас</a:t>
            </a:r>
            <a:r>
              <a:rPr lang="uk-UA" dirty="0" smtClean="0"/>
              <a:t> – користувацький тип даних, який складається з полів та методів</a:t>
            </a:r>
          </a:p>
          <a:p>
            <a:r>
              <a:rPr lang="uk-UA" b="1" dirty="0" smtClean="0">
                <a:solidFill>
                  <a:schemeClr val="tx2"/>
                </a:solidFill>
              </a:rPr>
              <a:t>Об</a:t>
            </a:r>
            <a:r>
              <a:rPr lang="en-US" b="1" dirty="0" smtClean="0">
                <a:solidFill>
                  <a:schemeClr val="tx2"/>
                </a:solidFill>
              </a:rPr>
              <a:t>’</a:t>
            </a:r>
            <a:r>
              <a:rPr lang="uk-UA" b="1" dirty="0" err="1" smtClean="0">
                <a:solidFill>
                  <a:schemeClr val="tx2"/>
                </a:solidFill>
              </a:rPr>
              <a:t>єкт</a:t>
            </a:r>
            <a:r>
              <a:rPr lang="uk-UA" b="1" dirty="0" smtClean="0">
                <a:solidFill>
                  <a:schemeClr val="tx2"/>
                </a:solidFill>
              </a:rPr>
              <a:t> </a:t>
            </a:r>
            <a:r>
              <a:rPr lang="uk-UA" dirty="0" smtClean="0"/>
              <a:t>– екземпляр класу</a:t>
            </a:r>
          </a:p>
          <a:p>
            <a:r>
              <a:rPr lang="uk-UA" b="1" dirty="0" smtClean="0">
                <a:solidFill>
                  <a:schemeClr val="tx2"/>
                </a:solidFill>
              </a:rPr>
              <a:t>Код методів спільний для всіх об</a:t>
            </a:r>
            <a:r>
              <a:rPr lang="en-US" b="1" dirty="0" smtClean="0">
                <a:solidFill>
                  <a:schemeClr val="tx2"/>
                </a:solidFill>
              </a:rPr>
              <a:t>’</a:t>
            </a:r>
            <a:r>
              <a:rPr lang="uk-UA" b="1" dirty="0" err="1" smtClean="0">
                <a:solidFill>
                  <a:schemeClr val="tx2"/>
                </a:solidFill>
              </a:rPr>
              <a:t>єктів</a:t>
            </a:r>
            <a:endParaRPr lang="uk-UA" b="1" dirty="0" smtClean="0">
              <a:solidFill>
                <a:schemeClr val="tx2"/>
              </a:solidFill>
            </a:endParaRPr>
          </a:p>
          <a:p>
            <a:r>
              <a:rPr lang="uk-UA" b="1" dirty="0" smtClean="0">
                <a:solidFill>
                  <a:schemeClr val="tx2"/>
                </a:solidFill>
              </a:rPr>
              <a:t>Вказівник </a:t>
            </a:r>
            <a:r>
              <a:rPr lang="en-US" b="1" dirty="0" smtClean="0">
                <a:solidFill>
                  <a:schemeClr val="tx2"/>
                </a:solidFill>
              </a:rPr>
              <a:t>this</a:t>
            </a:r>
            <a:endParaRPr lang="ru-RU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solidFill>
                  <a:schemeClr val="tx2"/>
                </a:solidFill>
              </a:rPr>
              <a:t>Метод знає з якого об</a:t>
            </a:r>
            <a:r>
              <a:rPr lang="en-US" sz="3200" b="1" dirty="0" smtClean="0">
                <a:solidFill>
                  <a:schemeClr val="tx2"/>
                </a:solidFill>
              </a:rPr>
              <a:t>’</a:t>
            </a:r>
            <a:r>
              <a:rPr lang="uk-UA" sz="3200" b="1" dirty="0" err="1" smtClean="0">
                <a:solidFill>
                  <a:schemeClr val="tx2"/>
                </a:solidFill>
              </a:rPr>
              <a:t>єкту</a:t>
            </a:r>
            <a:r>
              <a:rPr lang="uk-UA" sz="3200" b="1" dirty="0" smtClean="0">
                <a:solidFill>
                  <a:schemeClr val="tx2"/>
                </a:solidFill>
              </a:rPr>
              <a:t> він викликався</a:t>
            </a:r>
            <a:endParaRPr lang="ru-RU" sz="3200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buNone/>
            </a:pPr>
            <a:r>
              <a:rPr lang="ru-RU" sz="2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CSimpleCar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scAudi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scBMW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scAudi.SetSpeed</a:t>
            </a:r>
            <a:r>
              <a:rPr lang="en-US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( 120 );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scBMW.SetSpeed</a:t>
            </a:r>
            <a:r>
              <a:rPr lang="en-US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( 200 );</a:t>
            </a:r>
          </a:p>
          <a:p>
            <a:pPr>
              <a:buNone/>
            </a:pPr>
            <a:r>
              <a:rPr lang="ru-RU" sz="2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CSimpleCar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SetSpeed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nSpeed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)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(*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this)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m_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nSpeed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nSpeed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this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m_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nSpeed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nSpeed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m_nSpeed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Принцип інкапсуляції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3650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100" b="1" dirty="0">
                <a:latin typeface="Courier New" pitchFamily="49" charset="0"/>
                <a:cs typeface="Courier New" pitchFamily="49" charset="0"/>
              </a:rPr>
              <a:t>#define MAX_SPEED 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260</a:t>
            </a:r>
            <a:endParaRPr lang="uk-UA" sz="3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uk-UA" sz="31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SetSpeed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nSpeed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) 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nSpeed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&gt; MAX_SPEED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buNone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m_nSpeed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MAX_SPEED; </a:t>
            </a:r>
          </a:p>
          <a:p>
            <a:pPr>
              <a:buNone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m_nSpeed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nSpeed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Конструктор та деструктор</a:t>
            </a:r>
            <a:endParaRPr lang="ru-RU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CSimpleCar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CSimpleCar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m_nSpeed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0; }</a:t>
            </a:r>
          </a:p>
          <a:p>
            <a:pPr>
              <a:buNone/>
            </a:pP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CSimpleCar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{ }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m_nSpeed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chemeClr val="tx2"/>
                </a:solidFill>
              </a:rPr>
              <a:t>Виклик конструкторів та деструкторів</a:t>
            </a:r>
            <a:endParaRPr lang="ru-RU" sz="3600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uk-UA" sz="2800" b="1" dirty="0" smtClean="0">
                <a:solidFill>
                  <a:schemeClr val="tx2"/>
                </a:solidFill>
              </a:rPr>
              <a:t>При створені/знищенні автоматичної змінної</a:t>
            </a:r>
          </a:p>
          <a:p>
            <a:r>
              <a:rPr lang="uk-UA" sz="2800" b="1" dirty="0" smtClean="0">
                <a:solidFill>
                  <a:schemeClr val="tx2"/>
                </a:solidFill>
              </a:rPr>
              <a:t>Для статичних об</a:t>
            </a:r>
            <a:r>
              <a:rPr lang="en-US" sz="2800" b="1" dirty="0" smtClean="0">
                <a:solidFill>
                  <a:schemeClr val="tx2"/>
                </a:solidFill>
              </a:rPr>
              <a:t>’</a:t>
            </a:r>
            <a:r>
              <a:rPr lang="uk-UA" sz="2800" b="1" dirty="0" err="1" smtClean="0">
                <a:solidFill>
                  <a:schemeClr val="tx2"/>
                </a:solidFill>
              </a:rPr>
              <a:t>єктів</a:t>
            </a:r>
            <a:r>
              <a:rPr lang="uk-UA" sz="2800" b="1" dirty="0" smtClean="0">
                <a:solidFill>
                  <a:schemeClr val="tx2"/>
                </a:solidFill>
              </a:rPr>
              <a:t> при запуску/завершенні програми</a:t>
            </a:r>
          </a:p>
          <a:p>
            <a:r>
              <a:rPr lang="uk-UA" sz="2800" b="1" dirty="0" smtClean="0">
                <a:solidFill>
                  <a:schemeClr val="tx2"/>
                </a:solidFill>
              </a:rPr>
              <a:t>Для об</a:t>
            </a:r>
            <a:r>
              <a:rPr lang="en-US" sz="2800" b="1" dirty="0" smtClean="0">
                <a:solidFill>
                  <a:schemeClr val="tx2"/>
                </a:solidFill>
              </a:rPr>
              <a:t>’</a:t>
            </a:r>
            <a:r>
              <a:rPr lang="uk-UA" sz="2800" b="1" dirty="0" err="1" smtClean="0">
                <a:solidFill>
                  <a:schemeClr val="tx2"/>
                </a:solidFill>
              </a:rPr>
              <a:t>єктів</a:t>
            </a:r>
            <a:r>
              <a:rPr lang="uk-UA" sz="2800" b="1" dirty="0" smtClean="0">
                <a:solidFill>
                  <a:schemeClr val="tx2"/>
                </a:solidFill>
              </a:rPr>
              <a:t> в кучі при виконанні операцій </a:t>
            </a:r>
            <a:r>
              <a:rPr lang="en-US" sz="2800" b="1" dirty="0" smtClean="0">
                <a:solidFill>
                  <a:schemeClr val="tx2"/>
                </a:solidFill>
              </a:rPr>
              <a:t>new/delete</a:t>
            </a:r>
          </a:p>
          <a:p>
            <a:r>
              <a:rPr lang="uk-UA" sz="2800" b="1" dirty="0" smtClean="0">
                <a:solidFill>
                  <a:schemeClr val="tx2"/>
                </a:solidFill>
              </a:rPr>
              <a:t>Для об</a:t>
            </a:r>
            <a:r>
              <a:rPr lang="en-US" sz="2800" b="1" dirty="0" smtClean="0">
                <a:solidFill>
                  <a:schemeClr val="tx2"/>
                </a:solidFill>
              </a:rPr>
              <a:t>’</a:t>
            </a:r>
            <a:r>
              <a:rPr lang="uk-UA" sz="2800" b="1" dirty="0" err="1" smtClean="0">
                <a:solidFill>
                  <a:schemeClr val="tx2"/>
                </a:solidFill>
              </a:rPr>
              <a:t>кєтів</a:t>
            </a:r>
            <a:r>
              <a:rPr lang="uk-UA" sz="2800" b="1" dirty="0" smtClean="0">
                <a:solidFill>
                  <a:schemeClr val="tx2"/>
                </a:solidFill>
              </a:rPr>
              <a:t> елементів інших класів в момент їх створення/завершення</a:t>
            </a:r>
            <a:endParaRPr lang="ru-RU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Класи, об</a:t>
            </a:r>
            <a:r>
              <a:rPr lang="en-US" b="1" dirty="0" smtClean="0">
                <a:solidFill>
                  <a:schemeClr val="tx2"/>
                </a:solidFill>
              </a:rPr>
              <a:t>’</a:t>
            </a:r>
            <a:r>
              <a:rPr lang="uk-UA" b="1" dirty="0" err="1" smtClean="0">
                <a:solidFill>
                  <a:schemeClr val="tx2"/>
                </a:solidFill>
              </a:rPr>
              <a:t>єкти</a:t>
            </a:r>
            <a:endParaRPr lang="uk-UA" b="1" dirty="0">
              <a:solidFill>
                <a:schemeClr val="tx2"/>
              </a:solidFill>
            </a:endParaRPr>
          </a:p>
          <a:p>
            <a:r>
              <a:rPr lang="uk-UA" b="1" dirty="0" err="1" smtClean="0">
                <a:solidFill>
                  <a:schemeClr val="tx2"/>
                </a:solidFill>
              </a:rPr>
              <a:t>Перевизначення</a:t>
            </a:r>
            <a:r>
              <a:rPr lang="uk-UA" b="1" dirty="0" smtClean="0">
                <a:solidFill>
                  <a:schemeClr val="tx2"/>
                </a:solidFill>
              </a:rPr>
              <a:t> операцій</a:t>
            </a:r>
          </a:p>
          <a:p>
            <a:r>
              <a:rPr lang="uk-UA" b="1" dirty="0" smtClean="0">
                <a:solidFill>
                  <a:schemeClr val="tx2"/>
                </a:solidFill>
              </a:rPr>
              <a:t>Статичні та константні елементи класів</a:t>
            </a:r>
          </a:p>
          <a:p>
            <a:r>
              <a:rPr lang="uk-UA" b="1" dirty="0" smtClean="0">
                <a:solidFill>
                  <a:schemeClr val="tx2"/>
                </a:solidFill>
              </a:rPr>
              <a:t>Шаблони</a:t>
            </a:r>
            <a:endParaRPr lang="ru-RU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CSimpleCar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CSimpleCar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"Creating Car"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CSimpleCar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(){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"Destroying Car"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CSimpleCar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g_scGlobalCar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buNone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&lt;&lt; "MAIN"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436096" y="4437112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Lucida Console" pitchFamily="49" charset="0"/>
              </a:rPr>
              <a:t>Creating Car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Lucida Console" pitchFamily="49" charset="0"/>
              </a:rPr>
              <a:t>MAIN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Lucida Console" pitchFamily="49" charset="0"/>
              </a:rPr>
              <a:t>Destroying Car</a:t>
            </a:r>
            <a:endParaRPr lang="ru-RU" sz="2400" dirty="0">
              <a:solidFill>
                <a:schemeClr val="accent2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Конструктор та деструктор</a:t>
            </a:r>
          </a:p>
          <a:p>
            <a:r>
              <a:rPr lang="uk-UA" sz="2800" b="1" dirty="0" smtClean="0">
                <a:solidFill>
                  <a:schemeClr val="tx2"/>
                </a:solidFill>
              </a:rPr>
              <a:t>Конструктор/Деструктор глобального об</a:t>
            </a:r>
            <a:r>
              <a:rPr lang="en-US" sz="2800" b="1" dirty="0" smtClean="0">
                <a:solidFill>
                  <a:schemeClr val="tx2"/>
                </a:solidFill>
              </a:rPr>
              <a:t>’</a:t>
            </a:r>
            <a:r>
              <a:rPr lang="uk-UA" sz="2800" b="1" dirty="0" err="1" smtClean="0">
                <a:solidFill>
                  <a:schemeClr val="tx2"/>
                </a:solidFill>
              </a:rPr>
              <a:t>єкту</a:t>
            </a:r>
            <a:r>
              <a:rPr lang="uk-UA" sz="2800" b="1" dirty="0" smtClean="0">
                <a:solidFill>
                  <a:schemeClr val="tx2"/>
                </a:solidFill>
              </a:rPr>
              <a:t> викликається до/після функції </a:t>
            </a:r>
            <a:r>
              <a:rPr lang="en-US" sz="2800" b="1" dirty="0" smtClean="0">
                <a:solidFill>
                  <a:schemeClr val="tx2"/>
                </a:solidFill>
              </a:rPr>
              <a:t>main()</a:t>
            </a:r>
          </a:p>
          <a:p>
            <a:r>
              <a:rPr lang="uk-UA" sz="2800" b="1" dirty="0" smtClean="0">
                <a:solidFill>
                  <a:schemeClr val="tx2"/>
                </a:solidFill>
              </a:rPr>
              <a:t>Конструктор призначений для ініціалізації об</a:t>
            </a:r>
            <a:r>
              <a:rPr lang="en-US" sz="2800" b="1" dirty="0" smtClean="0">
                <a:solidFill>
                  <a:schemeClr val="tx2"/>
                </a:solidFill>
              </a:rPr>
              <a:t>’</a:t>
            </a:r>
            <a:r>
              <a:rPr lang="uk-UA" sz="2800" b="1" dirty="0" err="1" smtClean="0">
                <a:solidFill>
                  <a:schemeClr val="tx2"/>
                </a:solidFill>
              </a:rPr>
              <a:t>єкту</a:t>
            </a:r>
            <a:endParaRPr lang="ru-RU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CExample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uk-UA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CExample</a:t>
            </a:r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{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m_pvBuffer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NULL;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m_nBufferSize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>
              <a:buNone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void*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m_pvBuffer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m_nBufferSize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tx2"/>
                </a:solidFill>
              </a:rPr>
              <a:t>Завжди </a:t>
            </a:r>
            <a:r>
              <a:rPr lang="uk-UA" b="1" dirty="0" err="1" smtClean="0">
                <a:solidFill>
                  <a:schemeClr val="tx2"/>
                </a:solidFill>
              </a:rPr>
              <a:t>ініціалізуйте</a:t>
            </a:r>
            <a:r>
              <a:rPr lang="uk-UA" b="1" dirty="0" smtClean="0">
                <a:solidFill>
                  <a:schemeClr val="tx2"/>
                </a:solidFill>
              </a:rPr>
              <a:t> поля(змінні)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CopyDataToBuffer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 const void*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pvData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nDataLength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uk-UA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if(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m_pvBuffer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m_nBufferSize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nDataLength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m_pvBuffer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pvData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nDataLength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940966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Конструктори з параметрами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CExample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 void*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pvBuffer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buNone/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m_pvBuffer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pvBuffer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m_nBufferSize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868958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Параметри по замовчуванню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0848"/>
            <a:ext cx="8291264" cy="40653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CExample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 void*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pvBuffer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22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NULL,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nSize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= 0 )</a:t>
            </a:r>
          </a:p>
          <a:p>
            <a:pPr>
              <a:buNone/>
            </a:pPr>
            <a:r>
              <a:rPr lang="ru-RU" sz="2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m_pvBuffer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pvBuffer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m_nBufferSize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nSize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ru-RU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 smtClean="0"/>
          </a:p>
          <a:p>
            <a:pPr>
              <a:buNone/>
            </a:pPr>
            <a:r>
              <a:rPr lang="en-US" sz="2400" b="1" dirty="0"/>
              <a:t>void </a:t>
            </a:r>
            <a:r>
              <a:rPr lang="en-US" sz="2400" b="1" dirty="0" err="1"/>
              <a:t>BadFunct</a:t>
            </a:r>
            <a:r>
              <a:rPr lang="en-US" sz="2400" b="1" dirty="0"/>
              <a:t>(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x = 1, float b</a:t>
            </a:r>
            <a:r>
              <a:rPr lang="en-US" sz="2400" b="1" dirty="0"/>
              <a:t>, char c = 'x' );</a:t>
            </a:r>
            <a:endParaRPr lang="ru-RU" sz="22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example.h</a:t>
            </a:r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CExample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CExample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void*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pvBuffer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NULL,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0 );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void*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m_pvBuffer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m_nBufferSize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example.cpp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CExample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CExample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void*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pvBuffer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/*= NULL*/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/*= 0*/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m_pvBuffer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pvBuffer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m_nBufferSize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Список ініціалізації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CExample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uk-UA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CExample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 void*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pvBuffer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NULL,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0 )</a:t>
            </a:r>
          </a:p>
          <a:p>
            <a:pPr>
              <a:buNone/>
            </a:pPr>
            <a:r>
              <a:rPr lang="uk-UA" sz="20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m_nBufferSize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nSize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m_pvBuffer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pvBuffer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uk-UA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uk-UA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uk-UA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void*</a:t>
            </a:r>
            <a:r>
              <a:rPr lang="uk-UA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m_pvBuffer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uk-UA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uk-UA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m_nBufferSize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tx2"/>
                </a:solidFill>
              </a:rPr>
              <a:t>Використовуйте список ініціалізації замість присвоєння  в конструкторі</a:t>
            </a:r>
            <a:endParaRPr lang="ru-RU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43608" y="2564904"/>
          <a:ext cx="7560840" cy="3096344"/>
        </p:xfrm>
        <a:graphic>
          <a:graphicData uri="http://schemas.openxmlformats.org/drawingml/2006/table">
            <a:tbl>
              <a:tblPr/>
              <a:tblGrid>
                <a:gridCol w="3780420"/>
                <a:gridCol w="3780420"/>
              </a:tblGrid>
              <a:tr h="30963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class CTest</a:t>
                      </a:r>
                      <a:endParaRPr lang="ru-RU" sz="16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ru-RU" sz="16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ru-RU" sz="16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CTest(const CHugeObject&amp; hoValue) </a:t>
                      </a:r>
                      <a:endParaRPr lang="ru-RU" sz="16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ru-RU" sz="16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               </a:t>
                      </a:r>
                      <a:r>
                        <a:rPr lang="en-US" sz="1600" b="1" kern="12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m_hoObject = hoValue;</a:t>
                      </a:r>
                      <a:endParaRPr lang="ru-RU" sz="1600" b="1" kern="120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ru-RU" sz="16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ru-RU" sz="16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CHugeObject m_hoObject;</a:t>
                      </a:r>
                      <a:endParaRPr lang="ru-RU" sz="16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ru-RU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CTest</a:t>
                      </a:r>
                      <a:endParaRPr lang="ru-RU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ru-RU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ru-RU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CTest(const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CHugeObject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&amp;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hoValue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) </a:t>
                      </a:r>
                      <a:endParaRPr lang="ru-RU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             </a:t>
                      </a:r>
                      <a:r>
                        <a:rPr lang="uk-UA" sz="1600" b="1" kern="120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20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: </a:t>
                      </a:r>
                      <a:r>
                        <a:rPr lang="en-US" sz="1600" b="1" kern="12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m_hoObject</a:t>
                      </a:r>
                      <a:r>
                        <a:rPr lang="en-US" sz="1600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( </a:t>
                      </a:r>
                      <a:r>
                        <a:rPr lang="en-US" sz="1600" b="1" kern="12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hoValue</a:t>
                      </a:r>
                      <a:r>
                        <a:rPr lang="en-US" sz="1600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)</a:t>
                      </a:r>
                      <a:endParaRPr lang="ru-RU" sz="1600" b="1" kern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ru-RU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ru-RU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ru-RU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CHugeObject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m_hoObject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ru-RU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};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940966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Деструктор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/>
              <a:t>class </a:t>
            </a:r>
            <a:r>
              <a:rPr lang="en-US" sz="1400" b="1" dirty="0" err="1"/>
              <a:t>CSimpleBuffer</a:t>
            </a:r>
            <a:endParaRPr lang="en-US" sz="1400" b="1" dirty="0"/>
          </a:p>
          <a:p>
            <a:pPr>
              <a:buNone/>
            </a:pPr>
            <a:r>
              <a:rPr lang="ru-RU" sz="1400" b="1" dirty="0"/>
              <a:t>{</a:t>
            </a:r>
          </a:p>
          <a:p>
            <a:pPr>
              <a:buNone/>
            </a:pPr>
            <a:r>
              <a:rPr lang="en-US" sz="1400" b="1" dirty="0" smtClean="0"/>
              <a:t>public</a:t>
            </a:r>
            <a:r>
              <a:rPr lang="en-US" sz="1400" b="1" dirty="0"/>
              <a:t>:</a:t>
            </a:r>
          </a:p>
          <a:p>
            <a:pPr>
              <a:buNone/>
            </a:pPr>
            <a:r>
              <a:rPr lang="uk-UA" sz="1400" b="1" dirty="0" smtClean="0"/>
              <a:t>	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CSimpleBuffer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(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size_t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nSize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uk-UA" sz="1400" b="1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ru-RU" sz="1400" b="1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  <a:endParaRPr lang="ru-RU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uk-UA" sz="1400" b="1" dirty="0" smtClean="0">
                <a:solidFill>
                  <a:schemeClr val="accent3">
                    <a:lumMod val="75000"/>
                  </a:schemeClr>
                </a:solidFill>
              </a:rPr>
              <a:t>		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m_nBufferSize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=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nSize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uk-UA" sz="1400" b="1" dirty="0" smtClean="0">
                <a:solidFill>
                  <a:schemeClr val="accent3">
                    <a:lumMod val="75000"/>
                  </a:schemeClr>
                </a:solidFill>
              </a:rPr>
              <a:t>		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m_pvBuffer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=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malloc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(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nSize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);</a:t>
            </a:r>
          </a:p>
          <a:p>
            <a:pPr>
              <a:buNone/>
            </a:pPr>
            <a:r>
              <a:rPr lang="ru-RU" sz="1400" b="1" dirty="0" smtClean="0">
                <a:solidFill>
                  <a:schemeClr val="accent3">
                    <a:lumMod val="75000"/>
                  </a:schemeClr>
                </a:solidFill>
              </a:rPr>
              <a:t>	}</a:t>
            </a:r>
            <a:endParaRPr lang="ru-RU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uk-UA" sz="14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~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CSimpleBuffer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r>
              <a:rPr lang="uk-UA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1400" b="1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  <a:endParaRPr lang="ru-RU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uk-UA" sz="1400" b="1" dirty="0" smtClean="0">
                <a:solidFill>
                  <a:schemeClr val="accent3">
                    <a:lumMod val="75000"/>
                  </a:schemeClr>
                </a:solidFill>
              </a:rPr>
              <a:t>		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(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m_pvBuffer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) free(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m_pvBuffer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);</a:t>
            </a:r>
          </a:p>
          <a:p>
            <a:pPr>
              <a:buNone/>
            </a:pPr>
            <a:r>
              <a:rPr lang="ru-RU" sz="1400" b="1" dirty="0" smtClean="0">
                <a:solidFill>
                  <a:schemeClr val="accent3">
                    <a:lumMod val="75000"/>
                  </a:schemeClr>
                </a:solidFill>
              </a:rPr>
              <a:t>	}</a:t>
            </a:r>
            <a:endParaRPr lang="ru-RU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400" b="1" dirty="0" smtClean="0"/>
              <a:t>private:</a:t>
            </a:r>
            <a:endParaRPr lang="en-US" sz="1400" b="1" dirty="0"/>
          </a:p>
          <a:p>
            <a:pPr>
              <a:buNone/>
            </a:pPr>
            <a:r>
              <a:rPr lang="uk-UA" sz="1400" b="1" dirty="0" smtClean="0"/>
              <a:t>	</a:t>
            </a:r>
            <a:r>
              <a:rPr lang="en-US" sz="1400" b="1" dirty="0" smtClean="0"/>
              <a:t>void*	</a:t>
            </a:r>
            <a:r>
              <a:rPr lang="en-US" sz="1400" b="1" dirty="0" err="1" smtClean="0"/>
              <a:t>m_pvBuffer</a:t>
            </a:r>
            <a:r>
              <a:rPr lang="en-US" sz="1400" b="1" dirty="0"/>
              <a:t>;</a:t>
            </a:r>
          </a:p>
          <a:p>
            <a:pPr>
              <a:buNone/>
            </a:pPr>
            <a:r>
              <a:rPr lang="uk-UA" sz="1400" b="1" dirty="0" smtClean="0"/>
              <a:t>	</a:t>
            </a:r>
            <a:r>
              <a:rPr lang="en-US" sz="1400" b="1" dirty="0" err="1" smtClean="0"/>
              <a:t>size_t</a:t>
            </a:r>
            <a:r>
              <a:rPr lang="en-US" sz="1400" b="1" dirty="0" smtClean="0"/>
              <a:t>	</a:t>
            </a:r>
            <a:r>
              <a:rPr lang="en-US" sz="1400" b="1" dirty="0" err="1" smtClean="0"/>
              <a:t>m_nBufferSize</a:t>
            </a:r>
            <a:r>
              <a:rPr lang="en-US" sz="1400" b="1" dirty="0"/>
              <a:t>;</a:t>
            </a:r>
          </a:p>
          <a:p>
            <a:pPr>
              <a:buNone/>
            </a:pPr>
            <a:r>
              <a:rPr lang="ru-RU" sz="1400" b="1" dirty="0"/>
              <a:t>};</a:t>
            </a:r>
          </a:p>
          <a:p>
            <a:pPr>
              <a:buNone/>
            </a:pPr>
            <a:r>
              <a:rPr lang="en-US" sz="1400" b="1" dirty="0" smtClean="0"/>
              <a:t>void </a:t>
            </a:r>
            <a:r>
              <a:rPr lang="en-US" sz="1400" b="1" dirty="0"/>
              <a:t>main</a:t>
            </a:r>
            <a:r>
              <a:rPr lang="en-US" sz="1400" b="1" dirty="0" smtClean="0"/>
              <a:t>()</a:t>
            </a:r>
            <a:r>
              <a:rPr lang="uk-UA" sz="1400" b="1" dirty="0" smtClean="0"/>
              <a:t> </a:t>
            </a:r>
            <a:r>
              <a:rPr lang="en-US" sz="1400" b="1" dirty="0" smtClean="0"/>
              <a:t>{</a:t>
            </a:r>
            <a:endParaRPr lang="ru-RU" sz="1400" b="1" dirty="0"/>
          </a:p>
          <a:p>
            <a:pPr>
              <a:buNone/>
            </a:pPr>
            <a:r>
              <a:rPr lang="uk-UA" sz="1400" b="1" dirty="0" smtClean="0"/>
              <a:t>	</a:t>
            </a:r>
            <a:r>
              <a:rPr lang="en-US" sz="1400" b="1" dirty="0" err="1" smtClean="0"/>
              <a:t>CSimpleBuffer</a:t>
            </a:r>
            <a:r>
              <a:rPr lang="en-US" sz="1400" b="1" dirty="0"/>
              <a:t> </a:t>
            </a:r>
            <a:r>
              <a:rPr lang="en-US" sz="1400" b="1" dirty="0" smtClean="0"/>
              <a:t>  </a:t>
            </a:r>
            <a:r>
              <a:rPr lang="en-US" sz="1400" b="1" dirty="0" err="1" smtClean="0"/>
              <a:t>sbFirstBuff</a:t>
            </a:r>
            <a:r>
              <a:rPr lang="en-US" sz="1400" b="1" dirty="0"/>
              <a:t>( 100 );</a:t>
            </a:r>
          </a:p>
          <a:p>
            <a:pPr>
              <a:buNone/>
            </a:pPr>
            <a:r>
              <a:rPr lang="ru-RU" sz="1400" b="1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Трохи історії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Машинні команди</a:t>
            </a:r>
          </a:p>
          <a:p>
            <a:r>
              <a:rPr lang="uk-UA" b="1" dirty="0" smtClean="0">
                <a:solidFill>
                  <a:schemeClr val="tx2"/>
                </a:solidFill>
              </a:rPr>
              <a:t>Асемблер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Fortran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C / Pascal</a:t>
            </a:r>
          </a:p>
          <a:p>
            <a:r>
              <a:rPr lang="uk-UA" b="1" dirty="0" smtClean="0">
                <a:solidFill>
                  <a:schemeClr val="tx2"/>
                </a:solidFill>
              </a:rPr>
              <a:t>ООП / </a:t>
            </a:r>
            <a:r>
              <a:rPr lang="en-US" b="1" dirty="0" smtClean="0">
                <a:solidFill>
                  <a:schemeClr val="tx2"/>
                </a:solidFill>
              </a:rPr>
              <a:t>C++</a:t>
            </a:r>
            <a:endParaRPr lang="ru-RU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96950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Конструктор копіювання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CClassName</a:t>
            </a:r>
            <a:r>
              <a:rPr lang="en-US" sz="2000" b="1" dirty="0" smtClean="0"/>
              <a:t>( </a:t>
            </a:r>
            <a:r>
              <a:rPr lang="en-US" sz="2000" b="1" dirty="0"/>
              <a:t>const </a:t>
            </a:r>
            <a:r>
              <a:rPr lang="en-US" sz="2000" b="1" dirty="0" err="1" smtClean="0">
                <a:solidFill>
                  <a:srgbClr val="FF0000"/>
                </a:solidFill>
              </a:rPr>
              <a:t>CClassName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/>
              <a:t>&amp; </a:t>
            </a:r>
            <a:r>
              <a:rPr lang="en-US" sz="2000" b="1" dirty="0" err="1"/>
              <a:t>csObject</a:t>
            </a:r>
            <a:r>
              <a:rPr lang="en-US" sz="2000" b="1" dirty="0"/>
              <a:t> )</a:t>
            </a:r>
          </a:p>
          <a:p>
            <a:pPr>
              <a:buNone/>
            </a:pPr>
            <a:r>
              <a:rPr lang="ru-RU" sz="2000" b="1" dirty="0" smtClean="0"/>
              <a:t>{</a:t>
            </a:r>
          </a:p>
          <a:p>
            <a:pPr>
              <a:buNone/>
            </a:pPr>
            <a:r>
              <a:rPr lang="uk-UA" sz="2000" b="1" dirty="0"/>
              <a:t>	</a:t>
            </a:r>
            <a:r>
              <a:rPr lang="en-US" sz="2000" b="1" dirty="0" smtClean="0"/>
              <a:t>// …</a:t>
            </a:r>
            <a:endParaRPr lang="ru-RU" sz="2000" b="1" dirty="0"/>
          </a:p>
          <a:p>
            <a:pPr>
              <a:buNone/>
            </a:pPr>
            <a:r>
              <a:rPr lang="ru-RU" sz="2000" b="1" dirty="0" smtClean="0"/>
              <a:t>}</a:t>
            </a:r>
            <a:endParaRPr lang="en-US" sz="2000" b="1" dirty="0" smtClean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 err="1" smtClean="0"/>
              <a:t>CSimpleBuffer</a:t>
            </a:r>
            <a:r>
              <a:rPr lang="en-US" sz="2000" b="1" dirty="0" smtClean="0"/>
              <a:t>  </a:t>
            </a:r>
            <a:r>
              <a:rPr lang="en-US" sz="2000" b="1" dirty="0" err="1" smtClean="0"/>
              <a:t>sbFirstBuff</a:t>
            </a:r>
            <a:r>
              <a:rPr lang="en-US" sz="2000" b="1" dirty="0" smtClean="0"/>
              <a:t>(100),   </a:t>
            </a:r>
            <a:r>
              <a:rPr lang="en-US" sz="2000" b="1" dirty="0" err="1" smtClean="0"/>
              <a:t>sbSecondBuff</a:t>
            </a:r>
            <a:r>
              <a:rPr lang="en-US" sz="2000" b="1" dirty="0" smtClean="0">
                <a:solidFill>
                  <a:schemeClr val="accent1"/>
                </a:solidFill>
              </a:rPr>
              <a:t>( </a:t>
            </a:r>
            <a:r>
              <a:rPr lang="en-US" sz="2000" b="1" dirty="0" err="1" smtClean="0">
                <a:solidFill>
                  <a:schemeClr val="accent1"/>
                </a:solidFill>
              </a:rPr>
              <a:t>sbFirstBuf</a:t>
            </a:r>
            <a:r>
              <a:rPr lang="en-US" sz="2000" b="1" dirty="0" smtClean="0">
                <a:solidFill>
                  <a:schemeClr val="accent1"/>
                </a:solidFill>
              </a:rPr>
              <a:t>)</a:t>
            </a:r>
            <a:r>
              <a:rPr lang="en-US" sz="2000" b="1" dirty="0" smtClean="0"/>
              <a:t>;</a:t>
            </a:r>
            <a:endParaRPr lang="ru-RU" sz="20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96950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Конструктор копіювання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000" b="1" dirty="0" smtClean="0">
                <a:solidFill>
                  <a:schemeClr val="tx2"/>
                </a:solidFill>
                <a:latin typeface="Calibri" pitchFamily="34" charset="0"/>
                <a:cs typeface="Courier New" pitchFamily="49" charset="0"/>
              </a:rPr>
              <a:t>Неявно викликається при передачі параметра функції по значенню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CSimpleBuffer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sbFirstBuff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(100)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uk-UA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uk-UA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068960"/>
            <a:ext cx="44577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err="1"/>
              <a:t>CSimpleBuffer</a:t>
            </a:r>
            <a:r>
              <a:rPr lang="en-US" sz="2400" b="1" dirty="0"/>
              <a:t> </a:t>
            </a:r>
            <a:r>
              <a:rPr lang="en-US" sz="2400" b="1" dirty="0" err="1"/>
              <a:t>sbFirstBuff</a:t>
            </a:r>
            <a:r>
              <a:rPr lang="en-US" sz="2400" b="1" dirty="0"/>
              <a:t>( 100 ),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sbSecondBuff</a:t>
            </a:r>
            <a:r>
              <a:rPr lang="en-US" sz="2400" b="1" dirty="0">
                <a:solidFill>
                  <a:schemeClr val="accent2"/>
                </a:solidFill>
              </a:rPr>
              <a:t>( </a:t>
            </a:r>
            <a:r>
              <a:rPr lang="en-US" sz="2400" b="1" dirty="0" err="1">
                <a:solidFill>
                  <a:schemeClr val="accent2"/>
                </a:solidFill>
              </a:rPr>
              <a:t>sbFirstBuff</a:t>
            </a:r>
            <a:r>
              <a:rPr lang="en-US" sz="2400" b="1" dirty="0">
                <a:solidFill>
                  <a:schemeClr val="accent2"/>
                </a:solidFill>
              </a:rPr>
              <a:t> )</a:t>
            </a:r>
            <a:r>
              <a:rPr lang="en-US" sz="2400" b="1" dirty="0"/>
              <a:t>;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6872"/>
            <a:ext cx="683895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/>
              <a:t>CSimpleBuffer</a:t>
            </a:r>
            <a:r>
              <a:rPr lang="en-US" sz="2400" b="1" dirty="0"/>
              <a:t>( const </a:t>
            </a:r>
            <a:r>
              <a:rPr lang="en-US" sz="2400" b="1" dirty="0" err="1"/>
              <a:t>CSimpleBuffer</a:t>
            </a:r>
            <a:r>
              <a:rPr lang="en-US" sz="2400" b="1" dirty="0"/>
              <a:t>&amp; </a:t>
            </a:r>
            <a:r>
              <a:rPr lang="en-US" sz="2400" b="1" dirty="0" err="1"/>
              <a:t>csObject</a:t>
            </a:r>
            <a:r>
              <a:rPr lang="en-US" sz="2400" b="1" dirty="0"/>
              <a:t> )</a:t>
            </a:r>
          </a:p>
          <a:p>
            <a:pPr>
              <a:buNone/>
            </a:pPr>
            <a:r>
              <a:rPr lang="ru-RU" sz="2400" b="1" dirty="0"/>
              <a:t>{</a:t>
            </a:r>
          </a:p>
          <a:p>
            <a:pPr>
              <a:buNone/>
            </a:pPr>
            <a:r>
              <a:rPr lang="uk-UA" sz="2400" b="1" dirty="0" smtClean="0"/>
              <a:t>	</a:t>
            </a:r>
            <a:r>
              <a:rPr lang="en-US" sz="2400" b="1" dirty="0" err="1" smtClean="0"/>
              <a:t>m_nBufferSize</a:t>
            </a:r>
            <a:r>
              <a:rPr lang="en-US" sz="2400" b="1" dirty="0" smtClean="0"/>
              <a:t> </a:t>
            </a:r>
            <a:r>
              <a:rPr lang="en-US" sz="2400" b="1" dirty="0"/>
              <a:t>= </a:t>
            </a:r>
            <a:r>
              <a:rPr lang="en-US" sz="2400" b="1" dirty="0" err="1"/>
              <a:t>csObject.m_nBufferSize</a:t>
            </a:r>
            <a:r>
              <a:rPr lang="en-US" sz="2400" b="1" dirty="0"/>
              <a:t>;</a:t>
            </a:r>
          </a:p>
          <a:p>
            <a:pPr>
              <a:buNone/>
            </a:pPr>
            <a:r>
              <a:rPr lang="uk-UA" sz="2400" b="1" dirty="0" smtClean="0"/>
              <a:t>	</a:t>
            </a:r>
            <a:r>
              <a:rPr lang="en-US" sz="2400" b="1" dirty="0" err="1" smtClean="0"/>
              <a:t>m_pvBuffer</a:t>
            </a:r>
            <a:r>
              <a:rPr lang="en-US" sz="2400" b="1" dirty="0" smtClean="0"/>
              <a:t> </a:t>
            </a:r>
            <a:r>
              <a:rPr lang="en-US" sz="2400" b="1" dirty="0"/>
              <a:t>= </a:t>
            </a:r>
            <a:r>
              <a:rPr lang="en-US" sz="2400" b="1" dirty="0" err="1"/>
              <a:t>malloc</a:t>
            </a:r>
            <a:r>
              <a:rPr lang="en-US" sz="2400" b="1" dirty="0"/>
              <a:t>( </a:t>
            </a:r>
            <a:r>
              <a:rPr lang="en-US" sz="2400" b="1" dirty="0" err="1"/>
              <a:t>m_nBufferSize</a:t>
            </a:r>
            <a:r>
              <a:rPr lang="en-US" sz="2400" b="1" dirty="0"/>
              <a:t> );</a:t>
            </a:r>
          </a:p>
          <a:p>
            <a:pPr>
              <a:buNone/>
            </a:pPr>
            <a:r>
              <a:rPr lang="ru-RU" sz="2400" b="1" dirty="0"/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16832"/>
            <a:ext cx="63436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868958"/>
          </a:xfrm>
        </p:spPr>
        <p:txBody>
          <a:bodyPr>
            <a:normAutofit fontScale="90000"/>
          </a:bodyPr>
          <a:lstStyle/>
          <a:p>
            <a:r>
              <a:rPr lang="uk-UA" sz="3600" b="1" dirty="0" smtClean="0">
                <a:solidFill>
                  <a:schemeClr val="tx2"/>
                </a:solidFill>
              </a:rPr>
              <a:t>Конструктор, деструктор і парні операції</a:t>
            </a:r>
            <a:r>
              <a:rPr lang="uk-UA" b="1" dirty="0" smtClean="0">
                <a:solidFill>
                  <a:schemeClr val="tx2"/>
                </a:solidFill>
              </a:rPr>
              <a:t/>
            </a:r>
            <a:br>
              <a:rPr lang="uk-UA" b="1" dirty="0" smtClean="0">
                <a:solidFill>
                  <a:schemeClr val="tx2"/>
                </a:solidFill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52596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 smtClean="0"/>
              <a:t>class </a:t>
            </a:r>
            <a:r>
              <a:rPr lang="en-US" b="1" dirty="0" err="1" smtClean="0"/>
              <a:t>CDBLocker</a:t>
            </a:r>
            <a:endParaRPr lang="en-US" b="1" dirty="0" smtClean="0"/>
          </a:p>
          <a:p>
            <a:pPr>
              <a:buNone/>
            </a:pPr>
            <a:r>
              <a:rPr lang="ru-RU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public:</a:t>
            </a:r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b="1" dirty="0" err="1" smtClean="0"/>
              <a:t>CSimpleBuffer</a:t>
            </a:r>
            <a:r>
              <a:rPr lang="en-US" b="1" dirty="0" smtClean="0"/>
              <a:t>( </a:t>
            </a:r>
            <a:r>
              <a:rPr lang="en-US" b="1" dirty="0" err="1" smtClean="0"/>
              <a:t>size_t</a:t>
            </a:r>
            <a:r>
              <a:rPr lang="en-US" b="1" dirty="0" smtClean="0"/>
              <a:t> </a:t>
            </a:r>
            <a:r>
              <a:rPr lang="en-US" b="1" dirty="0" err="1" smtClean="0"/>
              <a:t>nSize</a:t>
            </a:r>
            <a:r>
              <a:rPr lang="en-US" b="1" dirty="0" smtClean="0"/>
              <a:t> )</a:t>
            </a:r>
          </a:p>
          <a:p>
            <a:pPr>
              <a:buNone/>
            </a:pPr>
            <a:r>
              <a:rPr lang="ru-RU" b="1" dirty="0" smtClean="0"/>
              <a:t>	{</a:t>
            </a:r>
          </a:p>
          <a:p>
            <a:pPr>
              <a:buNone/>
            </a:pPr>
            <a:r>
              <a:rPr lang="uk-UA" b="1" dirty="0" smtClean="0"/>
              <a:t>		</a:t>
            </a:r>
            <a:r>
              <a:rPr lang="en-US" b="1" dirty="0" err="1" smtClean="0"/>
              <a:t>LockDatabase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ru-RU" b="1" dirty="0" smtClean="0"/>
              <a:t>	}</a:t>
            </a:r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b="1" dirty="0" smtClean="0"/>
              <a:t>~</a:t>
            </a:r>
            <a:r>
              <a:rPr lang="en-US" b="1" dirty="0" err="1" smtClean="0"/>
              <a:t>CSimpleBuffer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ru-RU" b="1" dirty="0" smtClean="0"/>
              <a:t>	{</a:t>
            </a:r>
          </a:p>
          <a:p>
            <a:pPr>
              <a:buNone/>
            </a:pPr>
            <a:r>
              <a:rPr lang="uk-UA" b="1" dirty="0" smtClean="0"/>
              <a:t>		</a:t>
            </a:r>
            <a:r>
              <a:rPr lang="en-US" b="1" dirty="0" err="1" smtClean="0"/>
              <a:t>UnlockDatabase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ru-RU" b="1" dirty="0" smtClean="0"/>
              <a:t>	}</a:t>
            </a:r>
          </a:p>
          <a:p>
            <a:pPr>
              <a:buNone/>
            </a:pPr>
            <a:r>
              <a:rPr lang="ru-RU" b="1" dirty="0" smtClean="0"/>
              <a:t>};</a:t>
            </a:r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en-US" b="1" dirty="0" smtClean="0"/>
              <a:t>void </a:t>
            </a:r>
            <a:r>
              <a:rPr lang="en-US" b="1" dirty="0" err="1" smtClean="0"/>
              <a:t>DoSomethingWithDatabase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ru-RU" b="1" dirty="0" smtClean="0"/>
              <a:t>{</a:t>
            </a:r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b="1" dirty="0" err="1" smtClean="0"/>
              <a:t>CDBLocker</a:t>
            </a:r>
            <a:r>
              <a:rPr lang="en-US" b="1" dirty="0" smtClean="0"/>
              <a:t> </a:t>
            </a:r>
            <a:r>
              <a:rPr lang="uk-UA" b="1" dirty="0" smtClean="0"/>
              <a:t> </a:t>
            </a:r>
            <a:r>
              <a:rPr lang="en-US" b="1" dirty="0" err="1" smtClean="0"/>
              <a:t>dbLock</a:t>
            </a:r>
            <a:r>
              <a:rPr lang="en-US" b="1" dirty="0" smtClean="0"/>
              <a:t>;</a:t>
            </a:r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b="1" dirty="0" smtClean="0"/>
              <a:t>// operations with database</a:t>
            </a:r>
            <a:endParaRPr lang="uk-UA" b="1" dirty="0" smtClean="0"/>
          </a:p>
          <a:p>
            <a:pPr>
              <a:buNone/>
            </a:pPr>
            <a:r>
              <a:rPr lang="uk-UA" b="1" dirty="0"/>
              <a:t>	</a:t>
            </a:r>
            <a:r>
              <a:rPr lang="uk-UA" b="1" dirty="0" smtClean="0"/>
              <a:t>…</a:t>
            </a:r>
            <a:endParaRPr lang="en-US" b="1" dirty="0" smtClean="0"/>
          </a:p>
          <a:p>
            <a:pPr>
              <a:buNone/>
            </a:pPr>
            <a:r>
              <a:rPr lang="ru-RU" b="1" dirty="0" smtClean="0"/>
              <a:t>}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07904" y="1556792"/>
            <a:ext cx="52383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class </a:t>
            </a:r>
            <a:r>
              <a:rPr lang="en-US" sz="1400" b="1" dirty="0" err="1"/>
              <a:t>CTracer</a:t>
            </a:r>
            <a:endParaRPr lang="en-US" sz="1400" b="1" dirty="0"/>
          </a:p>
          <a:p>
            <a:r>
              <a:rPr lang="ru-RU" sz="1400" b="1" dirty="0"/>
              <a:t>{</a:t>
            </a:r>
          </a:p>
          <a:p>
            <a:r>
              <a:rPr lang="en-US" sz="1400" b="1" dirty="0"/>
              <a:t>public:</a:t>
            </a:r>
          </a:p>
          <a:p>
            <a:r>
              <a:rPr lang="uk-UA" sz="1400" b="1" dirty="0" smtClean="0"/>
              <a:t>        </a:t>
            </a:r>
            <a:r>
              <a:rPr lang="en-US" sz="1400" b="1" dirty="0" err="1" smtClean="0"/>
              <a:t>CTracer</a:t>
            </a:r>
            <a:r>
              <a:rPr lang="en-US" sz="1400" b="1" dirty="0"/>
              <a:t>( const char* </a:t>
            </a:r>
            <a:r>
              <a:rPr lang="en-US" sz="1400" b="1" dirty="0" err="1"/>
              <a:t>szMsg</a:t>
            </a:r>
            <a:r>
              <a:rPr lang="en-US" sz="1400" b="1" dirty="0"/>
              <a:t> ) : </a:t>
            </a:r>
            <a:r>
              <a:rPr lang="en-US" sz="1400" b="1" dirty="0" err="1"/>
              <a:t>m_szCurrentMsg</a:t>
            </a:r>
            <a:r>
              <a:rPr lang="en-US" sz="1400" b="1" dirty="0"/>
              <a:t>(</a:t>
            </a:r>
            <a:r>
              <a:rPr lang="en-US" sz="1400" b="1" dirty="0" err="1"/>
              <a:t>szMsg</a:t>
            </a:r>
            <a:r>
              <a:rPr lang="en-US" sz="1400" b="1" dirty="0"/>
              <a:t>) </a:t>
            </a:r>
            <a:r>
              <a:rPr lang="uk-UA" sz="1400" b="1" dirty="0" smtClean="0"/>
              <a:t> </a:t>
            </a:r>
            <a:r>
              <a:rPr lang="en-US" sz="1400" b="1" dirty="0" smtClean="0"/>
              <a:t>{</a:t>
            </a:r>
            <a:endParaRPr lang="en-US" sz="1400" b="1" dirty="0"/>
          </a:p>
          <a:p>
            <a:r>
              <a:rPr lang="uk-UA" sz="1400" b="1" dirty="0" smtClean="0"/>
              <a:t>                </a:t>
            </a:r>
            <a:r>
              <a:rPr lang="en-US" sz="1400" b="1" dirty="0" err="1" smtClean="0"/>
              <a:t>cout</a:t>
            </a:r>
            <a:r>
              <a:rPr lang="en-US" sz="1400" b="1" dirty="0" smtClean="0"/>
              <a:t> </a:t>
            </a:r>
            <a:r>
              <a:rPr lang="en-US" sz="1400" b="1" dirty="0"/>
              <a:t>&lt;&lt; "Entering : " &lt;&lt; </a:t>
            </a:r>
            <a:r>
              <a:rPr lang="en-US" sz="1400" b="1" dirty="0" err="1"/>
              <a:t>m_szCurrentMsg</a:t>
            </a:r>
            <a:r>
              <a:rPr lang="en-US" sz="1400" b="1" dirty="0"/>
              <a:t> &lt;&lt; 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r>
              <a:rPr lang="ru-RU" sz="1400" b="1" dirty="0" smtClean="0"/>
              <a:t>        }</a:t>
            </a:r>
            <a:endParaRPr lang="ru-RU" sz="1400" b="1" dirty="0"/>
          </a:p>
          <a:p>
            <a:r>
              <a:rPr lang="uk-UA" sz="1400" b="1" dirty="0" smtClean="0"/>
              <a:t>        </a:t>
            </a:r>
            <a:r>
              <a:rPr lang="en-US" sz="1400" b="1" dirty="0" smtClean="0"/>
              <a:t>~</a:t>
            </a:r>
            <a:r>
              <a:rPr lang="en-US" sz="1400" b="1" dirty="0" err="1"/>
              <a:t>CTracer</a:t>
            </a:r>
            <a:r>
              <a:rPr lang="en-US" sz="1400" b="1" dirty="0"/>
              <a:t>() {</a:t>
            </a:r>
          </a:p>
          <a:p>
            <a:r>
              <a:rPr lang="uk-UA" sz="1400" b="1" dirty="0" smtClean="0"/>
              <a:t>                </a:t>
            </a:r>
            <a:r>
              <a:rPr lang="en-US" sz="1400" b="1" dirty="0" err="1" smtClean="0"/>
              <a:t>cout</a:t>
            </a:r>
            <a:r>
              <a:rPr lang="en-US" sz="1400" b="1" dirty="0" smtClean="0"/>
              <a:t> </a:t>
            </a:r>
            <a:r>
              <a:rPr lang="en-US" sz="1400" b="1" dirty="0"/>
              <a:t>&lt;&lt; "Leaving : " &lt;&lt; </a:t>
            </a:r>
            <a:r>
              <a:rPr lang="en-US" sz="1400" b="1" dirty="0" err="1"/>
              <a:t>m_szCurrentMsg</a:t>
            </a:r>
            <a:r>
              <a:rPr lang="en-US" sz="1400" b="1" dirty="0"/>
              <a:t> &lt;&lt; 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r>
              <a:rPr lang="ru-RU" sz="1400" b="1" dirty="0" smtClean="0"/>
              <a:t>        }</a:t>
            </a:r>
            <a:endParaRPr lang="ru-RU" sz="1400" b="1" dirty="0"/>
          </a:p>
          <a:p>
            <a:r>
              <a:rPr lang="en-US" sz="1400" b="1" dirty="0"/>
              <a:t>private:</a:t>
            </a:r>
          </a:p>
          <a:p>
            <a:pPr algn="ctr"/>
            <a:r>
              <a:rPr lang="uk-UA" sz="1400" b="1" dirty="0" smtClean="0"/>
              <a:t>        </a:t>
            </a:r>
            <a:r>
              <a:rPr lang="en-US" sz="1400" b="1" dirty="0" smtClean="0"/>
              <a:t>const </a:t>
            </a:r>
            <a:r>
              <a:rPr lang="en-US" sz="1400" b="1" dirty="0"/>
              <a:t>char* </a:t>
            </a:r>
            <a:r>
              <a:rPr lang="en-US" sz="1400" b="1" dirty="0" err="1"/>
              <a:t>m_szCurrentMsg</a:t>
            </a:r>
            <a:r>
              <a:rPr lang="en-US" sz="1400" b="1" dirty="0"/>
              <a:t>;</a:t>
            </a:r>
          </a:p>
          <a:p>
            <a:r>
              <a:rPr lang="ru-RU" sz="1400" b="1" dirty="0"/>
              <a:t>};</a:t>
            </a:r>
          </a:p>
          <a:p>
            <a:endParaRPr lang="ru-RU" sz="1400" b="1" dirty="0"/>
          </a:p>
          <a:p>
            <a:r>
              <a:rPr lang="en-US" sz="1400" b="1" dirty="0"/>
              <a:t>void </a:t>
            </a:r>
            <a:r>
              <a:rPr lang="en-US" sz="1400" b="1" dirty="0" err="1"/>
              <a:t>SimpleFunction</a:t>
            </a:r>
            <a:r>
              <a:rPr lang="en-US" sz="1400" b="1" dirty="0"/>
              <a:t>() {</a:t>
            </a:r>
          </a:p>
          <a:p>
            <a:r>
              <a:rPr lang="uk-UA" sz="1400" b="1" dirty="0" smtClean="0"/>
              <a:t>        </a:t>
            </a:r>
            <a:r>
              <a:rPr lang="en-US" sz="1400" b="1" dirty="0" err="1" smtClean="0"/>
              <a:t>CTracer</a:t>
            </a:r>
            <a:r>
              <a:rPr lang="en-US" sz="1400" b="1" dirty="0" smtClean="0"/>
              <a:t> </a:t>
            </a:r>
            <a:r>
              <a:rPr lang="en-US" sz="1400" b="1" dirty="0"/>
              <a:t>tracer( "</a:t>
            </a:r>
            <a:r>
              <a:rPr lang="en-US" sz="1400" b="1" dirty="0" err="1"/>
              <a:t>SimpleFunction</a:t>
            </a:r>
            <a:r>
              <a:rPr lang="en-US" sz="1400" b="1" dirty="0"/>
              <a:t>" );</a:t>
            </a:r>
          </a:p>
          <a:p>
            <a:r>
              <a:rPr lang="uk-UA" sz="1400" b="1" dirty="0" smtClean="0"/>
              <a:t>        </a:t>
            </a:r>
            <a:r>
              <a:rPr lang="en-US" sz="1400" b="1" dirty="0" smtClean="0"/>
              <a:t>// </a:t>
            </a:r>
            <a:r>
              <a:rPr lang="en-US" sz="1400" b="1" dirty="0"/>
              <a:t>to do something</a:t>
            </a:r>
          </a:p>
          <a:p>
            <a:r>
              <a:rPr lang="ru-RU" sz="1400" b="1" dirty="0"/>
              <a:t>}</a:t>
            </a:r>
          </a:p>
          <a:p>
            <a:endParaRPr lang="ru-RU" sz="1400" b="1" dirty="0"/>
          </a:p>
          <a:p>
            <a:r>
              <a:rPr lang="en-US" sz="1400" b="1" dirty="0"/>
              <a:t>void main() {</a:t>
            </a:r>
          </a:p>
          <a:p>
            <a:r>
              <a:rPr lang="uk-UA" sz="1400" b="1" dirty="0" smtClean="0"/>
              <a:t>        </a:t>
            </a:r>
            <a:r>
              <a:rPr lang="en-US" sz="1400" b="1" dirty="0" err="1" smtClean="0"/>
              <a:t>CTracer</a:t>
            </a:r>
            <a:r>
              <a:rPr lang="en-US" sz="1400" b="1" dirty="0" smtClean="0"/>
              <a:t> </a:t>
            </a:r>
            <a:r>
              <a:rPr lang="en-US" sz="1400" b="1" dirty="0"/>
              <a:t>tracer( "MAIN" );</a:t>
            </a:r>
          </a:p>
          <a:p>
            <a:r>
              <a:rPr lang="uk-UA" sz="1400" b="1" dirty="0" smtClean="0"/>
              <a:t>        </a:t>
            </a:r>
            <a:r>
              <a:rPr lang="en-US" sz="1400" b="1" dirty="0" err="1" smtClean="0"/>
              <a:t>SimpleFunction</a:t>
            </a:r>
            <a:r>
              <a:rPr lang="en-US" sz="1400" b="1" dirty="0"/>
              <a:t>();</a:t>
            </a:r>
          </a:p>
          <a:p>
            <a:r>
              <a:rPr lang="ru-RU" sz="1400" b="1" dirty="0"/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new, new[], delete, delete[]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CExample</a:t>
            </a:r>
            <a:r>
              <a:rPr lang="en-US" sz="2800" b="1" dirty="0"/>
              <a:t>* </a:t>
            </a:r>
            <a:r>
              <a:rPr lang="en-US" sz="2800" b="1" dirty="0" err="1"/>
              <a:t>pExamle</a:t>
            </a:r>
            <a:r>
              <a:rPr lang="en-US" sz="2800" b="1" dirty="0"/>
              <a:t> = new </a:t>
            </a:r>
            <a:r>
              <a:rPr lang="en-US" sz="2800" b="1" dirty="0" err="1"/>
              <a:t>CExample</a:t>
            </a:r>
            <a:r>
              <a:rPr lang="en-US" sz="2800" b="1" dirty="0">
                <a:solidFill>
                  <a:srgbClr val="FF0000"/>
                </a:solidFill>
              </a:rPr>
              <a:t>()</a:t>
            </a:r>
            <a:r>
              <a:rPr lang="en-US" sz="2800" b="1" dirty="0"/>
              <a:t>;</a:t>
            </a:r>
          </a:p>
          <a:p>
            <a:r>
              <a:rPr lang="en-US" sz="2800" b="1" dirty="0" err="1"/>
              <a:t>CExample</a:t>
            </a:r>
            <a:r>
              <a:rPr lang="en-US" sz="2800" b="1" dirty="0"/>
              <a:t>* </a:t>
            </a:r>
            <a:r>
              <a:rPr lang="en-US" sz="2800" b="1" dirty="0" err="1"/>
              <a:t>paExamples</a:t>
            </a:r>
            <a:r>
              <a:rPr lang="en-US" sz="2800" b="1" dirty="0"/>
              <a:t> = new </a:t>
            </a:r>
            <a:r>
              <a:rPr lang="en-US" sz="2800" b="1" dirty="0" err="1"/>
              <a:t>CExample</a:t>
            </a:r>
            <a:r>
              <a:rPr lang="en-US" sz="2800" b="1" dirty="0"/>
              <a:t>[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100</a:t>
            </a:r>
            <a:r>
              <a:rPr lang="en-US" sz="2800" b="1" dirty="0"/>
              <a:t> ];</a:t>
            </a:r>
          </a:p>
          <a:p>
            <a:endParaRPr lang="ru-RU" sz="2800" b="1" dirty="0"/>
          </a:p>
          <a:p>
            <a:r>
              <a:rPr lang="en-US" sz="2800" b="1" dirty="0"/>
              <a:t>delete </a:t>
            </a:r>
            <a:r>
              <a:rPr lang="en-US" sz="2800" b="1" dirty="0" err="1"/>
              <a:t>pExamle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delete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[]</a:t>
            </a:r>
            <a:r>
              <a:rPr lang="en-US" sz="2800" b="1" dirty="0"/>
              <a:t> </a:t>
            </a:r>
            <a:r>
              <a:rPr lang="en-US" sz="2800" b="1" dirty="0" err="1"/>
              <a:t>paExamples</a:t>
            </a:r>
            <a:r>
              <a:rPr lang="en-US" sz="2800" b="1" dirty="0"/>
              <a:t>;</a:t>
            </a:r>
            <a:endParaRPr lang="ru-RU" sz="28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Неявний виклик конструкторів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/>
              <a:t>class </a:t>
            </a:r>
            <a:r>
              <a:rPr lang="en-US" b="1" dirty="0" err="1"/>
              <a:t>CString</a:t>
            </a:r>
            <a:endParaRPr lang="en-US" b="1" dirty="0"/>
          </a:p>
          <a:p>
            <a:pPr>
              <a:buNone/>
            </a:pPr>
            <a:r>
              <a:rPr lang="ru-RU" b="1" dirty="0"/>
              <a:t>{</a:t>
            </a:r>
          </a:p>
          <a:p>
            <a:pPr>
              <a:buNone/>
            </a:pPr>
            <a:r>
              <a:rPr lang="en-US" b="1" dirty="0"/>
              <a:t>public:</a:t>
            </a:r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b="1" dirty="0" err="1" smtClean="0"/>
              <a:t>CString</a:t>
            </a:r>
            <a:r>
              <a:rPr lang="en-US" b="1" dirty="0"/>
              <a:t>( </a:t>
            </a:r>
            <a:r>
              <a:rPr lang="en-US" b="1" dirty="0">
                <a:solidFill>
                  <a:srgbClr val="C00000"/>
                </a:solidFill>
              </a:rPr>
              <a:t>const char* </a:t>
            </a:r>
            <a:r>
              <a:rPr lang="en-US" b="1" dirty="0" err="1">
                <a:solidFill>
                  <a:srgbClr val="C00000"/>
                </a:solidFill>
              </a:rPr>
              <a:t>szText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) { </a:t>
            </a:r>
            <a:r>
              <a:rPr lang="uk-UA" b="1" dirty="0" smtClean="0"/>
              <a:t>… </a:t>
            </a:r>
            <a:r>
              <a:rPr lang="en-US" b="1" dirty="0" smtClean="0"/>
              <a:t>}</a:t>
            </a:r>
            <a:endParaRPr lang="uk-UA" b="1" dirty="0" smtClean="0"/>
          </a:p>
          <a:p>
            <a:pPr>
              <a:buNone/>
            </a:pPr>
            <a:r>
              <a:rPr lang="uk-UA" b="1" dirty="0" smtClean="0"/>
              <a:t>…</a:t>
            </a:r>
            <a:endParaRPr lang="en-US" b="1" dirty="0"/>
          </a:p>
          <a:p>
            <a:pPr>
              <a:buNone/>
            </a:pPr>
            <a:r>
              <a:rPr lang="ru-RU" b="1" dirty="0"/>
              <a:t>};</a:t>
            </a:r>
          </a:p>
          <a:p>
            <a:pPr>
              <a:buNone/>
            </a:pPr>
            <a:endParaRPr lang="ru-RU" b="1" dirty="0"/>
          </a:p>
          <a:p>
            <a:pPr>
              <a:buNone/>
            </a:pPr>
            <a:r>
              <a:rPr lang="en-US" b="1" dirty="0"/>
              <a:t>class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CTest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None/>
            </a:pPr>
            <a:r>
              <a:rPr lang="ru-RU" b="1" dirty="0"/>
              <a:t>{</a:t>
            </a:r>
          </a:p>
          <a:p>
            <a:pPr>
              <a:buNone/>
            </a:pPr>
            <a:r>
              <a:rPr lang="en-US" b="1" dirty="0"/>
              <a:t>public:</a:t>
            </a:r>
          </a:p>
          <a:p>
            <a:pPr>
              <a:buNone/>
            </a:pPr>
            <a:r>
              <a:rPr lang="uk-UA" b="1" dirty="0" smtClean="0"/>
              <a:t>	</a:t>
            </a:r>
            <a:r>
              <a:rPr lang="nn-NO" b="1" dirty="0" smtClean="0"/>
              <a:t>CTest(const </a:t>
            </a:r>
            <a:r>
              <a:rPr lang="nn-NO" b="1" dirty="0"/>
              <a:t>CString&amp; </a:t>
            </a:r>
            <a:r>
              <a:rPr lang="nn-NO" b="1" dirty="0" smtClean="0"/>
              <a:t>sValue</a:t>
            </a:r>
            <a:r>
              <a:rPr lang="uk-UA" b="1" dirty="0" smtClean="0"/>
              <a:t>) </a:t>
            </a:r>
            <a:r>
              <a:rPr lang="nn-NO" b="1" dirty="0" smtClean="0"/>
              <a:t>{</a:t>
            </a:r>
            <a:r>
              <a:rPr lang="uk-UA" b="1" dirty="0" smtClean="0"/>
              <a:t> ...</a:t>
            </a:r>
            <a:r>
              <a:rPr lang="nn-NO" b="1" dirty="0" smtClean="0"/>
              <a:t> </a:t>
            </a:r>
            <a:r>
              <a:rPr lang="nn-NO" b="1" dirty="0"/>
              <a:t>}</a:t>
            </a:r>
          </a:p>
          <a:p>
            <a:pPr>
              <a:buNone/>
            </a:pPr>
            <a:r>
              <a:rPr lang="uk-UA" b="1" dirty="0" smtClean="0"/>
              <a:t>…</a:t>
            </a:r>
            <a:endParaRPr lang="en-US" b="1" dirty="0"/>
          </a:p>
          <a:p>
            <a:pPr>
              <a:buNone/>
            </a:pPr>
            <a:r>
              <a:rPr lang="ru-RU" b="1" dirty="0"/>
              <a:t>};</a:t>
            </a:r>
          </a:p>
          <a:p>
            <a:pPr>
              <a:buNone/>
            </a:pPr>
            <a:endParaRPr lang="ru-RU" b="1" dirty="0"/>
          </a:p>
          <a:p>
            <a:pPr>
              <a:buNone/>
            </a:pPr>
            <a:r>
              <a:rPr lang="en-US" b="1" dirty="0"/>
              <a:t>void main()</a:t>
            </a:r>
          </a:p>
          <a:p>
            <a:pPr>
              <a:buNone/>
            </a:pPr>
            <a:r>
              <a:rPr lang="ru-RU" b="1" dirty="0"/>
              <a:t>{</a:t>
            </a:r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CTest</a:t>
            </a:r>
            <a:r>
              <a:rPr lang="en-US" b="1" dirty="0" smtClean="0"/>
              <a:t> </a:t>
            </a:r>
            <a:r>
              <a:rPr lang="uk-UA" b="1" dirty="0" smtClean="0"/>
              <a:t> </a:t>
            </a:r>
            <a:r>
              <a:rPr lang="en-US" b="1" dirty="0" err="1" smtClean="0"/>
              <a:t>testObject</a:t>
            </a:r>
            <a:r>
              <a:rPr lang="en-US" b="1" dirty="0"/>
              <a:t>( </a:t>
            </a:r>
            <a:r>
              <a:rPr lang="en-US" b="1" dirty="0">
                <a:solidFill>
                  <a:srgbClr val="C00000"/>
                </a:solidFill>
              </a:rPr>
              <a:t>"text" </a:t>
            </a:r>
            <a:r>
              <a:rPr lang="en-US" b="1" dirty="0"/>
              <a:t>);</a:t>
            </a:r>
          </a:p>
          <a:p>
            <a:pPr>
              <a:buNone/>
            </a:pPr>
            <a:r>
              <a:rPr lang="ru-RU" b="1" dirty="0"/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/>
              <a:t>class </a:t>
            </a:r>
            <a:r>
              <a:rPr lang="en-US" b="1" dirty="0" err="1"/>
              <a:t>CString</a:t>
            </a:r>
            <a:endParaRPr lang="en-US" b="1" dirty="0"/>
          </a:p>
          <a:p>
            <a:pPr>
              <a:buNone/>
            </a:pPr>
            <a:r>
              <a:rPr lang="ru-RU" b="1" dirty="0"/>
              <a:t>{</a:t>
            </a:r>
          </a:p>
          <a:p>
            <a:pPr>
              <a:buNone/>
            </a:pPr>
            <a:r>
              <a:rPr lang="en-US" b="1" dirty="0"/>
              <a:t>public:</a:t>
            </a:r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sz="3400" b="1" dirty="0" smtClean="0">
                <a:solidFill>
                  <a:srgbClr val="FF0000"/>
                </a:solidFill>
              </a:rPr>
              <a:t>explicit</a:t>
            </a:r>
            <a:r>
              <a:rPr lang="en-US" b="1" dirty="0" smtClean="0"/>
              <a:t> </a:t>
            </a:r>
            <a:r>
              <a:rPr lang="en-US" b="1" dirty="0" err="1" smtClean="0"/>
              <a:t>CString</a:t>
            </a:r>
            <a:r>
              <a:rPr lang="en-US" b="1" dirty="0"/>
              <a:t>( </a:t>
            </a:r>
            <a:r>
              <a:rPr lang="en-US" b="1" dirty="0">
                <a:solidFill>
                  <a:srgbClr val="C00000"/>
                </a:solidFill>
              </a:rPr>
              <a:t>const char* </a:t>
            </a:r>
            <a:r>
              <a:rPr lang="en-US" b="1" dirty="0" err="1">
                <a:solidFill>
                  <a:srgbClr val="C00000"/>
                </a:solidFill>
              </a:rPr>
              <a:t>szText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) { </a:t>
            </a:r>
            <a:r>
              <a:rPr lang="uk-UA" b="1" dirty="0" smtClean="0"/>
              <a:t>… </a:t>
            </a:r>
            <a:r>
              <a:rPr lang="en-US" b="1" dirty="0" smtClean="0"/>
              <a:t>}</a:t>
            </a:r>
            <a:endParaRPr lang="uk-UA" b="1" dirty="0" smtClean="0"/>
          </a:p>
          <a:p>
            <a:pPr>
              <a:buNone/>
            </a:pPr>
            <a:r>
              <a:rPr lang="uk-UA" b="1" dirty="0" smtClean="0"/>
              <a:t>…</a:t>
            </a:r>
            <a:endParaRPr lang="en-US" b="1" dirty="0"/>
          </a:p>
          <a:p>
            <a:pPr>
              <a:buNone/>
            </a:pPr>
            <a:r>
              <a:rPr lang="ru-RU" b="1" dirty="0"/>
              <a:t>};</a:t>
            </a:r>
          </a:p>
          <a:p>
            <a:pPr>
              <a:buNone/>
            </a:pPr>
            <a:endParaRPr lang="ru-RU" b="1" dirty="0"/>
          </a:p>
          <a:p>
            <a:pPr>
              <a:buNone/>
            </a:pPr>
            <a:r>
              <a:rPr lang="en-US" b="1" dirty="0"/>
              <a:t>class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CTest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None/>
            </a:pPr>
            <a:r>
              <a:rPr lang="ru-RU" b="1" dirty="0"/>
              <a:t>{</a:t>
            </a:r>
          </a:p>
          <a:p>
            <a:pPr>
              <a:buNone/>
            </a:pPr>
            <a:r>
              <a:rPr lang="en-US" b="1" dirty="0"/>
              <a:t>public:</a:t>
            </a:r>
          </a:p>
          <a:p>
            <a:pPr>
              <a:buNone/>
            </a:pPr>
            <a:r>
              <a:rPr lang="uk-UA" b="1" dirty="0" smtClean="0"/>
              <a:t>	</a:t>
            </a:r>
            <a:r>
              <a:rPr lang="nn-NO" b="1" dirty="0" smtClean="0"/>
              <a:t>CTest(const </a:t>
            </a:r>
            <a:r>
              <a:rPr lang="nn-NO" b="1" dirty="0"/>
              <a:t>CString&amp; </a:t>
            </a:r>
            <a:r>
              <a:rPr lang="nn-NO" b="1" dirty="0" smtClean="0"/>
              <a:t>sValue</a:t>
            </a:r>
            <a:r>
              <a:rPr lang="uk-UA" b="1" dirty="0" smtClean="0"/>
              <a:t>) </a:t>
            </a:r>
            <a:r>
              <a:rPr lang="nn-NO" b="1" dirty="0" smtClean="0"/>
              <a:t>{</a:t>
            </a:r>
            <a:r>
              <a:rPr lang="uk-UA" b="1" dirty="0" smtClean="0"/>
              <a:t> ...</a:t>
            </a:r>
            <a:r>
              <a:rPr lang="nn-NO" b="1" dirty="0" smtClean="0"/>
              <a:t> </a:t>
            </a:r>
            <a:r>
              <a:rPr lang="nn-NO" b="1" dirty="0"/>
              <a:t>}</a:t>
            </a:r>
          </a:p>
          <a:p>
            <a:pPr>
              <a:buNone/>
            </a:pPr>
            <a:r>
              <a:rPr lang="uk-UA" b="1" dirty="0" smtClean="0"/>
              <a:t>…</a:t>
            </a:r>
            <a:endParaRPr lang="en-US" b="1" dirty="0"/>
          </a:p>
          <a:p>
            <a:pPr>
              <a:buNone/>
            </a:pPr>
            <a:r>
              <a:rPr lang="ru-RU" b="1" dirty="0"/>
              <a:t>};</a:t>
            </a:r>
          </a:p>
          <a:p>
            <a:pPr>
              <a:buNone/>
            </a:pPr>
            <a:endParaRPr lang="ru-RU" b="1" dirty="0"/>
          </a:p>
          <a:p>
            <a:pPr>
              <a:buNone/>
            </a:pPr>
            <a:r>
              <a:rPr lang="en-US" b="1" dirty="0"/>
              <a:t>void main()</a:t>
            </a:r>
          </a:p>
          <a:p>
            <a:pPr>
              <a:buNone/>
            </a:pPr>
            <a:r>
              <a:rPr lang="ru-RU" b="1" dirty="0"/>
              <a:t>{</a:t>
            </a:r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CTest</a:t>
            </a:r>
            <a:r>
              <a:rPr lang="en-US" b="1" dirty="0" smtClean="0"/>
              <a:t> </a:t>
            </a:r>
            <a:r>
              <a:rPr lang="uk-UA" b="1" dirty="0" smtClean="0"/>
              <a:t> </a:t>
            </a:r>
            <a:r>
              <a:rPr lang="en-US" b="1" dirty="0" err="1" smtClean="0"/>
              <a:t>testObject</a:t>
            </a:r>
            <a:r>
              <a:rPr lang="en-US" b="1" dirty="0"/>
              <a:t>( </a:t>
            </a:r>
            <a:r>
              <a:rPr lang="en-US" b="1" dirty="0">
                <a:solidFill>
                  <a:srgbClr val="C00000"/>
                </a:solidFill>
              </a:rPr>
              <a:t>"text" </a:t>
            </a:r>
            <a:r>
              <a:rPr lang="en-US" b="1" dirty="0"/>
              <a:t>);</a:t>
            </a:r>
          </a:p>
          <a:p>
            <a:pPr>
              <a:buNone/>
            </a:pPr>
            <a:r>
              <a:rPr lang="ru-RU" b="1" dirty="0"/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Вкладені класи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 fontScale="92500" lnSpcReduction="10000"/>
          </a:bodyPr>
          <a:lstStyle/>
          <a:p>
            <a:r>
              <a:rPr lang="uk-UA" dirty="0" smtClean="0"/>
              <a:t>Видимий лише в середині батьківського класу, унікальне </a:t>
            </a:r>
            <a:r>
              <a:rPr lang="uk-UA" dirty="0" err="1" smtClean="0"/>
              <a:t>ім</a:t>
            </a:r>
            <a:r>
              <a:rPr lang="en-US" dirty="0" smtClean="0"/>
              <a:t>’</a:t>
            </a:r>
            <a:r>
              <a:rPr lang="uk-UA" dirty="0" smtClean="0"/>
              <a:t>я в середині</a:t>
            </a:r>
          </a:p>
          <a:p>
            <a:r>
              <a:rPr lang="uk-UA" dirty="0" smtClean="0"/>
              <a:t>Вкладений і зовнішній клас </a:t>
            </a:r>
            <a:r>
              <a:rPr lang="uk-UA" dirty="0" err="1" smtClean="0"/>
              <a:t>немають</a:t>
            </a:r>
            <a:r>
              <a:rPr lang="uk-UA" dirty="0" smtClean="0"/>
              <a:t> доступу до прихованих полів протилежного класу</a:t>
            </a:r>
          </a:p>
          <a:p>
            <a:r>
              <a:rPr lang="uk-UA" dirty="0" smtClean="0"/>
              <a:t>Скорочує кількість глобальних імен</a:t>
            </a:r>
          </a:p>
          <a:p>
            <a:r>
              <a:rPr lang="uk-UA" dirty="0" smtClean="0"/>
              <a:t>Повинен бути простим</a:t>
            </a:r>
          </a:p>
          <a:p>
            <a:pPr lvl="1"/>
            <a:r>
              <a:rPr lang="en-US" dirty="0" smtClean="0"/>
              <a:t>External</a:t>
            </a:r>
            <a:r>
              <a:rPr lang="en-US" dirty="0" smtClean="0"/>
              <a:t>::Internal </a:t>
            </a:r>
            <a:r>
              <a:rPr lang="en-US" dirty="0" err="1" smtClean="0"/>
              <a:t>member_variable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class A::B { .. }; void A::B::Function() { .. }</a:t>
            </a:r>
            <a:endParaRPr lang="uk-UA" dirty="0" smtClean="0"/>
          </a:p>
          <a:p>
            <a:endParaRPr lang="uk-UA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 основі структурного підходу до програмування лежить код, який змінює дані</a:t>
            </a:r>
          </a:p>
          <a:p>
            <a:endParaRPr lang="uk-UA" dirty="0" smtClean="0"/>
          </a:p>
          <a:p>
            <a:r>
              <a:rPr lang="uk-UA" dirty="0" smtClean="0"/>
              <a:t>В основі ООП лежать дані, які контролюють доступ до коду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uk-UA" b="1" dirty="0" err="1" smtClean="0">
                <a:solidFill>
                  <a:schemeClr val="tx2"/>
                </a:solidFill>
              </a:rPr>
              <a:t>Перевизначення</a:t>
            </a:r>
            <a:r>
              <a:rPr lang="uk-UA" b="1" dirty="0" smtClean="0">
                <a:solidFill>
                  <a:schemeClr val="tx2"/>
                </a:solidFill>
              </a:rPr>
              <a:t> операцій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Перевантаження функцій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double </a:t>
            </a:r>
            <a:r>
              <a:rPr lang="en-US" sz="2000" b="1" dirty="0" err="1"/>
              <a:t>sqrt</a:t>
            </a:r>
            <a:r>
              <a:rPr lang="en-US" sz="2000" b="1" dirty="0"/>
              <a:t>( double </a:t>
            </a:r>
            <a:r>
              <a:rPr lang="en-US" sz="2000" b="1" dirty="0" err="1"/>
              <a:t>dVal</a:t>
            </a:r>
            <a:r>
              <a:rPr lang="en-US" sz="2000" b="1" dirty="0"/>
              <a:t> )</a:t>
            </a:r>
          </a:p>
          <a:p>
            <a:pPr>
              <a:buNone/>
            </a:pPr>
            <a:r>
              <a:rPr lang="ru-RU" sz="2000" b="1" dirty="0"/>
              <a:t>{</a:t>
            </a:r>
          </a:p>
          <a:p>
            <a:pPr>
              <a:buNone/>
            </a:pPr>
            <a:r>
              <a:rPr lang="uk-UA" sz="2000" b="1" dirty="0" smtClean="0"/>
              <a:t>        </a:t>
            </a:r>
            <a:r>
              <a:rPr lang="en-US" sz="2000" b="1" dirty="0" smtClean="0"/>
              <a:t>return </a:t>
            </a:r>
            <a:r>
              <a:rPr lang="en-US" sz="2000" b="1" dirty="0" err="1"/>
              <a:t>dVal</a:t>
            </a:r>
            <a:r>
              <a:rPr lang="en-US" sz="2000" b="1" dirty="0"/>
              <a:t> * </a:t>
            </a:r>
            <a:r>
              <a:rPr lang="en-US" sz="2000" b="1" dirty="0" err="1"/>
              <a:t>dVal</a:t>
            </a:r>
            <a:r>
              <a:rPr lang="en-US" sz="2000" b="1" dirty="0"/>
              <a:t>;</a:t>
            </a:r>
          </a:p>
          <a:p>
            <a:pPr>
              <a:buNone/>
            </a:pPr>
            <a:r>
              <a:rPr lang="ru-RU" sz="2000" b="1" dirty="0" smtClean="0"/>
              <a:t>}</a:t>
            </a:r>
          </a:p>
          <a:p>
            <a:pPr>
              <a:buNone/>
            </a:pPr>
            <a:endParaRPr lang="ru-RU" sz="2000" b="1" dirty="0" smtClean="0"/>
          </a:p>
          <a:p>
            <a:pPr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/>
              <a:t>sqrt</a:t>
            </a:r>
            <a:r>
              <a:rPr lang="en-US" sz="2000" b="1" dirty="0"/>
              <a:t>(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nVal</a:t>
            </a:r>
            <a:r>
              <a:rPr lang="en-US" sz="2000" b="1" dirty="0"/>
              <a:t> )</a:t>
            </a:r>
          </a:p>
          <a:p>
            <a:pPr>
              <a:buNone/>
            </a:pPr>
            <a:r>
              <a:rPr lang="ru-RU" sz="2000" b="1" dirty="0"/>
              <a:t>{</a:t>
            </a:r>
          </a:p>
          <a:p>
            <a:pPr>
              <a:buNone/>
            </a:pPr>
            <a:r>
              <a:rPr lang="uk-UA" sz="2000" b="1" dirty="0" smtClean="0"/>
              <a:t>       </a:t>
            </a:r>
            <a:r>
              <a:rPr lang="en-US" sz="2000" b="1" dirty="0" smtClean="0"/>
              <a:t>return </a:t>
            </a:r>
            <a:r>
              <a:rPr lang="en-US" sz="2000" b="1" dirty="0" err="1"/>
              <a:t>nVal</a:t>
            </a:r>
            <a:r>
              <a:rPr lang="en-US" sz="2000" b="1" dirty="0"/>
              <a:t> * </a:t>
            </a:r>
            <a:r>
              <a:rPr lang="en-US" sz="2000" b="1" dirty="0" err="1"/>
              <a:t>nVal</a:t>
            </a:r>
            <a:r>
              <a:rPr lang="en-US" sz="2000" b="1" dirty="0"/>
              <a:t>;</a:t>
            </a:r>
          </a:p>
          <a:p>
            <a:pPr>
              <a:buNone/>
            </a:pPr>
            <a:r>
              <a:rPr lang="ru-RU" sz="2000" b="1" dirty="0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tx2"/>
                </a:solidFill>
              </a:rPr>
              <a:t>Перевантаження функцій та стандартні параметри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sqrt</a:t>
            </a:r>
            <a:r>
              <a:rPr lang="en-US" sz="2000" b="1" dirty="0"/>
              <a:t>(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nVal</a:t>
            </a:r>
            <a:r>
              <a:rPr lang="en-US" sz="2000" b="1" dirty="0"/>
              <a:t> )</a:t>
            </a:r>
          </a:p>
          <a:p>
            <a:pPr>
              <a:buNone/>
            </a:pPr>
            <a:r>
              <a:rPr lang="ru-RU" sz="2000" b="1" dirty="0"/>
              <a:t>{</a:t>
            </a:r>
          </a:p>
          <a:p>
            <a:pPr>
              <a:buNone/>
            </a:pPr>
            <a:r>
              <a:rPr lang="uk-UA" sz="2000" b="1" dirty="0" smtClean="0"/>
              <a:t>        </a:t>
            </a:r>
            <a:r>
              <a:rPr lang="en-US" sz="2000" b="1" dirty="0" smtClean="0"/>
              <a:t>return </a:t>
            </a:r>
            <a:r>
              <a:rPr lang="en-US" sz="2000" b="1" dirty="0" err="1"/>
              <a:t>nVal</a:t>
            </a:r>
            <a:r>
              <a:rPr lang="en-US" sz="2000" b="1" dirty="0"/>
              <a:t> * </a:t>
            </a:r>
            <a:r>
              <a:rPr lang="en-US" sz="2000" b="1" dirty="0" err="1"/>
              <a:t>nVal</a:t>
            </a:r>
            <a:r>
              <a:rPr lang="en-US" sz="2000" b="1" dirty="0"/>
              <a:t>;</a:t>
            </a:r>
          </a:p>
          <a:p>
            <a:pPr>
              <a:buNone/>
            </a:pPr>
            <a:r>
              <a:rPr lang="ru-RU" sz="2000" b="1" dirty="0" smtClean="0"/>
              <a:t>}</a:t>
            </a:r>
          </a:p>
          <a:p>
            <a:pPr>
              <a:buNone/>
            </a:pPr>
            <a:endParaRPr lang="ru-RU" sz="2000" b="1" dirty="0"/>
          </a:p>
          <a:p>
            <a:pPr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/>
              <a:t>sqrt</a:t>
            </a:r>
            <a:r>
              <a:rPr lang="en-US" sz="2000" b="1" dirty="0"/>
              <a:t>(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nVal</a:t>
            </a:r>
            <a:r>
              <a:rPr lang="en-US" sz="2000" b="1" dirty="0"/>
              <a:t>, </a:t>
            </a:r>
            <a:r>
              <a:rPr lang="en-US" sz="2000" b="1" dirty="0" err="1"/>
              <a:t>bool</a:t>
            </a:r>
            <a:r>
              <a:rPr lang="en-US" sz="2000" b="1" dirty="0"/>
              <a:t> </a:t>
            </a:r>
            <a:r>
              <a:rPr lang="en-US" sz="2000" b="1" dirty="0" err="1"/>
              <a:t>bResultSign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= false  </a:t>
            </a:r>
            <a:r>
              <a:rPr lang="en-US" sz="2000" b="1" dirty="0"/>
              <a:t>)</a:t>
            </a:r>
          </a:p>
          <a:p>
            <a:pPr>
              <a:buNone/>
            </a:pPr>
            <a:r>
              <a:rPr lang="ru-RU" sz="2000" b="1" dirty="0"/>
              <a:t>{</a:t>
            </a:r>
          </a:p>
          <a:p>
            <a:pPr>
              <a:buNone/>
            </a:pPr>
            <a:r>
              <a:rPr lang="uk-UA" sz="2000" b="1" dirty="0" smtClean="0"/>
              <a:t>        </a:t>
            </a:r>
            <a:r>
              <a:rPr lang="en-US" sz="2000" b="1" dirty="0" smtClean="0"/>
              <a:t>return </a:t>
            </a:r>
            <a:r>
              <a:rPr lang="en-US" sz="2000" b="1" dirty="0" err="1"/>
              <a:t>nVal</a:t>
            </a:r>
            <a:r>
              <a:rPr lang="en-US" sz="2000" b="1" dirty="0"/>
              <a:t> * </a:t>
            </a:r>
            <a:r>
              <a:rPr lang="en-US" sz="2000" b="1" dirty="0" err="1"/>
              <a:t>nVal</a:t>
            </a:r>
            <a:r>
              <a:rPr lang="en-US" sz="2000" b="1" dirty="0"/>
              <a:t> * </a:t>
            </a:r>
            <a:r>
              <a:rPr lang="en-US" sz="2000" b="1" dirty="0" err="1"/>
              <a:t>bResultSign</a:t>
            </a:r>
            <a:r>
              <a:rPr lang="en-US" sz="2000" b="1" dirty="0"/>
              <a:t>;</a:t>
            </a:r>
          </a:p>
          <a:p>
            <a:pPr>
              <a:buNone/>
            </a:pPr>
            <a:r>
              <a:rPr lang="ru-RU" sz="2000" b="1" dirty="0" smtClean="0"/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Перевантаження операцій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24944"/>
            <a:ext cx="8316416" cy="130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Операторна функція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1988840"/>
            <a:ext cx="7787208" cy="41373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dirty="0" err="1">
                <a:solidFill>
                  <a:schemeClr val="accent3">
                    <a:lumMod val="50000"/>
                  </a:schemeClr>
                </a:solidFill>
              </a:rPr>
              <a:t>тип_результату</a:t>
            </a:r>
            <a:r>
              <a:rPr lang="ru-RU" sz="2400" b="1" dirty="0"/>
              <a:t> </a:t>
            </a:r>
            <a:r>
              <a:rPr lang="en-US" sz="2400" b="1" dirty="0" smtClean="0"/>
              <a:t>oper</a:t>
            </a:r>
            <a:r>
              <a:rPr lang="en-US" sz="2400" b="1" dirty="0"/>
              <a:t>a</a:t>
            </a:r>
            <a:r>
              <a:rPr lang="en-US" sz="2400" b="1" dirty="0" smtClean="0"/>
              <a:t>tor</a:t>
            </a:r>
            <a:r>
              <a:rPr lang="en-US" sz="2400" b="1" dirty="0">
                <a:solidFill>
                  <a:srgbClr val="FF0000"/>
                </a:solidFill>
              </a:rPr>
              <a:t>#</a:t>
            </a:r>
            <a:r>
              <a:rPr lang="en-US" sz="2400" b="1" dirty="0"/>
              <a:t>(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&lt;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список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праматерів</a:t>
            </a:r>
            <a:r>
              <a:rPr lang="ru-RU" sz="2400" b="1" dirty="0">
                <a:solidFill>
                  <a:schemeClr val="accent3">
                    <a:lumMod val="50000"/>
                  </a:schemeClr>
                </a:solidFill>
              </a:rPr>
              <a:t>&gt; </a:t>
            </a:r>
            <a:r>
              <a:rPr lang="ru-RU" sz="2400" b="1" dirty="0"/>
              <a:t>)</a:t>
            </a:r>
          </a:p>
          <a:p>
            <a:pPr>
              <a:buNone/>
            </a:pPr>
            <a:r>
              <a:rPr lang="ru-RU" sz="2400" b="1" dirty="0"/>
              <a:t>{</a:t>
            </a:r>
          </a:p>
          <a:p>
            <a:pPr>
              <a:buNone/>
            </a:pPr>
            <a:r>
              <a:rPr lang="ru-RU" sz="2400" b="1" dirty="0" smtClean="0"/>
              <a:t>	// код </a:t>
            </a:r>
            <a:r>
              <a:rPr lang="ru-RU" sz="2400" b="1" dirty="0" err="1" smtClean="0"/>
              <a:t>функції</a:t>
            </a:r>
            <a:endParaRPr lang="ru-RU" sz="2400" b="1" dirty="0"/>
          </a:p>
          <a:p>
            <a:pPr>
              <a:buNone/>
            </a:pPr>
            <a:r>
              <a:rPr lang="uk-UA" sz="2400" b="1" dirty="0" smtClean="0"/>
              <a:t>	</a:t>
            </a:r>
            <a:r>
              <a:rPr lang="en-US" sz="2400" b="1" dirty="0" smtClean="0"/>
              <a:t>return </a:t>
            </a:r>
            <a:r>
              <a:rPr lang="uk-UA" sz="2400" b="1" dirty="0" smtClean="0"/>
              <a:t>…</a:t>
            </a:r>
            <a:endParaRPr lang="en-US" sz="2400" b="1" dirty="0"/>
          </a:p>
          <a:p>
            <a:pPr>
              <a:buNone/>
            </a:pPr>
            <a:r>
              <a:rPr lang="ru-RU" sz="2400" b="1" dirty="0" smtClean="0"/>
              <a:t>}</a:t>
            </a:r>
            <a:endParaRPr lang="en-US" sz="2400" b="1" dirty="0" smtClean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 err="1" smtClean="0"/>
              <a:t>CNumber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nB</a:t>
            </a:r>
            <a:r>
              <a:rPr lang="en-US" sz="2400" b="1" dirty="0" smtClean="0"/>
              <a:t>;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nA</a:t>
            </a:r>
            <a:r>
              <a:rPr lang="en-US" sz="2400" b="1" dirty="0" smtClean="0"/>
              <a:t> + </a:t>
            </a:r>
            <a:r>
              <a:rPr lang="en-US" sz="2400" b="1" dirty="0" err="1" smtClean="0"/>
              <a:t>nB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nA.</a:t>
            </a:r>
            <a:r>
              <a:rPr lang="en-US" sz="2400" b="1" dirty="0" err="1" smtClean="0">
                <a:solidFill>
                  <a:schemeClr val="tx2"/>
                </a:solidFill>
              </a:rPr>
              <a:t>operator</a:t>
            </a:r>
            <a:r>
              <a:rPr lang="en-US" sz="2400" b="1" dirty="0" smtClean="0">
                <a:solidFill>
                  <a:schemeClr val="tx2"/>
                </a:solidFill>
              </a:rPr>
              <a:t>+( </a:t>
            </a:r>
            <a:r>
              <a:rPr lang="en-US" sz="2400" b="1" dirty="0" err="1" smtClean="0">
                <a:solidFill>
                  <a:schemeClr val="tx2"/>
                </a:solidFill>
              </a:rPr>
              <a:t>nB</a:t>
            </a:r>
            <a:r>
              <a:rPr lang="en-US" sz="2400" b="1" dirty="0" smtClean="0">
                <a:solidFill>
                  <a:schemeClr val="tx2"/>
                </a:solidFill>
              </a:rPr>
              <a:t> );</a:t>
            </a:r>
            <a:endParaRPr lang="ru-RU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uk-UA" b="1" dirty="0" err="1" smtClean="0">
                <a:solidFill>
                  <a:schemeClr val="tx2"/>
                </a:solidFill>
              </a:rPr>
              <a:t>Унарні</a:t>
            </a:r>
            <a:r>
              <a:rPr lang="uk-UA" b="1" dirty="0" smtClean="0">
                <a:solidFill>
                  <a:schemeClr val="tx2"/>
                </a:solidFill>
              </a:rPr>
              <a:t> та бінарні операції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uk-UA" dirty="0" smtClean="0"/>
              <a:t>Бінарна операція в класі визначається функцією з одним параметром, поза класом – з двома</a:t>
            </a:r>
          </a:p>
          <a:p>
            <a:endParaRPr lang="uk-UA" dirty="0" smtClean="0"/>
          </a:p>
          <a:p>
            <a:r>
              <a:rPr lang="uk-UA" dirty="0" err="1" smtClean="0"/>
              <a:t>Унарна</a:t>
            </a:r>
            <a:r>
              <a:rPr lang="uk-UA" dirty="0" smtClean="0"/>
              <a:t> операція в класі визначається функцією без параметрів, поза класом – з одним</a:t>
            </a: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32859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/>
              <a:t>class </a:t>
            </a:r>
            <a:r>
              <a:rPr lang="en-US" b="1" dirty="0" err="1"/>
              <a:t>CNumber</a:t>
            </a:r>
            <a:endParaRPr lang="en-US" b="1" dirty="0"/>
          </a:p>
          <a:p>
            <a:pPr>
              <a:buNone/>
            </a:pPr>
            <a:r>
              <a:rPr lang="ru-RU" b="1" dirty="0"/>
              <a:t>{</a:t>
            </a: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b="1" dirty="0"/>
              <a:t>:</a:t>
            </a:r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b="1" dirty="0" err="1" smtClean="0"/>
              <a:t>CNumber</a:t>
            </a:r>
            <a:r>
              <a:rPr lang="en-US" b="1" dirty="0"/>
              <a:t>&amp; operator++() {</a:t>
            </a:r>
          </a:p>
          <a:p>
            <a:pPr>
              <a:buNone/>
            </a:pPr>
            <a:r>
              <a:rPr lang="uk-UA" b="1" dirty="0" smtClean="0"/>
              <a:t>		</a:t>
            </a:r>
            <a:r>
              <a:rPr lang="en-US" b="1" dirty="0" smtClean="0"/>
              <a:t>++</a:t>
            </a:r>
            <a:r>
              <a:rPr lang="en-US" b="1" dirty="0" err="1"/>
              <a:t>m_nNumber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uk-UA" b="1" dirty="0" smtClean="0"/>
              <a:t>		</a:t>
            </a:r>
            <a:r>
              <a:rPr lang="en-US" b="1" dirty="0" smtClean="0"/>
              <a:t>return </a:t>
            </a:r>
            <a:r>
              <a:rPr lang="en-US" b="1" dirty="0"/>
              <a:t>*this;</a:t>
            </a:r>
          </a:p>
          <a:p>
            <a:pPr>
              <a:buNone/>
            </a:pPr>
            <a:r>
              <a:rPr lang="ru-RU" b="1" dirty="0" smtClean="0"/>
              <a:t>	}</a:t>
            </a:r>
            <a:endParaRPr lang="ru-RU" b="1" dirty="0"/>
          </a:p>
          <a:p>
            <a:pPr>
              <a:buNone/>
            </a:pPr>
            <a:endParaRPr lang="ru-RU" b="1" dirty="0"/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b="1" dirty="0" err="1" smtClean="0"/>
              <a:t>CNumber</a:t>
            </a:r>
            <a:r>
              <a:rPr lang="en-US" b="1" dirty="0" smtClean="0"/>
              <a:t> </a:t>
            </a:r>
            <a:r>
              <a:rPr lang="en-US" b="1" dirty="0"/>
              <a:t>operator+( const </a:t>
            </a:r>
            <a:r>
              <a:rPr lang="en-US" b="1" dirty="0" err="1"/>
              <a:t>CNumber</a:t>
            </a:r>
            <a:r>
              <a:rPr lang="en-US" b="1" dirty="0"/>
              <a:t>&amp; </a:t>
            </a:r>
            <a:r>
              <a:rPr lang="en-US" b="1" dirty="0" err="1"/>
              <a:t>opRight</a:t>
            </a:r>
            <a:r>
              <a:rPr lang="en-US" b="1" dirty="0"/>
              <a:t> )</a:t>
            </a:r>
          </a:p>
          <a:p>
            <a:pPr>
              <a:buNone/>
            </a:pPr>
            <a:r>
              <a:rPr lang="ru-RU" b="1" dirty="0" smtClean="0"/>
              <a:t>	{</a:t>
            </a:r>
            <a:endParaRPr lang="ru-RU" b="1" dirty="0"/>
          </a:p>
          <a:p>
            <a:pPr>
              <a:buNone/>
            </a:pPr>
            <a:r>
              <a:rPr lang="uk-UA" b="1" dirty="0" smtClean="0"/>
              <a:t>		</a:t>
            </a:r>
            <a:r>
              <a:rPr lang="en-US" b="1" dirty="0" err="1" smtClean="0"/>
              <a:t>CNumber</a:t>
            </a:r>
            <a:r>
              <a:rPr lang="en-US" b="1" dirty="0" smtClean="0"/>
              <a:t> </a:t>
            </a:r>
            <a:r>
              <a:rPr lang="en-US" b="1" dirty="0" err="1"/>
              <a:t>nResult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uk-UA" b="1" dirty="0" smtClean="0"/>
              <a:t>		</a:t>
            </a:r>
            <a:r>
              <a:rPr lang="en-US" b="1" dirty="0" err="1" smtClean="0"/>
              <a:t>nResult.m_nNumber</a:t>
            </a:r>
            <a:r>
              <a:rPr lang="en-US" b="1" dirty="0" smtClean="0"/>
              <a:t> </a:t>
            </a:r>
            <a:r>
              <a:rPr lang="en-US" b="1" dirty="0"/>
              <a:t>= this-&gt;</a:t>
            </a:r>
            <a:r>
              <a:rPr lang="en-US" b="1" dirty="0" err="1"/>
              <a:t>m_nNumber</a:t>
            </a:r>
            <a:r>
              <a:rPr lang="en-US" b="1" dirty="0"/>
              <a:t> + </a:t>
            </a:r>
            <a:r>
              <a:rPr lang="en-US" b="1" dirty="0" err="1"/>
              <a:t>opRight.m_nNumber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uk-UA" b="1" dirty="0" smtClean="0"/>
              <a:t>		</a:t>
            </a:r>
            <a:r>
              <a:rPr lang="en-US" b="1" dirty="0" smtClean="0"/>
              <a:t>return </a:t>
            </a:r>
            <a:r>
              <a:rPr lang="en-US" b="1" dirty="0" err="1"/>
              <a:t>nResult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ru-RU" b="1" dirty="0" smtClean="0"/>
              <a:t>	}</a:t>
            </a:r>
            <a:endParaRPr lang="ru-RU" b="1" dirty="0"/>
          </a:p>
          <a:p>
            <a:endParaRPr lang="ru-RU" b="1" dirty="0"/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b="1" dirty="0" smtClean="0"/>
              <a:t>friend </a:t>
            </a:r>
            <a:r>
              <a:rPr lang="en-US" b="1" dirty="0" err="1"/>
              <a:t>CNumber</a:t>
            </a:r>
            <a:r>
              <a:rPr lang="en-US" b="1" dirty="0"/>
              <a:t>&amp; operator--( </a:t>
            </a:r>
            <a:r>
              <a:rPr lang="en-US" b="1" dirty="0" err="1"/>
              <a:t>CNumber</a:t>
            </a:r>
            <a:r>
              <a:rPr lang="en-US" b="1" dirty="0"/>
              <a:t>&amp; </a:t>
            </a:r>
            <a:r>
              <a:rPr lang="en-US" b="1" dirty="0" err="1"/>
              <a:t>opNumber</a:t>
            </a:r>
            <a:r>
              <a:rPr lang="en-US" b="1" dirty="0"/>
              <a:t> 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friend </a:t>
            </a:r>
            <a:r>
              <a:rPr lang="en-US" b="1" dirty="0" err="1"/>
              <a:t>CNumber</a:t>
            </a:r>
            <a:r>
              <a:rPr lang="en-US" b="1" dirty="0"/>
              <a:t> operator-( const </a:t>
            </a:r>
            <a:r>
              <a:rPr lang="en-US" b="1" dirty="0" err="1"/>
              <a:t>CNumber</a:t>
            </a:r>
            <a:r>
              <a:rPr lang="en-US" b="1" dirty="0"/>
              <a:t>&amp; </a:t>
            </a:r>
            <a:r>
              <a:rPr lang="en-US" b="1" dirty="0" err="1"/>
              <a:t>opLeft</a:t>
            </a:r>
            <a:r>
              <a:rPr lang="en-US" b="1" dirty="0"/>
              <a:t>, const </a:t>
            </a:r>
            <a:r>
              <a:rPr lang="en-US" b="1" dirty="0" err="1"/>
              <a:t>CNumber</a:t>
            </a:r>
            <a:r>
              <a:rPr lang="en-US" b="1" dirty="0"/>
              <a:t>&amp; </a:t>
            </a:r>
            <a:r>
              <a:rPr lang="en-US" b="1" dirty="0" err="1"/>
              <a:t>opRight</a:t>
            </a:r>
            <a:r>
              <a:rPr lang="en-US" b="1" dirty="0"/>
              <a:t> );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private</a:t>
            </a:r>
            <a:r>
              <a:rPr lang="en-US" b="1" dirty="0"/>
              <a:t>:</a:t>
            </a:r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m_nNumber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b="1" dirty="0"/>
              <a:t>}</a:t>
            </a:r>
            <a:r>
              <a:rPr lang="ru-RU" b="1" dirty="0" smtClean="0"/>
              <a:t>;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CNumber</a:t>
            </a:r>
            <a:r>
              <a:rPr lang="en-US" b="1" dirty="0" smtClean="0"/>
              <a:t> </a:t>
            </a:r>
            <a:r>
              <a:rPr lang="en-US" b="1" dirty="0" err="1" smtClean="0"/>
              <a:t>nA</a:t>
            </a:r>
            <a:r>
              <a:rPr lang="en-US" b="1" dirty="0" smtClean="0"/>
              <a:t>, </a:t>
            </a:r>
            <a:r>
              <a:rPr lang="en-US" b="1" dirty="0" err="1" smtClean="0"/>
              <a:t>nB</a:t>
            </a:r>
            <a:r>
              <a:rPr lang="en-US" b="1" dirty="0" smtClean="0"/>
              <a:t>, </a:t>
            </a:r>
            <a:r>
              <a:rPr lang="en-US" b="1" dirty="0" err="1" smtClean="0"/>
              <a:t>nC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err="1" smtClean="0"/>
              <a:t>nC</a:t>
            </a:r>
            <a:r>
              <a:rPr lang="en-US" b="1" dirty="0" smtClean="0"/>
              <a:t> = ++</a:t>
            </a:r>
            <a:r>
              <a:rPr lang="en-US" b="1" dirty="0" err="1" smtClean="0"/>
              <a:t>nB</a:t>
            </a:r>
            <a:r>
              <a:rPr lang="en-US" b="1" dirty="0" smtClean="0"/>
              <a:t> + </a:t>
            </a:r>
            <a:r>
              <a:rPr lang="en-US" b="1" dirty="0" err="1" smtClean="0"/>
              <a:t>nA</a:t>
            </a:r>
            <a:r>
              <a:rPr lang="en-US" b="1" dirty="0" smtClean="0"/>
              <a:t>;</a:t>
            </a:r>
            <a:endParaRPr lang="en-US" b="1" dirty="0"/>
          </a:p>
          <a:p>
            <a:pPr>
              <a:buNone/>
            </a:pPr>
            <a:endParaRPr lang="ru-RU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b="1" dirty="0" err="1"/>
              <a:t>CNumber</a:t>
            </a:r>
            <a:r>
              <a:rPr lang="en-US" sz="1500" b="1" dirty="0"/>
              <a:t>&amp; operator--( </a:t>
            </a:r>
            <a:r>
              <a:rPr lang="en-US" sz="1500" b="1" dirty="0" err="1"/>
              <a:t>CNumber</a:t>
            </a:r>
            <a:r>
              <a:rPr lang="en-US" sz="1500" b="1" dirty="0"/>
              <a:t>&amp; </a:t>
            </a:r>
            <a:r>
              <a:rPr lang="en-US" sz="1500" b="1" dirty="0" err="1"/>
              <a:t>opNumber</a:t>
            </a:r>
            <a:r>
              <a:rPr lang="en-US" sz="1500" b="1" dirty="0"/>
              <a:t> )</a:t>
            </a:r>
          </a:p>
          <a:p>
            <a:pPr>
              <a:buNone/>
            </a:pPr>
            <a:r>
              <a:rPr lang="ru-RU" sz="1500" b="1" dirty="0"/>
              <a:t>{</a:t>
            </a:r>
          </a:p>
          <a:p>
            <a:pPr>
              <a:buNone/>
            </a:pPr>
            <a:r>
              <a:rPr lang="en-US" sz="1500" b="1" dirty="0" smtClean="0"/>
              <a:t>	++</a:t>
            </a:r>
            <a:r>
              <a:rPr lang="en-US" sz="1500" b="1" dirty="0" err="1"/>
              <a:t>opNumber.m_nNumber</a:t>
            </a:r>
            <a:r>
              <a:rPr lang="en-US" sz="1500" b="1" dirty="0"/>
              <a:t>;</a:t>
            </a:r>
          </a:p>
          <a:p>
            <a:pPr>
              <a:buNone/>
            </a:pPr>
            <a:r>
              <a:rPr lang="en-US" sz="1500" b="1" dirty="0" smtClean="0"/>
              <a:t>	return </a:t>
            </a:r>
            <a:r>
              <a:rPr lang="en-US" sz="1500" b="1" dirty="0" err="1"/>
              <a:t>opNumber</a:t>
            </a:r>
            <a:r>
              <a:rPr lang="en-US" sz="1500" b="1" dirty="0"/>
              <a:t>;</a:t>
            </a:r>
          </a:p>
          <a:p>
            <a:pPr>
              <a:buNone/>
            </a:pPr>
            <a:r>
              <a:rPr lang="ru-RU" sz="1500" b="1" dirty="0"/>
              <a:t>}</a:t>
            </a:r>
          </a:p>
          <a:p>
            <a:pPr>
              <a:buNone/>
            </a:pPr>
            <a:endParaRPr lang="ru-RU" sz="1500" b="1" dirty="0"/>
          </a:p>
          <a:p>
            <a:pPr>
              <a:buNone/>
            </a:pPr>
            <a:r>
              <a:rPr lang="en-US" sz="1500" b="1" dirty="0" err="1"/>
              <a:t>CNumber</a:t>
            </a:r>
            <a:r>
              <a:rPr lang="en-US" sz="1500" b="1" dirty="0"/>
              <a:t> </a:t>
            </a:r>
            <a:r>
              <a:rPr lang="en-US" sz="1500" b="1" dirty="0" smtClean="0"/>
              <a:t>operator-</a:t>
            </a:r>
            <a:r>
              <a:rPr lang="en-US" sz="1500" b="1" dirty="0"/>
              <a:t>( const </a:t>
            </a:r>
            <a:r>
              <a:rPr lang="en-US" sz="1500" b="1" dirty="0" err="1"/>
              <a:t>CNumber</a:t>
            </a:r>
            <a:r>
              <a:rPr lang="en-US" sz="1500" b="1" dirty="0"/>
              <a:t>&amp; </a:t>
            </a:r>
            <a:r>
              <a:rPr lang="en-US" sz="1500" b="1" dirty="0" err="1"/>
              <a:t>opLeft</a:t>
            </a:r>
            <a:r>
              <a:rPr lang="en-US" sz="1500" b="1" dirty="0"/>
              <a:t>, const </a:t>
            </a:r>
            <a:r>
              <a:rPr lang="en-US" sz="1500" b="1" dirty="0" err="1" smtClean="0"/>
              <a:t>CNumber</a:t>
            </a:r>
            <a:r>
              <a:rPr lang="en-US" sz="1500" b="1" dirty="0" smtClean="0"/>
              <a:t>&amp; </a:t>
            </a:r>
            <a:r>
              <a:rPr lang="en-US" sz="1500" b="1" dirty="0" err="1" smtClean="0"/>
              <a:t>opRight</a:t>
            </a:r>
            <a:r>
              <a:rPr lang="en-US" sz="1500" b="1" dirty="0" smtClean="0"/>
              <a:t> </a:t>
            </a:r>
            <a:r>
              <a:rPr lang="en-US" sz="1500" b="1" dirty="0"/>
              <a:t>)</a:t>
            </a:r>
          </a:p>
          <a:p>
            <a:pPr>
              <a:buNone/>
            </a:pPr>
            <a:r>
              <a:rPr lang="ru-RU" sz="1500" b="1" dirty="0"/>
              <a:t>{</a:t>
            </a:r>
          </a:p>
          <a:p>
            <a:pPr>
              <a:buNone/>
            </a:pPr>
            <a:r>
              <a:rPr lang="en-US" sz="1500" b="1" dirty="0" smtClean="0"/>
              <a:t>	</a:t>
            </a:r>
            <a:r>
              <a:rPr lang="en-US" sz="1500" b="1" dirty="0" err="1" smtClean="0"/>
              <a:t>CNumber</a:t>
            </a:r>
            <a:r>
              <a:rPr lang="en-US" sz="1500" b="1" dirty="0" smtClean="0"/>
              <a:t> </a:t>
            </a:r>
            <a:r>
              <a:rPr lang="en-US" sz="1500" b="1" dirty="0" err="1"/>
              <a:t>nResult</a:t>
            </a:r>
            <a:r>
              <a:rPr lang="en-US" sz="1500" b="1" dirty="0"/>
              <a:t>;</a:t>
            </a:r>
          </a:p>
          <a:p>
            <a:pPr>
              <a:buNone/>
            </a:pPr>
            <a:r>
              <a:rPr lang="en-US" sz="1500" b="1" dirty="0" smtClean="0"/>
              <a:t>	</a:t>
            </a:r>
            <a:r>
              <a:rPr lang="en-US" sz="1500" b="1" dirty="0" err="1" smtClean="0"/>
              <a:t>nResult.m_nNumber</a:t>
            </a:r>
            <a:r>
              <a:rPr lang="en-US" sz="1500" b="1" dirty="0" smtClean="0"/>
              <a:t> </a:t>
            </a:r>
            <a:r>
              <a:rPr lang="en-US" sz="1500" b="1" dirty="0"/>
              <a:t>= </a:t>
            </a:r>
            <a:r>
              <a:rPr lang="en-US" sz="1500" b="1" dirty="0" err="1"/>
              <a:t>opLeft.m_nNumber</a:t>
            </a:r>
            <a:r>
              <a:rPr lang="en-US" sz="1500" b="1" dirty="0"/>
              <a:t> - </a:t>
            </a:r>
            <a:r>
              <a:rPr lang="en-US" sz="1500" b="1" dirty="0" err="1"/>
              <a:t>opRight.m_nNumber</a:t>
            </a:r>
            <a:r>
              <a:rPr lang="en-US" sz="1500" b="1" dirty="0"/>
              <a:t>;</a:t>
            </a:r>
          </a:p>
          <a:p>
            <a:pPr>
              <a:buNone/>
            </a:pPr>
            <a:r>
              <a:rPr lang="en-US" sz="1500" b="1" dirty="0" smtClean="0"/>
              <a:t>	return </a:t>
            </a:r>
            <a:r>
              <a:rPr lang="en-US" sz="1500" b="1" dirty="0" err="1"/>
              <a:t>nResult</a:t>
            </a:r>
            <a:r>
              <a:rPr lang="en-US" sz="1500" b="1" dirty="0"/>
              <a:t>;</a:t>
            </a:r>
          </a:p>
          <a:p>
            <a:pPr>
              <a:buNone/>
            </a:pPr>
            <a:r>
              <a:rPr lang="ru-RU" sz="1500" b="1" dirty="0"/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tx2"/>
                </a:solidFill>
              </a:rPr>
              <a:t>Перетворення до основного типу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operator </a:t>
            </a:r>
            <a:r>
              <a:rPr lang="en-US" b="1" dirty="0" err="1" smtClean="0"/>
              <a:t>int</a:t>
            </a:r>
            <a:r>
              <a:rPr lang="en-US" b="1" dirty="0" smtClean="0"/>
              <a:t>() { return </a:t>
            </a:r>
            <a:r>
              <a:rPr lang="en-US" b="1" dirty="0" err="1" smtClean="0"/>
              <a:t>m_nNumber</a:t>
            </a:r>
            <a:r>
              <a:rPr lang="en-US" b="1" dirty="0" smtClean="0"/>
              <a:t>; }</a:t>
            </a:r>
            <a:endParaRPr lang="uk-UA" b="1" dirty="0" smtClean="0"/>
          </a:p>
          <a:p>
            <a:endParaRPr lang="uk-UA" b="1" dirty="0" smtClean="0"/>
          </a:p>
          <a:p>
            <a:pPr>
              <a:buNone/>
            </a:pPr>
            <a:r>
              <a:rPr lang="en-US" b="1" dirty="0" err="1" smtClean="0"/>
              <a:t>CNumber</a:t>
            </a:r>
            <a:r>
              <a:rPr lang="en-US" b="1" dirty="0" smtClean="0"/>
              <a:t> </a:t>
            </a:r>
            <a:r>
              <a:rPr lang="en-US" b="1" dirty="0" err="1" smtClean="0"/>
              <a:t>nNumber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err="1" smtClean="0"/>
              <a:t>cout</a:t>
            </a:r>
            <a:r>
              <a:rPr lang="en-US" b="1" dirty="0" smtClean="0"/>
              <a:t> &lt;&lt; 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)</a:t>
            </a:r>
            <a:r>
              <a:rPr lang="en-US" b="1" dirty="0" err="1" smtClean="0"/>
              <a:t>nNumber</a:t>
            </a:r>
            <a:r>
              <a:rPr lang="en-US" b="1" dirty="0" smtClean="0"/>
              <a:t>;</a:t>
            </a:r>
            <a:endParaRPr lang="ru-RU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b="1" dirty="0" err="1" smtClean="0">
                <a:solidFill>
                  <a:schemeClr val="tx2"/>
                </a:solidFill>
              </a:rPr>
              <a:t>Префіксна</a:t>
            </a:r>
            <a:r>
              <a:rPr lang="uk-UA" b="1" dirty="0" smtClean="0">
                <a:solidFill>
                  <a:schemeClr val="tx2"/>
                </a:solidFill>
              </a:rPr>
              <a:t> і </a:t>
            </a:r>
            <a:r>
              <a:rPr lang="uk-UA" b="1" dirty="0" err="1" smtClean="0">
                <a:solidFill>
                  <a:schemeClr val="tx2"/>
                </a:solidFill>
              </a:rPr>
              <a:t>постфіксна</a:t>
            </a:r>
            <a:r>
              <a:rPr lang="uk-UA" b="1" dirty="0" smtClean="0">
                <a:solidFill>
                  <a:schemeClr val="tx2"/>
                </a:solidFill>
              </a:rPr>
              <a:t> форми ++/--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CNumber</a:t>
            </a:r>
            <a:r>
              <a:rPr lang="en-US" sz="2400" b="1" dirty="0" smtClean="0"/>
              <a:t>&amp; operator--( </a:t>
            </a:r>
            <a:r>
              <a:rPr lang="en-US" sz="2400" b="1" dirty="0" err="1" smtClean="0"/>
              <a:t>CNumber</a:t>
            </a:r>
            <a:r>
              <a:rPr lang="en-US" sz="2400" b="1" dirty="0" smtClean="0"/>
              <a:t>&amp; </a:t>
            </a:r>
            <a:r>
              <a:rPr lang="en-US" sz="2400" b="1" dirty="0" err="1" smtClean="0"/>
              <a:t>opNumber</a:t>
            </a:r>
            <a:r>
              <a:rPr lang="en-US" sz="2400" b="1" dirty="0" smtClean="0"/>
              <a:t> ) { … }</a:t>
            </a:r>
            <a:endParaRPr lang="uk-UA" sz="2400" b="1" dirty="0" smtClean="0"/>
          </a:p>
          <a:p>
            <a:r>
              <a:rPr lang="en-US" sz="2400" b="1" dirty="0" err="1" smtClean="0"/>
              <a:t>CNumber</a:t>
            </a:r>
            <a:r>
              <a:rPr lang="en-US" sz="2400" b="1" dirty="0" smtClean="0"/>
              <a:t>&amp; operator--( </a:t>
            </a:r>
            <a:r>
              <a:rPr lang="en-US" sz="2400" b="1" dirty="0" err="1" smtClean="0"/>
              <a:t>CNumber</a:t>
            </a:r>
            <a:r>
              <a:rPr lang="en-US" sz="2400" b="1" dirty="0" smtClean="0"/>
              <a:t>&amp; </a:t>
            </a:r>
            <a:r>
              <a:rPr lang="en-US" sz="2400" b="1" dirty="0" err="1" smtClean="0"/>
              <a:t>opNumber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) { … }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operator++( object, 0 );</a:t>
            </a:r>
          </a:p>
          <a:p>
            <a:endParaRPr lang="en-US" sz="2400" b="1" dirty="0" smtClean="0"/>
          </a:p>
          <a:p>
            <a:r>
              <a:rPr lang="uk-UA" sz="2400" b="1" dirty="0" smtClean="0"/>
              <a:t>Розрізняйте </a:t>
            </a:r>
            <a:r>
              <a:rPr lang="uk-UA" sz="2400" b="1" dirty="0" err="1" smtClean="0"/>
              <a:t>префіксну</a:t>
            </a:r>
            <a:r>
              <a:rPr lang="uk-UA" sz="2400" b="1" dirty="0" smtClean="0"/>
              <a:t> і </a:t>
            </a:r>
            <a:r>
              <a:rPr lang="uk-UA" sz="2400" b="1" dirty="0" err="1" smtClean="0"/>
              <a:t>постфіксну</a:t>
            </a:r>
            <a:r>
              <a:rPr lang="uk-UA" sz="2400" b="1" dirty="0" smtClean="0"/>
              <a:t> форму</a:t>
            </a:r>
            <a:endParaRPr lang="ru-RU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27809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uk-UA" sz="4400" b="1" dirty="0" smtClean="0">
                <a:solidFill>
                  <a:schemeClr val="tx2"/>
                </a:solidFill>
              </a:rPr>
              <a:t>Класи, об</a:t>
            </a:r>
            <a:r>
              <a:rPr lang="en-US" sz="4400" b="1" dirty="0" smtClean="0">
                <a:solidFill>
                  <a:schemeClr val="tx2"/>
                </a:solidFill>
              </a:rPr>
              <a:t>’</a:t>
            </a:r>
            <a:r>
              <a:rPr lang="uk-UA" sz="4400" b="1" dirty="0" err="1" smtClean="0">
                <a:solidFill>
                  <a:schemeClr val="tx2"/>
                </a:solidFill>
              </a:rPr>
              <a:t>єкти</a:t>
            </a:r>
            <a:endParaRPr lang="uk-UA" sz="4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enum</a:t>
            </a:r>
            <a:r>
              <a:rPr lang="en-US" b="1" dirty="0" smtClean="0">
                <a:solidFill>
                  <a:schemeClr val="tx2"/>
                </a:solidFill>
              </a:rPr>
              <a:t>, union, </a:t>
            </a:r>
            <a:r>
              <a:rPr lang="en-US" b="1" dirty="0" err="1" smtClean="0">
                <a:solidFill>
                  <a:schemeClr val="tx2"/>
                </a:solidFill>
              </a:rPr>
              <a:t>struct</a:t>
            </a:r>
            <a:r>
              <a:rPr lang="en-US" b="1" dirty="0" smtClean="0">
                <a:solidFill>
                  <a:schemeClr val="tx2"/>
                </a:solidFill>
              </a:rPr>
              <a:t>, class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/>
              <a:t>enum</a:t>
            </a:r>
            <a:r>
              <a:rPr lang="en-US" b="1" dirty="0" smtClean="0"/>
              <a:t>  Week { </a:t>
            </a:r>
            <a:r>
              <a:rPr lang="en-US" b="1" dirty="0" err="1" smtClean="0"/>
              <a:t>mon</a:t>
            </a:r>
            <a:r>
              <a:rPr lang="en-US" b="1" dirty="0" smtClean="0"/>
              <a:t> = 1, </a:t>
            </a:r>
            <a:r>
              <a:rPr lang="en-US" b="1" dirty="0" err="1" smtClean="0"/>
              <a:t>tue</a:t>
            </a:r>
            <a:r>
              <a:rPr lang="en-US" b="1" dirty="0" smtClean="0"/>
              <a:t>, wed, </a:t>
            </a:r>
            <a:r>
              <a:rPr lang="en-US" b="1" dirty="0" err="1" smtClean="0"/>
              <a:t>thu</a:t>
            </a:r>
            <a:r>
              <a:rPr lang="en-US" b="1" dirty="0" smtClean="0"/>
              <a:t>, </a:t>
            </a:r>
            <a:r>
              <a:rPr lang="en-US" b="1" dirty="0" err="1" smtClean="0"/>
              <a:t>fri</a:t>
            </a:r>
            <a:r>
              <a:rPr lang="en-US" b="1" dirty="0" smtClean="0"/>
              <a:t>, sat, sun = 0 };</a:t>
            </a:r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en-US" b="1" dirty="0" smtClean="0"/>
              <a:t>Week operator+( const Week&amp; </a:t>
            </a:r>
            <a:r>
              <a:rPr lang="en-US" b="1" dirty="0" err="1" smtClean="0"/>
              <a:t>wObj</a:t>
            </a:r>
            <a:r>
              <a:rPr lang="en-US" b="1" dirty="0" smtClean="0"/>
              <a:t>, const </a:t>
            </a:r>
            <a:r>
              <a:rPr lang="en-US" b="1" dirty="0" err="1" smtClean="0"/>
              <a:t>int</a:t>
            </a:r>
            <a:r>
              <a:rPr lang="en-US" b="1" dirty="0" smtClean="0"/>
              <a:t>&amp; </a:t>
            </a:r>
            <a:r>
              <a:rPr lang="en-US" b="1" dirty="0" err="1" smtClean="0"/>
              <a:t>nOffset</a:t>
            </a:r>
            <a:r>
              <a:rPr lang="en-US" b="1" dirty="0" smtClean="0"/>
              <a:t> )</a:t>
            </a:r>
          </a:p>
          <a:p>
            <a:pPr>
              <a:buNone/>
            </a:pPr>
            <a:r>
              <a:rPr lang="ru-RU" b="1" dirty="0" smtClean="0"/>
              <a:t>{</a:t>
            </a:r>
          </a:p>
          <a:p>
            <a:pPr lvl="1">
              <a:buNone/>
            </a:pPr>
            <a:r>
              <a:rPr lang="nl-NL" b="1" dirty="0" smtClean="0"/>
              <a:t>Week tmp = Week( nOffset + wObj );</a:t>
            </a:r>
          </a:p>
          <a:p>
            <a:pPr lvl="1">
              <a:buNone/>
            </a:pPr>
            <a:r>
              <a:rPr lang="en-US" b="1" dirty="0" smtClean="0"/>
              <a:t>return ( </a:t>
            </a:r>
            <a:r>
              <a:rPr lang="en-US" b="1" dirty="0" err="1" smtClean="0"/>
              <a:t>tmp</a:t>
            </a:r>
            <a:r>
              <a:rPr lang="en-US" b="1" dirty="0" smtClean="0"/>
              <a:t> = Week(</a:t>
            </a:r>
            <a:r>
              <a:rPr lang="en-US" b="1" dirty="0" err="1" smtClean="0"/>
              <a:t>tmp</a:t>
            </a:r>
            <a:r>
              <a:rPr lang="en-US" b="1" dirty="0" smtClean="0"/>
              <a:t> % 7) );</a:t>
            </a:r>
          </a:p>
          <a:p>
            <a:pPr>
              <a:buNone/>
            </a:pPr>
            <a:r>
              <a:rPr lang="ru-RU" b="1" dirty="0" smtClean="0"/>
              <a:t>}</a:t>
            </a:r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en-US" b="1" dirty="0" smtClean="0"/>
              <a:t>void main() </a:t>
            </a:r>
          </a:p>
          <a:p>
            <a:pPr>
              <a:buNone/>
            </a:pPr>
            <a:r>
              <a:rPr lang="ru-RU" b="1" dirty="0" smtClean="0"/>
              <a:t>{</a:t>
            </a:r>
          </a:p>
          <a:p>
            <a:pPr lvl="1">
              <a:buNone/>
            </a:pPr>
            <a:r>
              <a:rPr lang="en-US" b="1" dirty="0" smtClean="0"/>
              <a:t>Week </a:t>
            </a:r>
            <a:r>
              <a:rPr lang="en-US" b="1" dirty="0" err="1" smtClean="0"/>
              <a:t>wDay</a:t>
            </a:r>
            <a:r>
              <a:rPr lang="en-US" b="1" dirty="0" smtClean="0"/>
              <a:t> = </a:t>
            </a:r>
            <a:r>
              <a:rPr lang="en-US" b="1" dirty="0" err="1" smtClean="0"/>
              <a:t>mon</a:t>
            </a:r>
            <a:r>
              <a:rPr lang="en-US" b="1" dirty="0" smtClean="0"/>
              <a:t>;</a:t>
            </a:r>
          </a:p>
          <a:p>
            <a:pPr lvl="1">
              <a:buNone/>
            </a:pPr>
            <a:r>
              <a:rPr lang="en-US" b="1" dirty="0" smtClean="0"/>
              <a:t>Week </a:t>
            </a:r>
            <a:r>
              <a:rPr lang="en-US" b="1" dirty="0" err="1" smtClean="0"/>
              <a:t>wSecondDay</a:t>
            </a:r>
            <a:r>
              <a:rPr lang="en-US" b="1" dirty="0" smtClean="0"/>
              <a:t> = </a:t>
            </a:r>
            <a:r>
              <a:rPr lang="en-US" b="1" dirty="0" err="1" smtClean="0"/>
              <a:t>wDay</a:t>
            </a:r>
            <a:r>
              <a:rPr lang="en-US" b="1" dirty="0" smtClean="0"/>
              <a:t> + 3;</a:t>
            </a:r>
          </a:p>
          <a:p>
            <a:pPr lvl="1">
              <a:buNone/>
            </a:pPr>
            <a:endParaRPr lang="ru-RU" b="1" dirty="0" smtClean="0"/>
          </a:p>
          <a:p>
            <a:pPr lvl="1">
              <a:buNone/>
            </a:pPr>
            <a:r>
              <a:rPr lang="en-US" b="1" dirty="0" err="1" smtClean="0"/>
              <a:t>cout</a:t>
            </a:r>
            <a:r>
              <a:rPr lang="en-US" b="1" dirty="0" smtClean="0"/>
              <a:t> &lt;&lt; </a:t>
            </a:r>
            <a:r>
              <a:rPr lang="en-US" b="1" dirty="0" err="1" smtClean="0"/>
              <a:t>wSecondDay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ru-RU" b="1" dirty="0" smtClean="0"/>
              <a:t>}</a:t>
            </a:r>
            <a:endParaRPr lang="ru-RU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solidFill>
                  <a:schemeClr val="tx2"/>
                </a:solidFill>
              </a:rPr>
              <a:t>Оператор = і динамічний розподіл </a:t>
            </a:r>
            <a:r>
              <a:rPr lang="uk-UA" sz="3200" b="1" dirty="0" err="1" smtClean="0">
                <a:solidFill>
                  <a:schemeClr val="tx2"/>
                </a:solidFill>
              </a:rPr>
              <a:t>пам</a:t>
            </a:r>
            <a:r>
              <a:rPr lang="en-US" sz="3200" b="1" dirty="0" smtClean="0">
                <a:solidFill>
                  <a:schemeClr val="tx2"/>
                </a:solidFill>
              </a:rPr>
              <a:t>’</a:t>
            </a:r>
            <a:r>
              <a:rPr lang="uk-UA" sz="3200" b="1" dirty="0" smtClean="0">
                <a:solidFill>
                  <a:schemeClr val="tx2"/>
                </a:solidFill>
              </a:rPr>
              <a:t>яті</a:t>
            </a:r>
            <a:endParaRPr lang="ru-RU" sz="3200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 err="1" smtClean="0"/>
              <a:t>CSimpleBuffer</a:t>
            </a:r>
            <a:r>
              <a:rPr lang="en-US" sz="2400" b="1" dirty="0" smtClean="0"/>
              <a:t>&amp; operator=( const </a:t>
            </a:r>
            <a:r>
              <a:rPr lang="en-US" sz="2400" b="1" dirty="0" err="1" smtClean="0"/>
              <a:t>CSimpleBuffer</a:t>
            </a:r>
            <a:r>
              <a:rPr lang="en-US" sz="2400" b="1" dirty="0" smtClean="0"/>
              <a:t>&amp; </a:t>
            </a:r>
            <a:r>
              <a:rPr lang="en-US" sz="2400" b="1" dirty="0" err="1" smtClean="0"/>
              <a:t>opRight</a:t>
            </a:r>
            <a:r>
              <a:rPr lang="en-US" sz="2400" b="1" dirty="0" smtClean="0"/>
              <a:t> )</a:t>
            </a:r>
          </a:p>
          <a:p>
            <a:pPr>
              <a:buNone/>
            </a:pPr>
            <a:r>
              <a:rPr lang="ru-RU" sz="2400" b="1" dirty="0" smtClean="0"/>
              <a:t>{</a:t>
            </a:r>
          </a:p>
          <a:p>
            <a:pPr lvl="1">
              <a:buNone/>
            </a:pPr>
            <a:r>
              <a:rPr lang="en-US" sz="2000" b="1" dirty="0" smtClean="0"/>
              <a:t>if( this == &amp; </a:t>
            </a:r>
            <a:r>
              <a:rPr lang="en-US" sz="2000" b="1" dirty="0" err="1" smtClean="0"/>
              <a:t>opRight</a:t>
            </a:r>
            <a:r>
              <a:rPr lang="en-US" sz="2000" b="1" dirty="0" smtClean="0"/>
              <a:t> ) return *this;</a:t>
            </a:r>
          </a:p>
          <a:p>
            <a:pPr lvl="1">
              <a:buNone/>
            </a:pPr>
            <a:endParaRPr lang="en-US" sz="2000" b="1" dirty="0" smtClean="0"/>
          </a:p>
          <a:p>
            <a:pPr lvl="1">
              <a:buNone/>
            </a:pPr>
            <a:r>
              <a:rPr lang="en-US" sz="2000" b="1" dirty="0" smtClean="0"/>
              <a:t>if( </a:t>
            </a:r>
            <a:r>
              <a:rPr lang="en-US" sz="2000" b="1" dirty="0" err="1" smtClean="0"/>
              <a:t>m_nBufferSize</a:t>
            </a:r>
            <a:r>
              <a:rPr lang="en-US" sz="2000" b="1" dirty="0" smtClean="0"/>
              <a:t> </a:t>
            </a:r>
            <a:r>
              <a:rPr lang="en-US" sz="2000" b="1" dirty="0" smtClean="0"/>
              <a:t>&amp;&amp; </a:t>
            </a:r>
            <a:r>
              <a:rPr lang="en-US" sz="2000" b="1" dirty="0" err="1" smtClean="0"/>
              <a:t>m_pvBuffer</a:t>
            </a:r>
            <a:r>
              <a:rPr lang="en-US" sz="2000" b="1" smtClean="0"/>
              <a:t> </a:t>
            </a:r>
            <a:r>
              <a:rPr lang="en-US" sz="2000" b="1" smtClean="0"/>
              <a:t> ) </a:t>
            </a:r>
            <a:r>
              <a:rPr lang="en-US" sz="2000" b="1" dirty="0" smtClean="0"/>
              <a:t>free( </a:t>
            </a:r>
            <a:r>
              <a:rPr lang="en-US" sz="2000" b="1" dirty="0" err="1" smtClean="0"/>
              <a:t>m_pvBuffer</a:t>
            </a:r>
            <a:r>
              <a:rPr lang="en-US" sz="2000" b="1" dirty="0" smtClean="0"/>
              <a:t> );</a:t>
            </a:r>
            <a:endParaRPr lang="uk-UA" sz="2000" b="1" dirty="0" smtClean="0"/>
          </a:p>
          <a:p>
            <a:pPr lvl="1">
              <a:buNone/>
            </a:pPr>
            <a:endParaRPr lang="en-US" sz="2000" b="1" dirty="0" smtClean="0"/>
          </a:p>
          <a:p>
            <a:pPr lvl="1">
              <a:buNone/>
            </a:pPr>
            <a:r>
              <a:rPr lang="en-US" sz="2000" b="1" dirty="0" err="1" smtClean="0"/>
              <a:t>m_nBufferSize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opRight.m_nBufferSize</a:t>
            </a:r>
            <a:r>
              <a:rPr lang="en-US" sz="2000" b="1" dirty="0" smtClean="0"/>
              <a:t>;</a:t>
            </a:r>
          </a:p>
          <a:p>
            <a:pPr lvl="1">
              <a:buNone/>
            </a:pPr>
            <a:r>
              <a:rPr lang="en-US" sz="2000" b="1" dirty="0" err="1" smtClean="0"/>
              <a:t>m_pvBuffer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malloc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m_nBufferSize</a:t>
            </a:r>
            <a:r>
              <a:rPr lang="en-US" sz="2000" b="1" dirty="0" smtClean="0"/>
              <a:t> );</a:t>
            </a:r>
            <a:endParaRPr lang="uk-UA" sz="2000" b="1" dirty="0" smtClean="0"/>
          </a:p>
          <a:p>
            <a:pPr lvl="1">
              <a:buNone/>
            </a:pPr>
            <a:endParaRPr lang="en-US" sz="2000" b="1" dirty="0" smtClean="0"/>
          </a:p>
          <a:p>
            <a:pPr lvl="1">
              <a:buNone/>
            </a:pPr>
            <a:r>
              <a:rPr lang="en-US" sz="2000" b="1" dirty="0" err="1" smtClean="0"/>
              <a:t>memcpy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m_pvBuffer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opRight.m_pvBuffer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m_nBufferSize</a:t>
            </a:r>
            <a:r>
              <a:rPr lang="en-US" sz="2000" b="1" dirty="0" smtClean="0"/>
              <a:t> );</a:t>
            </a:r>
            <a:endParaRPr lang="uk-UA" sz="2000" b="1" dirty="0" smtClean="0"/>
          </a:p>
          <a:p>
            <a:pPr lvl="1">
              <a:buNone/>
            </a:pPr>
            <a:endParaRPr lang="en-US" sz="2000" b="1" dirty="0" smtClean="0"/>
          </a:p>
          <a:p>
            <a:pPr lvl="1">
              <a:buNone/>
            </a:pPr>
            <a:r>
              <a:rPr lang="en-US" sz="2000" b="1" dirty="0" smtClean="0"/>
              <a:t>return *this;</a:t>
            </a:r>
          </a:p>
          <a:p>
            <a:pPr>
              <a:buNone/>
            </a:pPr>
            <a:r>
              <a:rPr lang="ru-RU" sz="2400" b="1" dirty="0" smtClean="0"/>
              <a:t>}</a:t>
            </a:r>
            <a:endParaRPr lang="ru-RU" sz="2400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980728"/>
            <a:ext cx="5112568" cy="2840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789040"/>
            <a:ext cx="6557023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chemeClr val="tx2"/>
                </a:solidFill>
              </a:rPr>
              <a:t>Перевантаження операторів </a:t>
            </a:r>
            <a:r>
              <a:rPr lang="en-US" sz="3600" b="1" dirty="0" smtClean="0">
                <a:solidFill>
                  <a:schemeClr val="tx2"/>
                </a:solidFill>
              </a:rPr>
              <a:t>new/delete</a:t>
            </a:r>
            <a:endParaRPr lang="ru-RU" sz="3600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72816"/>
            <a:ext cx="3682752" cy="4525963"/>
          </a:xfrm>
        </p:spPr>
        <p:txBody>
          <a:bodyPr>
            <a:noAutofit/>
          </a:bodyPr>
          <a:lstStyle/>
          <a:p>
            <a:r>
              <a:rPr lang="en-US" sz="1000" dirty="0" smtClean="0"/>
              <a:t>class </a:t>
            </a:r>
            <a:r>
              <a:rPr lang="en-US" sz="1000" dirty="0" err="1" smtClean="0"/>
              <a:t>CMemPoolObj</a:t>
            </a:r>
            <a:endParaRPr lang="en-US" sz="1000" dirty="0" smtClean="0"/>
          </a:p>
          <a:p>
            <a:r>
              <a:rPr lang="ru-RU" sz="1000" dirty="0" smtClean="0"/>
              <a:t>{</a:t>
            </a:r>
          </a:p>
          <a:p>
            <a:r>
              <a:rPr lang="en-US" sz="1000" dirty="0" smtClean="0"/>
              <a:t>private:</a:t>
            </a:r>
          </a:p>
          <a:p>
            <a:r>
              <a:rPr lang="en-US" sz="1000" dirty="0" smtClean="0"/>
              <a:t>    static </a:t>
            </a:r>
            <a:r>
              <a:rPr lang="en-US" sz="1000" dirty="0" err="1" smtClean="0"/>
              <a:t>CMemPoolObj</a:t>
            </a:r>
            <a:r>
              <a:rPr lang="en-US" sz="1000" dirty="0" smtClean="0"/>
              <a:t>* </a:t>
            </a:r>
            <a:r>
              <a:rPr lang="en-US" sz="1000" dirty="0" err="1" smtClean="0"/>
              <a:t>pHead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    </a:t>
            </a:r>
            <a:r>
              <a:rPr lang="en-US" sz="1000" dirty="0" err="1" smtClean="0"/>
              <a:t>CMemPoolObj</a:t>
            </a:r>
            <a:r>
              <a:rPr lang="en-US" sz="1000" dirty="0" smtClean="0"/>
              <a:t>* next;</a:t>
            </a:r>
          </a:p>
          <a:p>
            <a:r>
              <a:rPr lang="ru-RU" sz="1000" dirty="0" smtClean="0"/>
              <a:t> </a:t>
            </a:r>
          </a:p>
          <a:p>
            <a:r>
              <a:rPr lang="en-US" sz="1000" dirty="0" smtClean="0"/>
              <a:t>public:</a:t>
            </a:r>
          </a:p>
          <a:p>
            <a:r>
              <a:rPr lang="en-US" sz="1000" dirty="0" smtClean="0"/>
              <a:t>    </a:t>
            </a:r>
            <a:r>
              <a:rPr lang="en-US" sz="1000" dirty="0" err="1" smtClean="0"/>
              <a:t>CMemPoolObj</a:t>
            </a:r>
            <a:r>
              <a:rPr lang="en-US" sz="1000" dirty="0" smtClean="0"/>
              <a:t>() : next(NULL) { }</a:t>
            </a:r>
          </a:p>
          <a:p>
            <a:r>
              <a:rPr lang="ru-RU" sz="1000" dirty="0" smtClean="0"/>
              <a:t> </a:t>
            </a:r>
          </a:p>
          <a:p>
            <a:r>
              <a:rPr lang="en-US" sz="1000" dirty="0" smtClean="0"/>
              <a:t>    void* operator new(</a:t>
            </a:r>
            <a:r>
              <a:rPr lang="en-US" sz="1000" dirty="0" err="1" smtClean="0"/>
              <a:t>size_t</a:t>
            </a:r>
            <a:r>
              <a:rPr lang="en-US" sz="1000" dirty="0" smtClean="0"/>
              <a:t> size)</a:t>
            </a:r>
          </a:p>
          <a:p>
            <a:r>
              <a:rPr lang="ru-RU" sz="1000" dirty="0" smtClean="0"/>
              <a:t>    {</a:t>
            </a:r>
          </a:p>
          <a:p>
            <a:r>
              <a:rPr lang="en-US" sz="1000" dirty="0" smtClean="0"/>
              <a:t>        // </a:t>
            </a:r>
            <a:r>
              <a:rPr lang="en-US" sz="1000" dirty="0" err="1" smtClean="0"/>
              <a:t>alloc</a:t>
            </a:r>
            <a:r>
              <a:rPr lang="en-US" sz="1000" dirty="0" smtClean="0"/>
              <a:t> memory for other types (not </a:t>
            </a:r>
            <a:r>
              <a:rPr lang="en-US" sz="1000" dirty="0" err="1" smtClean="0"/>
              <a:t>CMemPoolObj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        if( size != </a:t>
            </a:r>
            <a:r>
              <a:rPr lang="en-US" sz="1000" dirty="0" err="1" smtClean="0"/>
              <a:t>sizeof</a:t>
            </a:r>
            <a:r>
              <a:rPr lang="en-US" sz="1000" dirty="0" smtClean="0"/>
              <a:t>(</a:t>
            </a:r>
            <a:r>
              <a:rPr lang="en-US" sz="1000" dirty="0" err="1" smtClean="0"/>
              <a:t>CMemPoolObj</a:t>
            </a:r>
            <a:r>
              <a:rPr lang="en-US" sz="1000" dirty="0" smtClean="0"/>
              <a:t>) ) {</a:t>
            </a:r>
          </a:p>
          <a:p>
            <a:r>
              <a:rPr lang="en-US" sz="1000" dirty="0" smtClean="0"/>
              <a:t>            return ::operator new(size);</a:t>
            </a:r>
          </a:p>
          <a:p>
            <a:r>
              <a:rPr lang="ru-RU" sz="1000" dirty="0" smtClean="0"/>
              <a:t>        }</a:t>
            </a:r>
          </a:p>
          <a:p>
            <a:r>
              <a:rPr lang="ru-RU" sz="1000" dirty="0" smtClean="0"/>
              <a:t> 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CMemPoolObj</a:t>
            </a:r>
            <a:r>
              <a:rPr lang="en-US" sz="1000" dirty="0" smtClean="0"/>
              <a:t>* </a:t>
            </a:r>
            <a:r>
              <a:rPr lang="en-US" sz="1000" dirty="0" err="1" smtClean="0"/>
              <a:t>pRetObj</a:t>
            </a:r>
            <a:r>
              <a:rPr lang="en-US" sz="1000" dirty="0" smtClean="0"/>
              <a:t> = </a:t>
            </a:r>
            <a:r>
              <a:rPr lang="en-US" sz="1000" dirty="0" err="1" smtClean="0"/>
              <a:t>pHead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        // if there is free block in pool</a:t>
            </a:r>
          </a:p>
          <a:p>
            <a:r>
              <a:rPr lang="en-US" sz="1000" dirty="0" smtClean="0"/>
              <a:t>        if(</a:t>
            </a:r>
            <a:r>
              <a:rPr lang="en-US" sz="1000" dirty="0" err="1" smtClean="0"/>
              <a:t>pRetObj</a:t>
            </a:r>
            <a:r>
              <a:rPr lang="en-US" sz="1000" dirty="0" smtClean="0"/>
              <a:t>) {</a:t>
            </a:r>
          </a:p>
          <a:p>
            <a:r>
              <a:rPr lang="en-US" sz="1000" dirty="0" smtClean="0"/>
              <a:t>            </a:t>
            </a:r>
            <a:r>
              <a:rPr lang="en-US" sz="1000" dirty="0" err="1" smtClean="0"/>
              <a:t>pHead</a:t>
            </a:r>
            <a:r>
              <a:rPr lang="en-US" sz="1000" dirty="0" smtClean="0"/>
              <a:t> = </a:t>
            </a:r>
            <a:r>
              <a:rPr lang="en-US" sz="1000" dirty="0" err="1" smtClean="0"/>
              <a:t>pHead</a:t>
            </a:r>
            <a:r>
              <a:rPr lang="en-US" sz="1000" dirty="0" smtClean="0"/>
              <a:t>-&gt;next;</a:t>
            </a:r>
          </a:p>
          <a:p>
            <a:r>
              <a:rPr lang="ru-RU" sz="1000" dirty="0" smtClean="0"/>
              <a:t>        }</a:t>
            </a:r>
          </a:p>
          <a:p>
            <a:r>
              <a:rPr lang="en-US" sz="1000" dirty="0" smtClean="0"/>
              <a:t>        else</a:t>
            </a:r>
          </a:p>
          <a:p>
            <a:r>
              <a:rPr lang="ru-RU" sz="1000" dirty="0" smtClean="0"/>
              <a:t>        {</a:t>
            </a:r>
          </a:p>
          <a:p>
            <a:endParaRPr lang="ru-RU" sz="10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716016" y="1628800"/>
            <a:ext cx="3635896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  // add new free blocks</a:t>
            </a:r>
          </a:p>
          <a:p>
            <a:r>
              <a:rPr lang="en-US" sz="1000" dirty="0" smtClean="0"/>
              <a:t>            </a:t>
            </a:r>
            <a:r>
              <a:rPr lang="en-US" sz="1000" dirty="0" err="1" smtClean="0"/>
              <a:t>CMemPoolObj</a:t>
            </a:r>
            <a:r>
              <a:rPr lang="en-US" sz="1000" dirty="0" smtClean="0"/>
              <a:t>* </a:t>
            </a:r>
            <a:r>
              <a:rPr lang="en-US" sz="1000" dirty="0" err="1" smtClean="0"/>
              <a:t>pNewBlock</a:t>
            </a:r>
            <a:r>
              <a:rPr lang="en-US" sz="1000" dirty="0" smtClean="0"/>
              <a:t> = </a:t>
            </a:r>
            <a:r>
              <a:rPr lang="en-US" sz="1000" dirty="0" err="1" smtClean="0"/>
              <a:t>static_cast</a:t>
            </a:r>
            <a:r>
              <a:rPr lang="en-US" sz="1000" dirty="0" smtClean="0"/>
              <a:t>&lt;</a:t>
            </a:r>
            <a:r>
              <a:rPr lang="en-US" sz="1000" dirty="0" err="1" smtClean="0"/>
              <a:t>CMemPoolObj</a:t>
            </a:r>
            <a:r>
              <a:rPr lang="en-US" sz="1000" dirty="0" smtClean="0"/>
              <a:t>*&gt;( </a:t>
            </a:r>
            <a:endParaRPr lang="uk-UA" sz="1000" dirty="0" smtClean="0"/>
          </a:p>
          <a:p>
            <a:pPr lvl="1"/>
            <a:r>
              <a:rPr lang="en-US" sz="1000" dirty="0" smtClean="0"/>
              <a:t>::operator new( BLOCK_SIZE * </a:t>
            </a:r>
            <a:r>
              <a:rPr lang="en-US" sz="1000" dirty="0" err="1" smtClean="0"/>
              <a:t>sizeof</a:t>
            </a:r>
            <a:r>
              <a:rPr lang="en-US" sz="1000" dirty="0" smtClean="0"/>
              <a:t>(</a:t>
            </a:r>
            <a:r>
              <a:rPr lang="en-US" sz="1000" dirty="0" err="1" smtClean="0"/>
              <a:t>CMemPoolObj</a:t>
            </a:r>
            <a:r>
              <a:rPr lang="en-US" sz="1000" dirty="0" smtClean="0"/>
              <a:t>) ) );</a:t>
            </a:r>
          </a:p>
          <a:p>
            <a:r>
              <a:rPr lang="en-US" sz="1000" dirty="0" smtClean="0"/>
              <a:t>            // link elements</a:t>
            </a:r>
          </a:p>
          <a:p>
            <a:r>
              <a:rPr lang="en-US" sz="1000" dirty="0" smtClean="0"/>
              <a:t>            for(</a:t>
            </a:r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i</a:t>
            </a:r>
            <a:r>
              <a:rPr lang="en-US" sz="1000" dirty="0" smtClean="0"/>
              <a:t> = 1; </a:t>
            </a:r>
            <a:r>
              <a:rPr lang="en-US" sz="1000" dirty="0" err="1" smtClean="0"/>
              <a:t>i</a:t>
            </a:r>
            <a:r>
              <a:rPr lang="en-US" sz="1000" dirty="0" smtClean="0"/>
              <a:t> &lt; BLOCK_SIZE; ++</a:t>
            </a:r>
            <a:r>
              <a:rPr lang="en-US" sz="1000" dirty="0" err="1" smtClean="0"/>
              <a:t>i</a:t>
            </a:r>
            <a:r>
              <a:rPr lang="en-US" sz="1000" dirty="0" smtClean="0"/>
              <a:t>) {</a:t>
            </a:r>
          </a:p>
          <a:p>
            <a:r>
              <a:rPr lang="en-US" sz="1000" dirty="0" smtClean="0"/>
              <a:t>                </a:t>
            </a:r>
            <a:r>
              <a:rPr lang="en-US" sz="1000" dirty="0" err="1" smtClean="0"/>
              <a:t>pNewBlock</a:t>
            </a:r>
            <a:r>
              <a:rPr lang="en-US" sz="1000" dirty="0" smtClean="0"/>
              <a:t>[</a:t>
            </a:r>
            <a:r>
              <a:rPr lang="en-US" sz="1000" dirty="0" err="1" smtClean="0"/>
              <a:t>i</a:t>
            </a:r>
            <a:r>
              <a:rPr lang="en-US" sz="1000" dirty="0" smtClean="0"/>
              <a:t>].next = &amp;</a:t>
            </a:r>
            <a:r>
              <a:rPr lang="en-US" sz="1000" dirty="0" err="1" smtClean="0"/>
              <a:t>pNewBlock</a:t>
            </a:r>
            <a:r>
              <a:rPr lang="en-US" sz="1000" dirty="0" smtClean="0"/>
              <a:t>[ i+1 ];</a:t>
            </a:r>
          </a:p>
          <a:p>
            <a:r>
              <a:rPr lang="en-US" sz="1000" dirty="0" smtClean="0"/>
              <a:t>                </a:t>
            </a:r>
            <a:r>
              <a:rPr lang="en-US" sz="1000" dirty="0" err="1" smtClean="0"/>
              <a:t>pRetObj</a:t>
            </a:r>
            <a:r>
              <a:rPr lang="en-US" sz="1000" dirty="0" smtClean="0"/>
              <a:t> = </a:t>
            </a:r>
            <a:r>
              <a:rPr lang="en-US" sz="1000" dirty="0" err="1" smtClean="0"/>
              <a:t>pNewBlock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                </a:t>
            </a:r>
            <a:r>
              <a:rPr lang="en-US" sz="1000" dirty="0" err="1" smtClean="0"/>
              <a:t>pHead</a:t>
            </a:r>
            <a:r>
              <a:rPr lang="en-US" sz="1000" dirty="0" smtClean="0"/>
              <a:t> = &amp;</a:t>
            </a:r>
            <a:r>
              <a:rPr lang="en-US" sz="1000" dirty="0" err="1" smtClean="0"/>
              <a:t>pNewBlock</a:t>
            </a:r>
            <a:r>
              <a:rPr lang="en-US" sz="1000" dirty="0" smtClean="0"/>
              <a:t>[1];</a:t>
            </a:r>
          </a:p>
          <a:p>
            <a:r>
              <a:rPr lang="ru-RU" sz="1000" dirty="0" smtClean="0"/>
              <a:t>            }</a:t>
            </a:r>
          </a:p>
          <a:p>
            <a:r>
              <a:rPr lang="ru-RU" sz="1000" dirty="0" smtClean="0"/>
              <a:t>        }</a:t>
            </a:r>
          </a:p>
          <a:p>
            <a:r>
              <a:rPr lang="en-US" sz="1000" dirty="0" smtClean="0"/>
              <a:t>        return </a:t>
            </a:r>
            <a:r>
              <a:rPr lang="en-US" sz="1000" dirty="0" err="1" smtClean="0"/>
              <a:t>pRetObj</a:t>
            </a:r>
            <a:r>
              <a:rPr lang="en-US" sz="1000" dirty="0" smtClean="0"/>
              <a:t>;</a:t>
            </a:r>
          </a:p>
          <a:p>
            <a:r>
              <a:rPr lang="ru-RU" sz="1000" dirty="0" smtClean="0"/>
              <a:t>    }</a:t>
            </a:r>
          </a:p>
          <a:p>
            <a:r>
              <a:rPr lang="ru-RU" sz="1000" dirty="0" smtClean="0"/>
              <a:t> </a:t>
            </a:r>
          </a:p>
          <a:p>
            <a:r>
              <a:rPr lang="en-US" sz="1000" dirty="0" smtClean="0"/>
              <a:t>void operator delete(void *</a:t>
            </a:r>
            <a:r>
              <a:rPr lang="en-US" sz="1000" dirty="0" err="1" smtClean="0"/>
              <a:t>pDelObj</a:t>
            </a:r>
            <a:r>
              <a:rPr lang="en-US" sz="1000" dirty="0" smtClean="0"/>
              <a:t>, </a:t>
            </a:r>
            <a:r>
              <a:rPr lang="en-US" sz="1000" dirty="0" err="1" smtClean="0"/>
              <a:t>size_t</a:t>
            </a:r>
            <a:r>
              <a:rPr lang="en-US" sz="1000" dirty="0" smtClean="0"/>
              <a:t> </a:t>
            </a:r>
            <a:r>
              <a:rPr lang="en-US" sz="1000" dirty="0" err="1" smtClean="0"/>
              <a:t>nSize</a:t>
            </a:r>
            <a:r>
              <a:rPr lang="en-US" sz="1000" dirty="0" smtClean="0"/>
              <a:t>)</a:t>
            </a:r>
          </a:p>
          <a:p>
            <a:r>
              <a:rPr lang="ru-RU" sz="1000" dirty="0" smtClean="0"/>
              <a:t>    {</a:t>
            </a:r>
          </a:p>
          <a:p>
            <a:r>
              <a:rPr lang="en-US" sz="1000" dirty="0" smtClean="0"/>
              <a:t>        // if invalid pointer - exit</a:t>
            </a:r>
          </a:p>
          <a:p>
            <a:r>
              <a:rPr lang="en-US" sz="1000" dirty="0" smtClean="0"/>
              <a:t>        if(</a:t>
            </a:r>
            <a:r>
              <a:rPr lang="en-US" sz="1000" dirty="0" err="1" smtClean="0"/>
              <a:t>pDelObj</a:t>
            </a:r>
            <a:r>
              <a:rPr lang="en-US" sz="1000" dirty="0" smtClean="0"/>
              <a:t> == NULL) return;</a:t>
            </a:r>
          </a:p>
          <a:p>
            <a:r>
              <a:rPr lang="en-US" sz="1000" dirty="0" smtClean="0"/>
              <a:t>        // if object type != </a:t>
            </a:r>
            <a:r>
              <a:rPr lang="en-US" sz="1000" dirty="0" err="1" smtClean="0"/>
              <a:t>CMemPoolObj</a:t>
            </a:r>
            <a:endParaRPr lang="en-US" sz="1000" dirty="0" smtClean="0"/>
          </a:p>
          <a:p>
            <a:r>
              <a:rPr lang="en-US" sz="1000" dirty="0" smtClean="0"/>
              <a:t>        if(</a:t>
            </a:r>
            <a:r>
              <a:rPr lang="en-US" sz="1000" dirty="0" err="1" smtClean="0"/>
              <a:t>nSize</a:t>
            </a:r>
            <a:r>
              <a:rPr lang="en-US" sz="1000" dirty="0" smtClean="0"/>
              <a:t> != </a:t>
            </a:r>
            <a:r>
              <a:rPr lang="en-US" sz="1000" dirty="0" err="1" smtClean="0"/>
              <a:t>sizeof</a:t>
            </a:r>
            <a:r>
              <a:rPr lang="en-US" sz="1000" dirty="0" smtClean="0"/>
              <a:t>(</a:t>
            </a:r>
            <a:r>
              <a:rPr lang="en-US" sz="1000" dirty="0" err="1" smtClean="0"/>
              <a:t>CMemPoolObj</a:t>
            </a:r>
            <a:r>
              <a:rPr lang="en-US" sz="1000" dirty="0" smtClean="0"/>
              <a:t>)) {</a:t>
            </a:r>
          </a:p>
          <a:p>
            <a:r>
              <a:rPr lang="en-US" sz="1000" dirty="0" smtClean="0"/>
              <a:t>            ::operator delete(</a:t>
            </a:r>
            <a:r>
              <a:rPr lang="en-US" sz="1000" dirty="0" err="1" smtClean="0"/>
              <a:t>pDelObj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            return;</a:t>
            </a:r>
          </a:p>
          <a:p>
            <a:r>
              <a:rPr lang="ru-RU" sz="1000" dirty="0" smtClean="0"/>
              <a:t>        }</a:t>
            </a:r>
          </a:p>
          <a:p>
            <a:r>
              <a:rPr lang="en-US" sz="1000" dirty="0" smtClean="0"/>
              <a:t>        // add this block to free block's list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CMemPoolObj</a:t>
            </a:r>
            <a:r>
              <a:rPr lang="en-US" sz="1000" dirty="0" smtClean="0"/>
              <a:t>* </a:t>
            </a:r>
            <a:r>
              <a:rPr lang="en-US" sz="1000" dirty="0" err="1" smtClean="0"/>
              <a:t>pFreeObj</a:t>
            </a:r>
            <a:r>
              <a:rPr lang="en-US" sz="1000" dirty="0" smtClean="0"/>
              <a:t> = </a:t>
            </a:r>
            <a:r>
              <a:rPr lang="en-US" sz="1000" dirty="0" err="1" smtClean="0"/>
              <a:t>static_cast</a:t>
            </a:r>
            <a:r>
              <a:rPr lang="en-US" sz="1000" dirty="0" smtClean="0"/>
              <a:t>&lt;</a:t>
            </a:r>
            <a:r>
              <a:rPr lang="en-US" sz="1000" dirty="0" err="1" smtClean="0"/>
              <a:t>CMemPoolObj</a:t>
            </a:r>
            <a:r>
              <a:rPr lang="en-US" sz="1000" dirty="0" smtClean="0"/>
              <a:t>*&gt;(</a:t>
            </a:r>
            <a:r>
              <a:rPr lang="en-US" sz="1000" dirty="0" err="1" smtClean="0"/>
              <a:t>pDelObj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pFreeObj</a:t>
            </a:r>
            <a:r>
              <a:rPr lang="en-US" sz="1000" dirty="0" smtClean="0"/>
              <a:t>-&gt;next = </a:t>
            </a:r>
            <a:r>
              <a:rPr lang="en-US" sz="1000" dirty="0" err="1" smtClean="0"/>
              <a:t>pHead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pHead</a:t>
            </a:r>
            <a:r>
              <a:rPr lang="en-US" sz="1000" dirty="0" smtClean="0"/>
              <a:t> = </a:t>
            </a:r>
            <a:r>
              <a:rPr lang="en-US" sz="1000" dirty="0" err="1" smtClean="0"/>
              <a:t>pFreeObj</a:t>
            </a:r>
            <a:r>
              <a:rPr lang="en-US" sz="1000" dirty="0" smtClean="0"/>
              <a:t>;</a:t>
            </a:r>
          </a:p>
          <a:p>
            <a:r>
              <a:rPr lang="ru-RU" sz="1000" dirty="0" smtClean="0"/>
              <a:t>    }</a:t>
            </a:r>
          </a:p>
          <a:p>
            <a:r>
              <a:rPr lang="ru-RU" sz="1000" dirty="0" smtClean="0"/>
              <a:t>};</a:t>
            </a:r>
          </a:p>
          <a:p>
            <a:r>
              <a:rPr lang="ru-RU" sz="1000" dirty="0" smtClean="0"/>
              <a:t> </a:t>
            </a:r>
          </a:p>
          <a:p>
            <a:r>
              <a:rPr lang="en-US" sz="1000" dirty="0" err="1" smtClean="0"/>
              <a:t>CMemPoolObj</a:t>
            </a:r>
            <a:r>
              <a:rPr lang="en-US" sz="1000" dirty="0" smtClean="0"/>
              <a:t>* </a:t>
            </a:r>
            <a:r>
              <a:rPr lang="en-US" sz="1000" dirty="0" err="1" smtClean="0"/>
              <a:t>CMemPoolObj</a:t>
            </a:r>
            <a:r>
              <a:rPr lang="en-US" sz="1000" dirty="0" smtClean="0"/>
              <a:t>::</a:t>
            </a:r>
            <a:r>
              <a:rPr lang="en-US" sz="1000" dirty="0" err="1" smtClean="0"/>
              <a:t>pHead</a:t>
            </a:r>
            <a:r>
              <a:rPr lang="en-US" sz="1000" dirty="0" smtClean="0"/>
              <a:t> = NULL;</a:t>
            </a:r>
            <a:endParaRPr lang="ru-RU" sz="1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solidFill>
                  <a:schemeClr val="tx2"/>
                </a:solidFill>
              </a:rPr>
              <a:t>Обмеження на перевантаження операторів</a:t>
            </a:r>
            <a:endParaRPr lang="ru-RU" sz="3200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 fontScale="85000" lnSpcReduction="10000"/>
          </a:bodyPr>
          <a:lstStyle/>
          <a:p>
            <a:r>
              <a:rPr lang="uk-UA" dirty="0" smtClean="0"/>
              <a:t>=</a:t>
            </a:r>
            <a:r>
              <a:rPr lang="en-US" dirty="0" smtClean="0"/>
              <a:t>, [], (), -&gt; - </a:t>
            </a:r>
            <a:r>
              <a:rPr lang="uk-UA" dirty="0" smtClean="0"/>
              <a:t>повинні бути не статичні</a:t>
            </a:r>
          </a:p>
          <a:p>
            <a:r>
              <a:rPr lang="uk-UA" dirty="0" smtClean="0"/>
              <a:t>Операторна функція або елемент класу, або один параметр є класом</a:t>
            </a:r>
          </a:p>
          <a:p>
            <a:r>
              <a:rPr lang="uk-UA" dirty="0" smtClean="0"/>
              <a:t>Не можна змінити пріоритет</a:t>
            </a:r>
            <a:r>
              <a:rPr lang="en-US" dirty="0" smtClean="0"/>
              <a:t> </a:t>
            </a:r>
            <a:r>
              <a:rPr lang="uk-UA" dirty="0" smtClean="0"/>
              <a:t>та кількість </a:t>
            </a:r>
            <a:r>
              <a:rPr lang="uk-UA" dirty="0" err="1" smtClean="0"/>
              <a:t>операндів</a:t>
            </a:r>
            <a:endParaRPr lang="uk-UA" dirty="0" smtClean="0"/>
          </a:p>
          <a:p>
            <a:r>
              <a:rPr lang="uk-UA" dirty="0" smtClean="0"/>
              <a:t>Не можна використовувати параметри по замовчуванню</a:t>
            </a:r>
          </a:p>
          <a:p>
            <a:r>
              <a:rPr lang="uk-UA" dirty="0" smtClean="0"/>
              <a:t>Операторна функція з першим параметром основного типу не може бути членом класу</a:t>
            </a:r>
          </a:p>
          <a:p>
            <a:r>
              <a:rPr lang="uk-UA" dirty="0" smtClean="0"/>
              <a:t>Не можна перевантажувати </a:t>
            </a:r>
            <a:r>
              <a:rPr lang="en-US" dirty="0" err="1" smtClean="0"/>
              <a:t>sizeof</a:t>
            </a:r>
            <a:r>
              <a:rPr lang="en-US" dirty="0" smtClean="0"/>
              <a:t>(), ., ?:, ::, .*, #, ##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0689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sz="4900" b="1" dirty="0" smtClean="0">
                <a:solidFill>
                  <a:schemeClr val="tx2"/>
                </a:solidFill>
              </a:rPr>
              <a:t>Статичні та константні </a:t>
            </a:r>
            <a:br>
              <a:rPr lang="uk-UA" sz="4900" b="1" dirty="0" smtClean="0">
                <a:solidFill>
                  <a:schemeClr val="tx2"/>
                </a:solidFill>
              </a:rPr>
            </a:br>
            <a:r>
              <a:rPr lang="uk-UA" sz="4900" b="1" dirty="0" smtClean="0">
                <a:solidFill>
                  <a:schemeClr val="tx2"/>
                </a:solidFill>
              </a:rPr>
              <a:t>елементи класів</a:t>
            </a:r>
            <a:r>
              <a:rPr lang="uk-UA" b="1" dirty="0" smtClean="0">
                <a:solidFill>
                  <a:schemeClr val="tx2"/>
                </a:solidFill>
              </a:rPr>
              <a:t/>
            </a:r>
            <a:br>
              <a:rPr lang="uk-UA" b="1" dirty="0" smtClean="0">
                <a:solidFill>
                  <a:schemeClr val="tx2"/>
                </a:solidFill>
              </a:rPr>
            </a:b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Статичні елементи класу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 fontScale="92500"/>
          </a:bodyPr>
          <a:lstStyle/>
          <a:p>
            <a:r>
              <a:rPr lang="uk-UA" dirty="0" smtClean="0"/>
              <a:t>Статичне поле є частиною класу але не частиною об</a:t>
            </a:r>
            <a:r>
              <a:rPr lang="en-US" dirty="0" smtClean="0"/>
              <a:t>’</a:t>
            </a:r>
            <a:r>
              <a:rPr lang="uk-UA" dirty="0" err="1" smtClean="0"/>
              <a:t>єкту</a:t>
            </a:r>
            <a:endParaRPr lang="uk-UA" dirty="0" smtClean="0"/>
          </a:p>
          <a:p>
            <a:r>
              <a:rPr lang="uk-UA" dirty="0" smtClean="0"/>
              <a:t>Повинне бути одне оголошення</a:t>
            </a:r>
          </a:p>
          <a:p>
            <a:r>
              <a:rPr lang="uk-UA" dirty="0" smtClean="0"/>
              <a:t>Статичний метод не може бути </a:t>
            </a:r>
            <a:r>
              <a:rPr lang="en-US" dirty="0" smtClean="0"/>
              <a:t>const </a:t>
            </a:r>
            <a:r>
              <a:rPr lang="uk-UA" dirty="0" smtClean="0"/>
              <a:t>або </a:t>
            </a:r>
            <a:r>
              <a:rPr lang="en-US" dirty="0" smtClean="0"/>
              <a:t>virtual</a:t>
            </a:r>
          </a:p>
          <a:p>
            <a:r>
              <a:rPr lang="uk-UA" dirty="0" smtClean="0"/>
              <a:t>Конструктор, деструктор, </a:t>
            </a:r>
            <a:r>
              <a:rPr lang="uk-UA" dirty="0" err="1" smtClean="0"/>
              <a:t>оператор=</a:t>
            </a:r>
            <a:r>
              <a:rPr lang="uk-UA" dirty="0" smtClean="0"/>
              <a:t> не можуть бути статичними</a:t>
            </a:r>
          </a:p>
          <a:p>
            <a:r>
              <a:rPr lang="uk-UA" dirty="0" smtClean="0"/>
              <a:t>Статичні методи </a:t>
            </a:r>
            <a:r>
              <a:rPr lang="uk-UA" dirty="0" smtClean="0"/>
              <a:t>немають </a:t>
            </a:r>
            <a:r>
              <a:rPr lang="uk-UA" dirty="0" smtClean="0"/>
              <a:t>доступу до не статичних полів, не отримують </a:t>
            </a:r>
            <a:r>
              <a:rPr lang="en-US" dirty="0" smtClean="0"/>
              <a:t>this</a:t>
            </a:r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class </a:t>
            </a:r>
            <a:r>
              <a:rPr lang="en-US" sz="2000" b="1" dirty="0" err="1" smtClean="0"/>
              <a:t>CObject</a:t>
            </a:r>
            <a:endParaRPr lang="en-US" sz="2000" b="1" dirty="0" smtClean="0"/>
          </a:p>
          <a:p>
            <a:pPr>
              <a:buNone/>
            </a:pPr>
            <a:r>
              <a:rPr lang="ru-RU" sz="2000" b="1" dirty="0" smtClean="0"/>
              <a:t>{</a:t>
            </a:r>
          </a:p>
          <a:p>
            <a:pPr>
              <a:buNone/>
            </a:pPr>
            <a:r>
              <a:rPr lang="en-US" sz="2000" b="1" dirty="0" smtClean="0"/>
              <a:t>public: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CObject</a:t>
            </a:r>
            <a:r>
              <a:rPr lang="en-US" sz="2000" b="1" dirty="0" smtClean="0"/>
              <a:t>() { ++</a:t>
            </a:r>
            <a:r>
              <a:rPr lang="en-US" sz="2000" b="1" dirty="0" err="1" smtClean="0"/>
              <a:t>nCount</a:t>
            </a:r>
            <a:r>
              <a:rPr lang="en-US" sz="2000" b="1" dirty="0" smtClean="0"/>
              <a:t>; }</a:t>
            </a:r>
          </a:p>
          <a:p>
            <a:pPr>
              <a:buNone/>
            </a:pPr>
            <a:r>
              <a:rPr lang="en-US" sz="2000" b="1" dirty="0" smtClean="0"/>
              <a:t>	~</a:t>
            </a:r>
            <a:r>
              <a:rPr lang="en-US" sz="2000" b="1" dirty="0" err="1" smtClean="0"/>
              <a:t>CObject</a:t>
            </a:r>
            <a:r>
              <a:rPr lang="en-US" sz="2000" b="1" dirty="0" smtClean="0"/>
              <a:t>() { --</a:t>
            </a:r>
            <a:r>
              <a:rPr lang="en-US" sz="2000" b="1" dirty="0" err="1" smtClean="0"/>
              <a:t>nCount</a:t>
            </a:r>
            <a:r>
              <a:rPr lang="en-US" sz="2000" b="1" dirty="0" smtClean="0"/>
              <a:t>; }</a:t>
            </a:r>
          </a:p>
          <a:p>
            <a:pPr>
              <a:buNone/>
            </a:pPr>
            <a:endParaRPr lang="ru-RU" sz="2000" b="1" dirty="0" smtClean="0"/>
          </a:p>
          <a:p>
            <a:pPr>
              <a:buNone/>
            </a:pPr>
            <a:r>
              <a:rPr lang="en-US" sz="2000" b="1" dirty="0" smtClean="0"/>
              <a:t>	static </a:t>
            </a:r>
            <a:r>
              <a:rPr lang="en-US" sz="2000" b="1" dirty="0" err="1" smtClean="0"/>
              <a:t>size_t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nCount</a:t>
            </a:r>
            <a:r>
              <a:rPr lang="en-US" sz="2000" b="1" dirty="0" smtClean="0"/>
              <a:t>;</a:t>
            </a:r>
          </a:p>
          <a:p>
            <a:pPr>
              <a:buNone/>
            </a:pPr>
            <a:r>
              <a:rPr lang="ru-RU" sz="2000" b="1" dirty="0" smtClean="0"/>
              <a:t>};</a:t>
            </a:r>
          </a:p>
          <a:p>
            <a:pPr>
              <a:buNone/>
            </a:pPr>
            <a:r>
              <a:rPr lang="en-US" sz="2000" b="1" dirty="0" err="1" smtClean="0"/>
              <a:t>size_t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CObject</a:t>
            </a:r>
            <a:r>
              <a:rPr lang="en-US" sz="2000" b="1" dirty="0" smtClean="0"/>
              <a:t>::</a:t>
            </a:r>
            <a:r>
              <a:rPr lang="en-US" sz="2000" b="1" dirty="0" err="1" smtClean="0"/>
              <a:t>nCount</a:t>
            </a:r>
            <a:r>
              <a:rPr lang="en-US" sz="2000" b="1" dirty="0" smtClean="0"/>
              <a:t> = 0;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CObject</a:t>
            </a:r>
            <a:r>
              <a:rPr lang="en-US" sz="2000" b="1" dirty="0" smtClean="0"/>
              <a:t> ::</a:t>
            </a:r>
            <a:r>
              <a:rPr lang="en-US" sz="2000" b="1" dirty="0" err="1" smtClean="0"/>
              <a:t>nCount</a:t>
            </a:r>
            <a:r>
              <a:rPr lang="en-US" sz="2000" b="1" dirty="0" smtClean="0"/>
              <a:t>;</a:t>
            </a:r>
            <a:endParaRPr lang="ru-RU" sz="2000" b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Константи в класі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uk-UA" dirty="0" smtClean="0"/>
              <a:t>Можуть бути типу : </a:t>
            </a:r>
            <a:r>
              <a:rPr lang="en-US" dirty="0" smtClean="0"/>
              <a:t>signed/unsigned char, short, </a:t>
            </a:r>
            <a:r>
              <a:rPr lang="en-US" dirty="0" err="1" smtClean="0"/>
              <a:t>int</a:t>
            </a:r>
            <a:r>
              <a:rPr lang="en-US" dirty="0" smtClean="0"/>
              <a:t>, long &amp; </a:t>
            </a:r>
            <a:r>
              <a:rPr lang="en-US" dirty="0" err="1" smtClean="0"/>
              <a:t>bool</a:t>
            </a:r>
            <a:r>
              <a:rPr lang="en-US" dirty="0" smtClean="0"/>
              <a:t> ,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uk-UA" dirty="0" smtClean="0"/>
              <a:t>Оголошуються як </a:t>
            </a:r>
            <a:r>
              <a:rPr lang="en-US" dirty="0" err="1" smtClean="0"/>
              <a:t>enum</a:t>
            </a:r>
            <a:r>
              <a:rPr lang="en-US" dirty="0" smtClean="0"/>
              <a:t>, </a:t>
            </a:r>
            <a:r>
              <a:rPr lang="uk-UA" dirty="0" smtClean="0"/>
              <a:t>або статична константа цілого типу</a:t>
            </a:r>
          </a:p>
          <a:p>
            <a:r>
              <a:rPr lang="uk-UA" dirty="0" smtClean="0"/>
              <a:t>Константи інших типів повинні </a:t>
            </a:r>
            <a:r>
              <a:rPr lang="uk-UA" dirty="0" err="1" smtClean="0"/>
              <a:t>ініціалізовуватися</a:t>
            </a:r>
            <a:r>
              <a:rPr lang="uk-UA" dirty="0" smtClean="0"/>
              <a:t> списком ініціалізації</a:t>
            </a:r>
            <a:endParaRPr lang="en-US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 smtClean="0"/>
              <a:t>class </a:t>
            </a:r>
            <a:r>
              <a:rPr lang="en-US" b="1" dirty="0" err="1" smtClean="0"/>
              <a:t>CTest</a:t>
            </a:r>
            <a:endParaRPr lang="en-US" b="1" dirty="0" smtClean="0"/>
          </a:p>
          <a:p>
            <a:pPr>
              <a:buNone/>
            </a:pPr>
            <a:r>
              <a:rPr lang="ru-RU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public:</a:t>
            </a:r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b="1" dirty="0" err="1" smtClean="0"/>
              <a:t>enum</a:t>
            </a:r>
            <a:r>
              <a:rPr lang="en-US" b="1" dirty="0" smtClean="0"/>
              <a:t> Week { </a:t>
            </a:r>
            <a:r>
              <a:rPr lang="en-US" b="1" dirty="0" err="1" smtClean="0"/>
              <a:t>mon</a:t>
            </a:r>
            <a:r>
              <a:rPr lang="en-US" b="1" dirty="0" smtClean="0"/>
              <a:t> = 1, </a:t>
            </a:r>
            <a:r>
              <a:rPr lang="en-US" b="1" dirty="0" err="1" smtClean="0"/>
              <a:t>tue</a:t>
            </a:r>
            <a:r>
              <a:rPr lang="en-US" b="1" dirty="0" smtClean="0"/>
              <a:t>, wed, </a:t>
            </a:r>
            <a:r>
              <a:rPr lang="en-US" b="1" dirty="0" err="1" smtClean="0"/>
              <a:t>thu</a:t>
            </a:r>
            <a:r>
              <a:rPr lang="en-US" b="1" dirty="0" smtClean="0"/>
              <a:t>, </a:t>
            </a:r>
            <a:r>
              <a:rPr lang="en-US" b="1" dirty="0" err="1" smtClean="0"/>
              <a:t>fri</a:t>
            </a:r>
            <a:r>
              <a:rPr lang="en-US" b="1" dirty="0" smtClean="0"/>
              <a:t>, sat, sun = 0 };</a:t>
            </a:r>
            <a:endParaRPr lang="uk-UA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b="1" dirty="0" smtClean="0"/>
              <a:t>static const </a:t>
            </a:r>
            <a:r>
              <a:rPr lang="en-US" b="1" dirty="0" err="1" smtClean="0"/>
              <a:t>int</a:t>
            </a:r>
            <a:r>
              <a:rPr lang="en-US" b="1" dirty="0" smtClean="0"/>
              <a:t> c1 = 1;</a:t>
            </a:r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b="1" dirty="0" smtClean="0"/>
              <a:t>static const char c2 = 'x';</a:t>
            </a:r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b="1" dirty="0" smtClean="0"/>
              <a:t>static const Week c3 = </a:t>
            </a:r>
            <a:r>
              <a:rPr lang="en-US" b="1" dirty="0" err="1" smtClean="0"/>
              <a:t>tue</a:t>
            </a:r>
            <a:r>
              <a:rPr lang="en-US" b="1" dirty="0" smtClean="0"/>
              <a:t>;</a:t>
            </a:r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b="1" dirty="0" smtClean="0"/>
              <a:t>const </a:t>
            </a:r>
            <a:r>
              <a:rPr lang="en-US" b="1" dirty="0" err="1" smtClean="0"/>
              <a:t>int</a:t>
            </a:r>
            <a:r>
              <a:rPr lang="en-US" b="1" dirty="0" smtClean="0"/>
              <a:t>&amp; </a:t>
            </a:r>
            <a:r>
              <a:rPr lang="en-US" b="1" dirty="0" err="1" smtClean="0"/>
              <a:t>m_nRef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b="1" dirty="0" err="1" smtClean="0"/>
              <a:t>CTest</a:t>
            </a:r>
            <a:r>
              <a:rPr lang="en-US" b="1" dirty="0" smtClean="0"/>
              <a:t>( </a:t>
            </a:r>
            <a:r>
              <a:rPr lang="en-US" b="1" dirty="0" err="1" smtClean="0"/>
              <a:t>int</a:t>
            </a:r>
            <a:r>
              <a:rPr lang="en-US" b="1" dirty="0" smtClean="0"/>
              <a:t>&amp; </a:t>
            </a:r>
            <a:r>
              <a:rPr lang="en-US" b="1" dirty="0" err="1" smtClean="0"/>
              <a:t>nRef</a:t>
            </a:r>
            <a:r>
              <a:rPr lang="en-US" b="1" dirty="0" smtClean="0"/>
              <a:t> ) : </a:t>
            </a:r>
            <a:r>
              <a:rPr lang="en-US" b="1" dirty="0" err="1" smtClean="0"/>
              <a:t>m_nRef</a:t>
            </a:r>
            <a:r>
              <a:rPr lang="en-US" b="1" dirty="0" smtClean="0"/>
              <a:t>(</a:t>
            </a:r>
            <a:r>
              <a:rPr lang="en-US" b="1" dirty="0" err="1" smtClean="0"/>
              <a:t>nRef</a:t>
            </a:r>
            <a:r>
              <a:rPr lang="en-US" b="1" dirty="0" smtClean="0"/>
              <a:t>) { }</a:t>
            </a:r>
          </a:p>
          <a:p>
            <a:pPr>
              <a:buNone/>
            </a:pPr>
            <a:r>
              <a:rPr lang="ru-RU" b="1" dirty="0" smtClean="0"/>
              <a:t>};</a:t>
            </a:r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en-US" b="1" dirty="0" smtClean="0"/>
              <a:t>void main() </a:t>
            </a:r>
          </a:p>
          <a:p>
            <a:pPr>
              <a:buNone/>
            </a:pPr>
            <a:r>
              <a:rPr lang="ru-RU" b="1" dirty="0" smtClean="0"/>
              <a:t>{</a:t>
            </a:r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b="1" dirty="0" err="1" smtClean="0"/>
              <a:t>CTest</a:t>
            </a:r>
            <a:r>
              <a:rPr lang="en-US" b="1" dirty="0" smtClean="0"/>
              <a:t>::</a:t>
            </a:r>
            <a:r>
              <a:rPr lang="en-US" b="1" dirty="0" err="1" smtClean="0"/>
              <a:t>mon</a:t>
            </a:r>
            <a:r>
              <a:rPr lang="en-US" b="1" dirty="0" smtClean="0"/>
              <a:t>;</a:t>
            </a:r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x = 3;</a:t>
            </a:r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b="1" dirty="0" err="1" smtClean="0"/>
              <a:t>CTest</a:t>
            </a:r>
            <a:r>
              <a:rPr lang="en-US" b="1" dirty="0" smtClean="0"/>
              <a:t> </a:t>
            </a:r>
            <a:r>
              <a:rPr lang="en-US" b="1" dirty="0" err="1" smtClean="0"/>
              <a:t>obj</a:t>
            </a:r>
            <a:r>
              <a:rPr lang="en-US" b="1" dirty="0" smtClean="0"/>
              <a:t>( x );</a:t>
            </a:r>
          </a:p>
          <a:p>
            <a:pPr>
              <a:buNone/>
            </a:pPr>
            <a:r>
              <a:rPr lang="uk-UA" b="1" dirty="0" smtClean="0"/>
              <a:t>	</a:t>
            </a:r>
            <a:r>
              <a:rPr lang="en-US" b="1" dirty="0" smtClean="0"/>
              <a:t>obj.c3;</a:t>
            </a:r>
          </a:p>
          <a:p>
            <a:pPr>
              <a:buNone/>
            </a:pPr>
            <a:r>
              <a:rPr lang="ru-RU" b="1" dirty="0" smtClean="0"/>
              <a:t>}</a:t>
            </a:r>
            <a:endParaRPr lang="ru-RU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Клас</a:t>
            </a:r>
            <a:r>
              <a:rPr lang="uk-UA" dirty="0" smtClean="0"/>
              <a:t> – користувацький тип даних , який складається з полів та методів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Константні методи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en-US" dirty="0" smtClean="0"/>
              <a:t>void </a:t>
            </a:r>
            <a:r>
              <a:rPr lang="en-US" dirty="0" err="1" smtClean="0"/>
              <a:t>SimpleFunction</a:t>
            </a:r>
            <a:r>
              <a:rPr lang="en-US" dirty="0" smtClean="0"/>
              <a:t>() const { … };</a:t>
            </a:r>
          </a:p>
          <a:p>
            <a:r>
              <a:rPr lang="uk-UA" dirty="0" smtClean="0"/>
              <a:t>Не змінюють свій об</a:t>
            </a:r>
            <a:r>
              <a:rPr lang="en-US" dirty="0" smtClean="0"/>
              <a:t>’</a:t>
            </a:r>
            <a:r>
              <a:rPr lang="uk-UA" dirty="0" err="1" smtClean="0"/>
              <a:t>єкт</a:t>
            </a:r>
            <a:r>
              <a:rPr lang="uk-UA" dirty="0" smtClean="0"/>
              <a:t> – </a:t>
            </a:r>
            <a:r>
              <a:rPr lang="en-US" dirty="0" smtClean="0">
                <a:solidFill>
                  <a:schemeClr val="tx2"/>
                </a:solidFill>
              </a:rPr>
              <a:t>const</a:t>
            </a:r>
            <a:r>
              <a:rPr lang="en-US" dirty="0" smtClean="0"/>
              <a:t> T* const</a:t>
            </a:r>
          </a:p>
          <a:p>
            <a:r>
              <a:rPr lang="uk-UA" dirty="0" smtClean="0"/>
              <a:t>Не константні методи не можуть викликатися </a:t>
            </a:r>
            <a:r>
              <a:rPr lang="uk-UA" dirty="0" smtClean="0"/>
              <a:t>з константних </a:t>
            </a:r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err="1" smtClean="0"/>
              <a:t>єктів</a:t>
            </a:r>
            <a:endParaRPr lang="en-US" dirty="0" smtClean="0"/>
          </a:p>
          <a:p>
            <a:r>
              <a:rPr lang="en-US" dirty="0" smtClean="0"/>
              <a:t>mutable</a:t>
            </a: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inline </a:t>
            </a:r>
            <a:r>
              <a:rPr lang="uk-UA" b="1" dirty="0" smtClean="0">
                <a:solidFill>
                  <a:schemeClr val="tx2"/>
                </a:solidFill>
              </a:rPr>
              <a:t>методи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uk-UA" dirty="0" smtClean="0"/>
              <a:t>Не викликаються а підставляється код</a:t>
            </a:r>
          </a:p>
          <a:p>
            <a:r>
              <a:rPr lang="uk-UA" dirty="0" smtClean="0"/>
              <a:t>Методи оголошені всередині класу, автоматично стають </a:t>
            </a:r>
            <a:r>
              <a:rPr lang="en-US" dirty="0" smtClean="0"/>
              <a:t>inline</a:t>
            </a:r>
          </a:p>
          <a:p>
            <a:r>
              <a:rPr lang="uk-UA" dirty="0" smtClean="0"/>
              <a:t>Рекомендація компілятору</a:t>
            </a:r>
            <a:endParaRPr lang="en-US" dirty="0" smtClean="0"/>
          </a:p>
          <a:p>
            <a:r>
              <a:rPr lang="en-US" dirty="0" smtClean="0"/>
              <a:t>inline </a:t>
            </a:r>
            <a:r>
              <a:rPr lang="uk-UA" dirty="0" smtClean="0"/>
              <a:t>методи повинні мети реалізацію в </a:t>
            </a:r>
            <a:r>
              <a:rPr lang="uk-UA" dirty="0" err="1" smtClean="0"/>
              <a:t>юніті</a:t>
            </a:r>
            <a:r>
              <a:rPr lang="uk-UA" dirty="0" smtClean="0"/>
              <a:t> </a:t>
            </a:r>
            <a:r>
              <a:rPr lang="uk-UA" dirty="0" err="1" smtClean="0"/>
              <a:t>компляції</a:t>
            </a:r>
            <a:r>
              <a:rPr lang="uk-UA" dirty="0" smtClean="0"/>
              <a:t> ( </a:t>
            </a:r>
            <a:r>
              <a:rPr lang="en-US" dirty="0" smtClean="0"/>
              <a:t>public - .h; private - .</a:t>
            </a:r>
            <a:r>
              <a:rPr lang="en-US" dirty="0" err="1" smtClean="0"/>
              <a:t>cpp</a:t>
            </a:r>
            <a:r>
              <a:rPr lang="en-US" dirty="0" smtClean="0"/>
              <a:t> )</a:t>
            </a: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Шаблони</a:t>
            </a:r>
            <a:endParaRPr lang="ru-RU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template, class/</a:t>
            </a:r>
            <a:r>
              <a:rPr lang="en-US" b="1" dirty="0" err="1" smtClean="0"/>
              <a:t>typename</a:t>
            </a:r>
            <a:endParaRPr lang="en-US" b="1" dirty="0" smtClean="0"/>
          </a:p>
          <a:p>
            <a:r>
              <a:rPr lang="uk-UA" b="1" dirty="0" smtClean="0"/>
              <a:t>Спеціалізація – конкретна версія функції створена компілятором</a:t>
            </a:r>
          </a:p>
          <a:p>
            <a:r>
              <a:rPr lang="uk-UA" b="1" dirty="0" smtClean="0"/>
              <a:t>Декілька шаблонних типів</a:t>
            </a:r>
          </a:p>
          <a:p>
            <a:r>
              <a:rPr lang="uk-UA" b="1" dirty="0" smtClean="0"/>
              <a:t>Явне перевантаження шаблонної функції</a:t>
            </a:r>
          </a:p>
          <a:p>
            <a:endParaRPr lang="en-US" b="1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836712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None/>
            </a:pPr>
            <a:r>
              <a:rPr lang="en-US" dirty="0" smtClean="0"/>
              <a:t>template&lt; class T &gt; </a:t>
            </a:r>
          </a:p>
          <a:p>
            <a:pPr lvl="1">
              <a:buNone/>
            </a:pPr>
            <a:r>
              <a:rPr lang="fr-FR" dirty="0" smtClean="0"/>
              <a:t>void swaparg</a:t>
            </a:r>
            <a:r>
              <a:rPr lang="en-US" dirty="0" smtClean="0"/>
              <a:t>s</a:t>
            </a:r>
            <a:r>
              <a:rPr lang="fr-FR" dirty="0" smtClean="0"/>
              <a:t>( T&amp; x, T&amp; y )</a:t>
            </a:r>
            <a:r>
              <a:rPr lang="uk-UA" dirty="0" smtClean="0"/>
              <a:t> </a:t>
            </a:r>
            <a:endParaRPr lang="fr-FR" dirty="0" smtClean="0"/>
          </a:p>
          <a:p>
            <a:pPr lvl="1">
              <a:buNone/>
            </a:pPr>
            <a:r>
              <a:rPr lang="ru-RU" dirty="0" smtClean="0"/>
              <a:t>{</a:t>
            </a:r>
          </a:p>
          <a:p>
            <a:pPr lvl="1">
              <a:buNone/>
            </a:pPr>
            <a:r>
              <a:rPr lang="en-US" dirty="0" smtClean="0"/>
              <a:t>	T </a:t>
            </a:r>
            <a:r>
              <a:rPr lang="en-US" dirty="0" err="1" smtClean="0"/>
              <a:t>tmp</a:t>
            </a:r>
            <a:r>
              <a:rPr lang="en-US" dirty="0" smtClean="0"/>
              <a:t> = x; x = y; y =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ru-RU" dirty="0" smtClean="0"/>
              <a:t>}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swapargs</a:t>
            </a:r>
            <a:r>
              <a:rPr lang="en-US" dirty="0" smtClean="0"/>
              <a:t>( const char* </a:t>
            </a:r>
            <a:r>
              <a:rPr lang="en-US" dirty="0" err="1" smtClean="0"/>
              <a:t>szFirstArg</a:t>
            </a:r>
            <a:r>
              <a:rPr lang="en-US" dirty="0" smtClean="0"/>
              <a:t>, </a:t>
            </a:r>
            <a:r>
              <a:rPr lang="uk-UA" dirty="0" smtClean="0"/>
              <a:t>		</a:t>
            </a:r>
            <a:r>
              <a:rPr lang="en-US" dirty="0" smtClean="0"/>
              <a:t>const char* </a:t>
            </a:r>
            <a:r>
              <a:rPr lang="en-US" dirty="0" err="1" smtClean="0"/>
              <a:t>szSecondArg</a:t>
            </a:r>
            <a:r>
              <a:rPr lang="en-US" dirty="0" smtClean="0"/>
              <a:t> )</a:t>
            </a:r>
          </a:p>
          <a:p>
            <a:pPr lvl="1"/>
            <a:r>
              <a:rPr lang="ru-RU" dirty="0" smtClean="0"/>
              <a:t>{</a:t>
            </a:r>
          </a:p>
          <a:p>
            <a:pPr lvl="1"/>
            <a:r>
              <a:rPr lang="uk-UA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"Unable to swap strings";</a:t>
            </a:r>
          </a:p>
          <a:p>
            <a:pPr lvl="1"/>
            <a:r>
              <a:rPr lang="ru-RU" dirty="0" smtClean="0"/>
              <a:t>}</a:t>
            </a:r>
          </a:p>
          <a:p>
            <a:pPr lvl="1"/>
            <a:endParaRPr lang="ru-RU" dirty="0" smtClean="0"/>
          </a:p>
          <a:p>
            <a:pPr lvl="1">
              <a:buNone/>
            </a:pPr>
            <a:r>
              <a:rPr lang="en-US" dirty="0" smtClean="0"/>
              <a:t>void main()</a:t>
            </a:r>
          </a:p>
          <a:p>
            <a:pPr lvl="1">
              <a:buNone/>
            </a:pPr>
            <a:r>
              <a:rPr lang="ru-RU" dirty="0" smtClean="0"/>
              <a:t>{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2, b = 3;</a:t>
            </a:r>
          </a:p>
          <a:p>
            <a:pPr lvl="1">
              <a:buNone/>
            </a:pPr>
            <a:r>
              <a:rPr lang="es-ES" dirty="0" smtClean="0"/>
              <a:t>	char x = '0', y = 'z';</a:t>
            </a:r>
          </a:p>
          <a:p>
            <a:pPr lvl="1">
              <a:buNone/>
            </a:pPr>
            <a:r>
              <a:rPr lang="en-US" dirty="0" smtClean="0"/>
              <a:t>	double s = 1.2, r = -0.123;</a:t>
            </a:r>
          </a:p>
          <a:p>
            <a:pPr lvl="1">
              <a:buNone/>
            </a:pPr>
            <a:endParaRPr lang="ru-RU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swapargs</a:t>
            </a:r>
            <a:r>
              <a:rPr lang="en-US" dirty="0" smtClean="0"/>
              <a:t>( a, b );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swapargs</a:t>
            </a:r>
            <a:r>
              <a:rPr lang="en-US" dirty="0" smtClean="0"/>
              <a:t>( x, y );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swapargs</a:t>
            </a:r>
            <a:r>
              <a:rPr lang="en-US" dirty="0" smtClean="0"/>
              <a:t>( s, r );</a:t>
            </a:r>
          </a:p>
          <a:p>
            <a:pPr lvl="1">
              <a:buNone/>
            </a:pPr>
            <a:r>
              <a:rPr lang="ru-RU" dirty="0" smtClean="0"/>
              <a:t>}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371703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template&lt;&gt; void </a:t>
            </a:r>
            <a:r>
              <a:rPr lang="en-US" dirty="0" err="1" smtClean="0"/>
              <a:t>swapargs</a:t>
            </a:r>
            <a:r>
              <a:rPr lang="en-US" dirty="0" smtClean="0"/>
              <a:t>&lt;char*&gt;( char*&amp; a, 			char*&amp; b )</a:t>
            </a:r>
          </a:p>
          <a:p>
            <a:r>
              <a:rPr lang="ru-RU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"Error ";</a:t>
            </a:r>
          </a:p>
          <a:p>
            <a:r>
              <a:rPr lang="ru-RU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tx2"/>
                </a:solidFill>
              </a:rPr>
              <a:t>Перевантаження шаблонної функції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template&lt; 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X &gt; void f( X a )</a:t>
            </a:r>
          </a:p>
          <a:p>
            <a:pPr>
              <a:buNone/>
            </a:pPr>
            <a:r>
              <a:rPr lang="ru-RU" sz="2400" dirty="0" smtClean="0"/>
              <a:t>{</a:t>
            </a:r>
          </a:p>
          <a:p>
            <a:pPr>
              <a:buNone/>
            </a:pPr>
            <a:r>
              <a:rPr lang="uk-UA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"f( X a )"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ru-RU" sz="2400" dirty="0" smtClean="0"/>
              <a:t>}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template&lt; 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X, 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Y &gt; void f( X a, Y b )</a:t>
            </a:r>
          </a:p>
          <a:p>
            <a:pPr>
              <a:buNone/>
            </a:pPr>
            <a:r>
              <a:rPr lang="ru-RU" sz="2400" dirty="0" smtClean="0"/>
              <a:t>{</a:t>
            </a:r>
          </a:p>
          <a:p>
            <a:pPr>
              <a:buNone/>
            </a:pPr>
            <a:r>
              <a:rPr lang="uk-UA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 f( X a, Y b )"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ru-RU" sz="2400" dirty="0" smtClean="0"/>
              <a:t>}</a:t>
            </a:r>
            <a:endParaRPr lang="ru-RU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Autofit/>
          </a:bodyPr>
          <a:lstStyle/>
          <a:p>
            <a:r>
              <a:rPr lang="uk-UA" sz="3200" b="1" dirty="0" smtClean="0">
                <a:solidFill>
                  <a:schemeClr val="tx2"/>
                </a:solidFill>
              </a:rPr>
              <a:t>Стандартні параметри в шаблонній функції</a:t>
            </a:r>
            <a:endParaRPr lang="ru-RU" sz="3200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400" dirty="0" smtClean="0"/>
              <a:t>	</a:t>
            </a:r>
            <a:r>
              <a:rPr lang="en-US" sz="2400" dirty="0" smtClean="0"/>
              <a:t>template&lt; 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X &gt; print( X a, </a:t>
            </a:r>
            <a:r>
              <a:rPr lang="en-US" sz="2400" dirty="0" err="1" smtClean="0"/>
              <a:t>int</a:t>
            </a:r>
            <a:r>
              <a:rPr lang="en-US" sz="2400" dirty="0" smtClean="0"/>
              <a:t> k )</a:t>
            </a:r>
          </a:p>
          <a:p>
            <a:pPr>
              <a:buNone/>
            </a:pPr>
            <a:r>
              <a:rPr lang="ru-RU" sz="2400" dirty="0" smtClean="0"/>
              <a:t>	{</a:t>
            </a:r>
          </a:p>
          <a:p>
            <a:pPr>
              <a:buNone/>
            </a:pPr>
            <a:r>
              <a:rPr lang="uk-UA" sz="2400" dirty="0" smtClean="0"/>
              <a:t>		</a:t>
            </a:r>
            <a:r>
              <a:rPr lang="nn-NO" sz="2400" dirty="0" smtClean="0"/>
              <a:t>for( int i = 0; i &lt; k; ++i ) cout &lt;&lt; a;</a:t>
            </a:r>
          </a:p>
          <a:p>
            <a:pPr>
              <a:buNone/>
            </a:pPr>
            <a:r>
              <a:rPr lang="uk-UA" sz="2400" dirty="0" smtClean="0"/>
              <a:t>	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ru-RU" sz="2400" dirty="0" smtClean="0"/>
              <a:t>	}</a:t>
            </a:r>
            <a:endParaRPr lang="ru-RU" sz="2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Обмеження на шаблонні функції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uk-UA" dirty="0" smtClean="0"/>
              <a:t>Шаблонна функція повинна виконувати одну і ту ж операцію для всіх версій</a:t>
            </a:r>
            <a:endParaRPr lang="ru-RU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/>
              <a:t>template&lt;class T&gt;</a:t>
            </a:r>
          </a:p>
          <a:p>
            <a:pPr>
              <a:buNone/>
            </a:pPr>
            <a:r>
              <a:rPr lang="en-US" sz="1100" dirty="0" smtClean="0"/>
              <a:t>class </a:t>
            </a:r>
            <a:r>
              <a:rPr lang="en-US" sz="1100" dirty="0" err="1" smtClean="0"/>
              <a:t>CArray</a:t>
            </a:r>
            <a:endParaRPr lang="en-US" sz="1100" dirty="0" smtClean="0"/>
          </a:p>
          <a:p>
            <a:pPr>
              <a:buNone/>
            </a:pPr>
            <a:r>
              <a:rPr lang="ru-RU" sz="1100" dirty="0" smtClean="0"/>
              <a:t>{</a:t>
            </a:r>
          </a:p>
          <a:p>
            <a:pPr>
              <a:buNone/>
            </a:pPr>
            <a:r>
              <a:rPr lang="en-US" sz="1100" dirty="0" smtClean="0"/>
              <a:t>public:</a:t>
            </a:r>
          </a:p>
          <a:p>
            <a:pPr>
              <a:buNone/>
            </a:pPr>
            <a:r>
              <a:rPr lang="uk-UA" sz="1100" dirty="0" smtClean="0"/>
              <a:t>	</a:t>
            </a:r>
            <a:r>
              <a:rPr lang="en-US" sz="1100" dirty="0" err="1" smtClean="0"/>
              <a:t>CArray</a:t>
            </a:r>
            <a:r>
              <a:rPr lang="en-US" sz="1100" dirty="0" smtClean="0"/>
              <a:t>( </a:t>
            </a:r>
            <a:r>
              <a:rPr lang="en-US" sz="1100" dirty="0" err="1" smtClean="0"/>
              <a:t>size_t</a:t>
            </a:r>
            <a:r>
              <a:rPr lang="en-US" sz="1100" dirty="0" smtClean="0"/>
              <a:t> </a:t>
            </a:r>
            <a:r>
              <a:rPr lang="en-US" sz="1100" dirty="0" err="1" smtClean="0"/>
              <a:t>nSize</a:t>
            </a:r>
            <a:r>
              <a:rPr lang="en-US" sz="1100" dirty="0" smtClean="0"/>
              <a:t> ) : </a:t>
            </a:r>
            <a:r>
              <a:rPr lang="en-US" sz="1100" dirty="0" err="1" smtClean="0"/>
              <a:t>m_nSize</a:t>
            </a:r>
            <a:r>
              <a:rPr lang="en-US" sz="1100" dirty="0" smtClean="0"/>
              <a:t>(</a:t>
            </a:r>
            <a:r>
              <a:rPr lang="en-US" sz="1100" dirty="0" err="1" smtClean="0"/>
              <a:t>nSize</a:t>
            </a:r>
            <a:r>
              <a:rPr lang="en-US" sz="1100" dirty="0" smtClean="0"/>
              <a:t>), </a:t>
            </a:r>
            <a:r>
              <a:rPr lang="en-US" sz="1100" dirty="0" err="1" smtClean="0"/>
              <a:t>m_pData</a:t>
            </a:r>
            <a:r>
              <a:rPr lang="en-US" sz="1100" dirty="0" smtClean="0"/>
              <a:t>( new T[</a:t>
            </a:r>
            <a:r>
              <a:rPr lang="en-US" sz="1100" dirty="0" err="1" smtClean="0"/>
              <a:t>nSize</a:t>
            </a:r>
            <a:r>
              <a:rPr lang="en-US" sz="1100" dirty="0" smtClean="0"/>
              <a:t>] ) { }</a:t>
            </a:r>
          </a:p>
          <a:p>
            <a:pPr>
              <a:buNone/>
            </a:pPr>
            <a:r>
              <a:rPr lang="uk-UA" sz="1100" dirty="0" smtClean="0"/>
              <a:t>	</a:t>
            </a:r>
            <a:r>
              <a:rPr lang="en-US" sz="1100" dirty="0" smtClean="0"/>
              <a:t>~</a:t>
            </a:r>
            <a:r>
              <a:rPr lang="en-US" sz="1100" dirty="0" err="1" smtClean="0"/>
              <a:t>CArray</a:t>
            </a:r>
            <a:r>
              <a:rPr lang="en-US" sz="1100" dirty="0" smtClean="0"/>
              <a:t>() { if(</a:t>
            </a:r>
            <a:r>
              <a:rPr lang="en-US" sz="1100" dirty="0" err="1" smtClean="0"/>
              <a:t>m_pData</a:t>
            </a:r>
            <a:r>
              <a:rPr lang="en-US" sz="1100" dirty="0" smtClean="0"/>
              <a:t>) delete </a:t>
            </a:r>
            <a:r>
              <a:rPr lang="en-US" sz="1100" dirty="0" err="1" smtClean="0"/>
              <a:t>m_pData</a:t>
            </a:r>
            <a:r>
              <a:rPr lang="en-US" sz="1100" dirty="0" smtClean="0"/>
              <a:t>; }</a:t>
            </a:r>
          </a:p>
          <a:p>
            <a:pPr>
              <a:buNone/>
            </a:pPr>
            <a:endParaRPr lang="ru-RU" sz="1100" dirty="0" smtClean="0"/>
          </a:p>
          <a:p>
            <a:pPr>
              <a:buNone/>
            </a:pPr>
            <a:r>
              <a:rPr lang="uk-UA" sz="1100" dirty="0" smtClean="0"/>
              <a:t>	</a:t>
            </a:r>
            <a:r>
              <a:rPr lang="en-US" sz="1100" dirty="0" smtClean="0"/>
              <a:t>T&amp; operator[]( </a:t>
            </a:r>
            <a:r>
              <a:rPr lang="en-US" sz="1100" dirty="0" err="1" smtClean="0"/>
              <a:t>size_t</a:t>
            </a:r>
            <a:r>
              <a:rPr lang="en-US" sz="1100" dirty="0" smtClean="0"/>
              <a:t> </a:t>
            </a:r>
            <a:r>
              <a:rPr lang="en-US" sz="1100" dirty="0" err="1" smtClean="0"/>
              <a:t>nPos</a:t>
            </a:r>
            <a:r>
              <a:rPr lang="en-US" sz="1100" dirty="0" smtClean="0"/>
              <a:t> ) { </a:t>
            </a:r>
            <a:r>
              <a:rPr lang="en-US" sz="1100" dirty="0" err="1" smtClean="0"/>
              <a:t>CheckRange</a:t>
            </a:r>
            <a:r>
              <a:rPr lang="en-US" sz="1100" dirty="0" smtClean="0"/>
              <a:t>(</a:t>
            </a:r>
            <a:r>
              <a:rPr lang="en-US" sz="1100" dirty="0" err="1" smtClean="0"/>
              <a:t>nPos</a:t>
            </a:r>
            <a:r>
              <a:rPr lang="en-US" sz="1100" dirty="0" smtClean="0"/>
              <a:t>); return </a:t>
            </a:r>
            <a:r>
              <a:rPr lang="en-US" sz="1100" dirty="0" err="1" smtClean="0"/>
              <a:t>m_pData</a:t>
            </a:r>
            <a:r>
              <a:rPr lang="en-US" sz="1100" dirty="0" smtClean="0"/>
              <a:t>[</a:t>
            </a:r>
            <a:r>
              <a:rPr lang="en-US" sz="1100" dirty="0" err="1" smtClean="0"/>
              <a:t>nPos</a:t>
            </a:r>
            <a:r>
              <a:rPr lang="en-US" sz="1100" dirty="0" smtClean="0"/>
              <a:t>]; }</a:t>
            </a:r>
          </a:p>
          <a:p>
            <a:pPr>
              <a:buNone/>
            </a:pPr>
            <a:r>
              <a:rPr lang="uk-UA" sz="1100" dirty="0" smtClean="0"/>
              <a:t>	</a:t>
            </a:r>
            <a:r>
              <a:rPr lang="en-US" sz="1100" dirty="0" smtClean="0"/>
              <a:t>const T&amp; operator[]( </a:t>
            </a:r>
            <a:r>
              <a:rPr lang="en-US" sz="1100" dirty="0" err="1" smtClean="0"/>
              <a:t>size_t</a:t>
            </a:r>
            <a:r>
              <a:rPr lang="en-US" sz="1100" dirty="0" smtClean="0"/>
              <a:t> </a:t>
            </a:r>
            <a:r>
              <a:rPr lang="en-US" sz="1100" dirty="0" err="1" smtClean="0"/>
              <a:t>nPos</a:t>
            </a:r>
            <a:r>
              <a:rPr lang="en-US" sz="1100" dirty="0" smtClean="0"/>
              <a:t> ) const { </a:t>
            </a:r>
            <a:r>
              <a:rPr lang="en-US" sz="1100" dirty="0" err="1" smtClean="0"/>
              <a:t>CheckRange</a:t>
            </a:r>
            <a:r>
              <a:rPr lang="en-US" sz="1100" dirty="0" smtClean="0"/>
              <a:t>(</a:t>
            </a:r>
            <a:r>
              <a:rPr lang="en-US" sz="1100" dirty="0" err="1" smtClean="0"/>
              <a:t>nPos</a:t>
            </a:r>
            <a:r>
              <a:rPr lang="en-US" sz="1100" dirty="0" smtClean="0"/>
              <a:t>); return </a:t>
            </a:r>
            <a:r>
              <a:rPr lang="en-US" sz="1100" dirty="0" err="1" smtClean="0"/>
              <a:t>m_pData</a:t>
            </a:r>
            <a:r>
              <a:rPr lang="en-US" sz="1100" dirty="0" smtClean="0"/>
              <a:t>[</a:t>
            </a:r>
            <a:r>
              <a:rPr lang="en-US" sz="1100" dirty="0" err="1" smtClean="0"/>
              <a:t>nPos</a:t>
            </a:r>
            <a:r>
              <a:rPr lang="en-US" sz="1100" dirty="0" smtClean="0"/>
              <a:t>]; }</a:t>
            </a:r>
          </a:p>
          <a:p>
            <a:pPr>
              <a:buNone/>
            </a:pPr>
            <a:r>
              <a:rPr lang="uk-UA" sz="1100" dirty="0" smtClean="0"/>
              <a:t>	</a:t>
            </a:r>
            <a:r>
              <a:rPr lang="en-US" sz="1100" dirty="0" smtClean="0"/>
              <a:t>void </a:t>
            </a:r>
            <a:r>
              <a:rPr lang="en-US" sz="1100" dirty="0" err="1" smtClean="0"/>
              <a:t>CheckRange</a:t>
            </a:r>
            <a:r>
              <a:rPr lang="en-US" sz="1100" dirty="0" smtClean="0"/>
              <a:t>( </a:t>
            </a:r>
            <a:r>
              <a:rPr lang="en-US" sz="1100" dirty="0" err="1" smtClean="0"/>
              <a:t>size_t</a:t>
            </a:r>
            <a:r>
              <a:rPr lang="en-US" sz="1100" dirty="0" smtClean="0"/>
              <a:t> </a:t>
            </a:r>
            <a:r>
              <a:rPr lang="en-US" sz="1100" dirty="0" err="1" smtClean="0"/>
              <a:t>nPos</a:t>
            </a:r>
            <a:r>
              <a:rPr lang="en-US" sz="1100" dirty="0" smtClean="0"/>
              <a:t> ) { if(</a:t>
            </a:r>
            <a:r>
              <a:rPr lang="en-US" sz="1100" dirty="0" err="1" smtClean="0"/>
              <a:t>nPos</a:t>
            </a:r>
            <a:r>
              <a:rPr lang="en-US" sz="1100" dirty="0" smtClean="0"/>
              <a:t> &gt;= </a:t>
            </a:r>
            <a:r>
              <a:rPr lang="en-US" sz="1100" dirty="0" err="1" smtClean="0"/>
              <a:t>m_nSize</a:t>
            </a:r>
            <a:r>
              <a:rPr lang="en-US" sz="1100" dirty="0" smtClean="0"/>
              <a:t>) throw std::</a:t>
            </a:r>
            <a:r>
              <a:rPr lang="en-US" sz="1100" dirty="0" err="1" smtClean="0"/>
              <a:t>range_error</a:t>
            </a:r>
            <a:r>
              <a:rPr lang="en-US" sz="1100" dirty="0" smtClean="0"/>
              <a:t>("ARRAY"); }</a:t>
            </a:r>
          </a:p>
          <a:p>
            <a:pPr>
              <a:buNone/>
            </a:pPr>
            <a:r>
              <a:rPr lang="uk-UA" sz="1100" dirty="0" smtClean="0"/>
              <a:t>	</a:t>
            </a:r>
            <a:r>
              <a:rPr lang="en-US" sz="1100" dirty="0" err="1" smtClean="0"/>
              <a:t>size_t</a:t>
            </a:r>
            <a:r>
              <a:rPr lang="en-US" sz="1100" dirty="0" smtClean="0"/>
              <a:t> size() const { return </a:t>
            </a:r>
            <a:r>
              <a:rPr lang="en-US" sz="1100" dirty="0" err="1" smtClean="0"/>
              <a:t>m_nSize</a:t>
            </a:r>
            <a:r>
              <a:rPr lang="en-US" sz="1100" dirty="0" smtClean="0"/>
              <a:t>; }</a:t>
            </a:r>
          </a:p>
          <a:p>
            <a:pPr>
              <a:buNone/>
            </a:pPr>
            <a:r>
              <a:rPr lang="en-US" sz="1100" dirty="0" smtClean="0"/>
              <a:t>private:</a:t>
            </a:r>
          </a:p>
          <a:p>
            <a:pPr>
              <a:buNone/>
            </a:pPr>
            <a:r>
              <a:rPr lang="uk-UA" sz="1100" dirty="0" smtClean="0"/>
              <a:t>	</a:t>
            </a:r>
            <a:r>
              <a:rPr lang="en-US" sz="1100" dirty="0" smtClean="0"/>
              <a:t>T* </a:t>
            </a:r>
            <a:r>
              <a:rPr lang="en-US" sz="1100" dirty="0" err="1" smtClean="0"/>
              <a:t>m_pData</a:t>
            </a:r>
            <a:r>
              <a:rPr lang="en-US" sz="1100" dirty="0" smtClean="0"/>
              <a:t>;</a:t>
            </a:r>
          </a:p>
          <a:p>
            <a:pPr>
              <a:buNone/>
            </a:pPr>
            <a:r>
              <a:rPr lang="uk-UA" sz="1100" dirty="0" smtClean="0"/>
              <a:t>	</a:t>
            </a:r>
            <a:r>
              <a:rPr lang="en-US" sz="1100" dirty="0" err="1" smtClean="0"/>
              <a:t>size_t</a:t>
            </a:r>
            <a:r>
              <a:rPr lang="en-US" sz="1100" dirty="0" smtClean="0"/>
              <a:t> </a:t>
            </a:r>
            <a:r>
              <a:rPr lang="en-US" sz="1100" dirty="0" err="1" smtClean="0"/>
              <a:t>m_nSize</a:t>
            </a:r>
            <a:r>
              <a:rPr lang="en-US" sz="1100" dirty="0" smtClean="0"/>
              <a:t>;</a:t>
            </a:r>
          </a:p>
          <a:p>
            <a:pPr>
              <a:buNone/>
            </a:pPr>
            <a:r>
              <a:rPr lang="ru-RU" sz="1100" dirty="0" smtClean="0"/>
              <a:t>};</a:t>
            </a:r>
          </a:p>
          <a:p>
            <a:pPr>
              <a:buNone/>
            </a:pPr>
            <a:r>
              <a:rPr lang="en-US" sz="1100" dirty="0" smtClean="0"/>
              <a:t>void main()</a:t>
            </a:r>
            <a:r>
              <a:rPr lang="uk-UA" sz="1100" dirty="0" smtClean="0"/>
              <a:t> </a:t>
            </a:r>
            <a:r>
              <a:rPr lang="ru-RU" sz="1100" dirty="0" smtClean="0"/>
              <a:t>{</a:t>
            </a:r>
          </a:p>
          <a:p>
            <a:pPr>
              <a:buNone/>
            </a:pPr>
            <a:r>
              <a:rPr lang="uk-UA" sz="1100" dirty="0" smtClean="0"/>
              <a:t>	</a:t>
            </a:r>
            <a:r>
              <a:rPr lang="en-US" sz="1100" dirty="0" err="1" smtClean="0"/>
              <a:t>CArray</a:t>
            </a:r>
            <a:r>
              <a:rPr lang="en-US" sz="1100" dirty="0" smtClean="0"/>
              <a:t>&lt;</a:t>
            </a:r>
            <a:r>
              <a:rPr lang="en-US" sz="1100" dirty="0" err="1" smtClean="0"/>
              <a:t>int</a:t>
            </a:r>
            <a:r>
              <a:rPr lang="en-US" sz="1100" dirty="0" smtClean="0"/>
              <a:t>&gt; </a:t>
            </a:r>
            <a:r>
              <a:rPr lang="en-US" sz="1100" dirty="0" err="1" smtClean="0"/>
              <a:t>nArray</a:t>
            </a:r>
            <a:r>
              <a:rPr lang="en-US" sz="1100" dirty="0" smtClean="0"/>
              <a:t>( 10 );</a:t>
            </a:r>
          </a:p>
          <a:p>
            <a:pPr>
              <a:buNone/>
            </a:pPr>
            <a:r>
              <a:rPr lang="uk-UA" sz="1100" dirty="0" smtClean="0"/>
              <a:t>	</a:t>
            </a:r>
            <a:r>
              <a:rPr lang="en-US" sz="1100" dirty="0" smtClean="0"/>
              <a:t>const </a:t>
            </a:r>
            <a:r>
              <a:rPr lang="en-US" sz="1100" dirty="0" err="1" smtClean="0"/>
              <a:t>CArray</a:t>
            </a:r>
            <a:r>
              <a:rPr lang="en-US" sz="1100" dirty="0" smtClean="0"/>
              <a:t>&lt;double&gt; </a:t>
            </a:r>
            <a:r>
              <a:rPr lang="en-US" sz="1100" dirty="0" err="1" smtClean="0"/>
              <a:t>dArray</a:t>
            </a:r>
            <a:r>
              <a:rPr lang="en-US" sz="1100" dirty="0" smtClean="0"/>
              <a:t>( 100 );</a:t>
            </a:r>
          </a:p>
          <a:p>
            <a:pPr>
              <a:buNone/>
            </a:pPr>
            <a:r>
              <a:rPr lang="uk-UA" sz="1100" dirty="0" smtClean="0"/>
              <a:t>	</a:t>
            </a:r>
          </a:p>
          <a:p>
            <a:pPr>
              <a:buNone/>
            </a:pPr>
            <a:r>
              <a:rPr lang="uk-UA" sz="1100" dirty="0" smtClean="0"/>
              <a:t>	</a:t>
            </a:r>
            <a:r>
              <a:rPr lang="en-US" sz="1100" dirty="0" err="1" smtClean="0"/>
              <a:t>cout</a:t>
            </a:r>
            <a:r>
              <a:rPr lang="en-US" sz="1100" dirty="0" smtClean="0"/>
              <a:t> &lt;&lt; </a:t>
            </a:r>
            <a:r>
              <a:rPr lang="en-US" sz="1100" dirty="0" err="1" smtClean="0"/>
              <a:t>dArray.size</a:t>
            </a:r>
            <a:r>
              <a:rPr lang="en-US" sz="1100" dirty="0" smtClean="0"/>
              <a:t>() &lt;&lt; </a:t>
            </a:r>
            <a:r>
              <a:rPr lang="en-US" sz="1100" dirty="0" err="1" smtClean="0"/>
              <a:t>endl</a:t>
            </a:r>
            <a:r>
              <a:rPr lang="en-US" sz="1100" dirty="0" smtClean="0"/>
              <a:t>;</a:t>
            </a:r>
          </a:p>
          <a:p>
            <a:pPr>
              <a:buNone/>
            </a:pPr>
            <a:r>
              <a:rPr lang="uk-UA" sz="1100" dirty="0" smtClean="0"/>
              <a:t>	</a:t>
            </a:r>
            <a:r>
              <a:rPr lang="en-US" sz="1100" dirty="0" err="1" smtClean="0"/>
              <a:t>nArray</a:t>
            </a:r>
            <a:r>
              <a:rPr lang="en-US" sz="1100" dirty="0" smtClean="0"/>
              <a:t>[ 3 ] = 10;</a:t>
            </a:r>
          </a:p>
          <a:p>
            <a:pPr>
              <a:buNone/>
            </a:pPr>
            <a:r>
              <a:rPr lang="uk-UA" sz="1100" dirty="0" smtClean="0"/>
              <a:t>	</a:t>
            </a:r>
            <a:r>
              <a:rPr lang="en-US" sz="1100" dirty="0" err="1" smtClean="0"/>
              <a:t>cout</a:t>
            </a:r>
            <a:r>
              <a:rPr lang="en-US" sz="1100" dirty="0" smtClean="0"/>
              <a:t> &lt;&lt; </a:t>
            </a:r>
            <a:r>
              <a:rPr lang="en-US" sz="1100" dirty="0" err="1" smtClean="0"/>
              <a:t>nArray</a:t>
            </a:r>
            <a:r>
              <a:rPr lang="en-US" sz="1100" dirty="0" smtClean="0"/>
              <a:t>[ 3 ];</a:t>
            </a:r>
          </a:p>
          <a:p>
            <a:pPr>
              <a:buNone/>
            </a:pPr>
            <a:r>
              <a:rPr lang="ru-RU" sz="1100" dirty="0" smtClean="0"/>
              <a:t>}</a:t>
            </a:r>
            <a:endParaRPr lang="ru-RU" sz="11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Шаблонні класи</a:t>
            </a:r>
            <a:endParaRPr lang="ru-RU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template&lt;class T = </a:t>
            </a:r>
            <a:r>
              <a:rPr lang="en-US" sz="2400" dirty="0" err="1" smtClean="0"/>
              <a:t>int</a:t>
            </a:r>
            <a:r>
              <a:rPr lang="en-US" sz="2400" dirty="0" smtClean="0"/>
              <a:t>, </a:t>
            </a:r>
            <a:r>
              <a:rPr lang="en-US" sz="2400" dirty="0" err="1" smtClean="0"/>
              <a:t>size_t</a:t>
            </a:r>
            <a:r>
              <a:rPr lang="en-US" sz="2400" dirty="0" smtClean="0"/>
              <a:t> N = 10&gt; class </a:t>
            </a:r>
            <a:r>
              <a:rPr lang="en-US" sz="2400" dirty="0" err="1" smtClean="0"/>
              <a:t>CArray</a:t>
            </a:r>
            <a:r>
              <a:rPr lang="uk-UA" sz="2400" dirty="0" smtClean="0"/>
              <a:t> </a:t>
            </a:r>
            <a:r>
              <a:rPr lang="en-US" sz="2400" dirty="0" smtClean="0"/>
              <a:t>{ … };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CArray</a:t>
            </a:r>
            <a:r>
              <a:rPr lang="en-US" sz="2400" dirty="0" smtClean="0"/>
              <a:t>&lt;float, 20&gt; </a:t>
            </a:r>
            <a:r>
              <a:rPr lang="en-US" sz="2400" dirty="0" err="1" smtClean="0"/>
              <a:t>fArray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CArray</a:t>
            </a:r>
            <a:r>
              <a:rPr lang="en-US" sz="2400" dirty="0" smtClean="0"/>
              <a:t>&lt;double&gt; </a:t>
            </a:r>
            <a:r>
              <a:rPr lang="en-US" sz="2400" dirty="0" err="1" smtClean="0"/>
              <a:t>dArray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CArray</a:t>
            </a:r>
            <a:r>
              <a:rPr lang="en-US" sz="2400" dirty="0" smtClean="0"/>
              <a:t>&lt;&gt; </a:t>
            </a:r>
            <a:r>
              <a:rPr lang="en-US" sz="2400" dirty="0" err="1" smtClean="0"/>
              <a:t>nArray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chemeClr val="tx2"/>
                </a:solidFill>
              </a:rPr>
              <a:t>Параметри шаблону по замовчуванні</a:t>
            </a:r>
            <a:endParaRPr lang="ru-RU" sz="3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CSimpleCar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uk-UA" sz="2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GetSpeed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m_nSpeed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None/>
            </a:pPr>
            <a:r>
              <a:rPr lang="uk-UA" sz="2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SetSpeed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nSpeed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uk-UA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uk-UA" sz="2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m_nSpeed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22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nSpeed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</a:t>
            </a:r>
            <a:endParaRPr lang="uk-UA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uk-UA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2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uk-UA" sz="2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uk-UA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nSpeed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ru-RU" sz="2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CSimpleCar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Audi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uk-UA" b="1" dirty="0" smtClean="0"/>
          </a:p>
          <a:p>
            <a:pPr>
              <a:buNone/>
            </a:pP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Спеціалізація шаблону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 lnSpcReduction="10000"/>
          </a:bodyPr>
          <a:lstStyle/>
          <a:p>
            <a:r>
              <a:rPr lang="uk-UA" b="1" dirty="0" smtClean="0"/>
              <a:t>Спочатку шаблон, потім спеціалізації (повні, неповні)</a:t>
            </a:r>
            <a:endParaRPr lang="en-US" b="1" dirty="0" smtClean="0"/>
          </a:p>
          <a:p>
            <a:r>
              <a:rPr lang="en-US" dirty="0" smtClean="0"/>
              <a:t>template&lt;&gt; class </a:t>
            </a:r>
            <a:r>
              <a:rPr lang="en-US" dirty="0" err="1" smtClean="0"/>
              <a:t>CArray</a:t>
            </a:r>
            <a:r>
              <a:rPr lang="en-US" dirty="0" smtClean="0"/>
              <a:t>&lt;char*&gt; </a:t>
            </a:r>
            <a:r>
              <a:rPr lang="ru-RU" dirty="0" smtClean="0"/>
              <a:t>{ </a:t>
            </a:r>
            <a:r>
              <a:rPr lang="uk-UA" dirty="0" smtClean="0"/>
              <a:t>… </a:t>
            </a:r>
            <a:r>
              <a:rPr lang="en-US" dirty="0" smtClean="0"/>
              <a:t>}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uk-UA" b="1" dirty="0" smtClean="0"/>
              <a:t>Часткова спеціалізація</a:t>
            </a:r>
            <a:endParaRPr lang="en-US" b="1" dirty="0" smtClean="0"/>
          </a:p>
          <a:p>
            <a:r>
              <a:rPr lang="en-US" dirty="0" smtClean="0"/>
              <a:t>template&lt;class T&gt; class </a:t>
            </a:r>
            <a:r>
              <a:rPr lang="en-US" dirty="0" err="1" smtClean="0"/>
              <a:t>CArray</a:t>
            </a:r>
            <a:r>
              <a:rPr lang="en-US" dirty="0" smtClean="0"/>
              <a:t>&lt;T</a:t>
            </a:r>
            <a:r>
              <a:rPr lang="en-US" dirty="0" smtClean="0"/>
              <a:t>*&gt; { … };</a:t>
            </a:r>
            <a:endParaRPr lang="ru-RU" dirty="0" smtClean="0"/>
          </a:p>
          <a:p>
            <a:r>
              <a:rPr lang="uk-UA" b="1" dirty="0" smtClean="0"/>
              <a:t>Статичні поля для різних конкретних класів різні</a:t>
            </a:r>
          </a:p>
          <a:p>
            <a:r>
              <a:rPr lang="en-US" dirty="0" smtClean="0"/>
              <a:t>template&lt;class T&gt;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CMyClass</a:t>
            </a:r>
            <a:r>
              <a:rPr lang="en-US" dirty="0" smtClean="0"/>
              <a:t>::count = 0;</a:t>
            </a:r>
            <a:endParaRPr lang="uk-UA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/>
              <a:t>Поле-шаблон</a:t>
            </a:r>
            <a:r>
              <a:rPr lang="uk-UA" dirty="0" smtClean="0"/>
              <a:t> (не можна оголошувати в середині функції)</a:t>
            </a:r>
          </a:p>
          <a:p>
            <a:r>
              <a:rPr lang="uk-UA" b="1" dirty="0" smtClean="0"/>
              <a:t>Шаблони не можна ділити на інтерфейс і реалізацію </a:t>
            </a:r>
            <a:endParaRPr lang="ru-RU" b="1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b="1" dirty="0" err="1" smtClean="0">
                <a:solidFill>
                  <a:schemeClr val="tx2"/>
                </a:solidFill>
              </a:rPr>
              <a:t>Література++</a:t>
            </a:r>
            <a:r>
              <a:rPr lang="ru-RU" b="1" dirty="0" smtClean="0">
                <a:solidFill>
                  <a:schemeClr val="tx2"/>
                </a:solidFill>
              </a:rPr>
              <a:t/>
            </a:r>
            <a:br>
              <a:rPr lang="ru-RU" b="1" dirty="0" smtClean="0">
                <a:solidFill>
                  <a:schemeClr val="tx2"/>
                </a:solidFill>
              </a:rPr>
            </a:b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uk-UA" b="1" dirty="0" smtClean="0"/>
              <a:t>В.В.</a:t>
            </a:r>
            <a:r>
              <a:rPr lang="uk-UA" b="1" dirty="0" err="1" smtClean="0"/>
              <a:t>Лаптев</a:t>
            </a:r>
            <a:r>
              <a:rPr lang="uk-UA" b="1" dirty="0" smtClean="0"/>
              <a:t>., </a:t>
            </a:r>
            <a:r>
              <a:rPr lang="en-US" b="1" dirty="0" smtClean="0"/>
              <a:t>C++. </a:t>
            </a:r>
            <a:r>
              <a:rPr lang="ru-RU" b="1" dirty="0" smtClean="0"/>
              <a:t>Объектно-ориентированное программирование</a:t>
            </a:r>
          </a:p>
          <a:p>
            <a:r>
              <a:rPr lang="ru-RU" b="1" dirty="0" err="1" smtClean="0"/>
              <a:t>А.Александреску</a:t>
            </a:r>
            <a:r>
              <a:rPr lang="ru-RU" b="1" dirty="0" smtClean="0"/>
              <a:t>: Современное проектирование на С++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Клас</a:t>
            </a:r>
            <a:r>
              <a:rPr lang="uk-UA" dirty="0" smtClean="0"/>
              <a:t> – користувацький тип даних, який складається з полів та методів</a:t>
            </a:r>
          </a:p>
          <a:p>
            <a:r>
              <a:rPr lang="uk-UA" b="1" dirty="0" smtClean="0">
                <a:solidFill>
                  <a:schemeClr val="tx2"/>
                </a:solidFill>
              </a:rPr>
              <a:t>Об</a:t>
            </a:r>
            <a:r>
              <a:rPr lang="en-US" b="1" dirty="0" smtClean="0">
                <a:solidFill>
                  <a:schemeClr val="tx2"/>
                </a:solidFill>
              </a:rPr>
              <a:t>’</a:t>
            </a:r>
            <a:r>
              <a:rPr lang="uk-UA" b="1" dirty="0" err="1" smtClean="0">
                <a:solidFill>
                  <a:schemeClr val="tx2"/>
                </a:solidFill>
              </a:rPr>
              <a:t>єкт</a:t>
            </a:r>
            <a:r>
              <a:rPr lang="uk-UA" b="1" dirty="0" smtClean="0">
                <a:solidFill>
                  <a:schemeClr val="tx2"/>
                </a:solidFill>
              </a:rPr>
              <a:t> </a:t>
            </a:r>
            <a:r>
              <a:rPr lang="uk-UA" dirty="0" smtClean="0"/>
              <a:t>– екземпляр класу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tx2"/>
                </a:solidFill>
              </a:rPr>
              <a:t>Клас</a:t>
            </a:r>
            <a:r>
              <a:rPr lang="uk-UA" dirty="0" smtClean="0"/>
              <a:t> – користувацький тип даних, який складається з полів та методів</a:t>
            </a:r>
          </a:p>
          <a:p>
            <a:r>
              <a:rPr lang="uk-UA" b="1" dirty="0" smtClean="0">
                <a:solidFill>
                  <a:schemeClr val="tx2"/>
                </a:solidFill>
              </a:rPr>
              <a:t>Об</a:t>
            </a:r>
            <a:r>
              <a:rPr lang="en-US" b="1" dirty="0" smtClean="0">
                <a:solidFill>
                  <a:schemeClr val="tx2"/>
                </a:solidFill>
              </a:rPr>
              <a:t>’</a:t>
            </a:r>
            <a:r>
              <a:rPr lang="uk-UA" b="1" dirty="0" err="1" smtClean="0">
                <a:solidFill>
                  <a:schemeClr val="tx2"/>
                </a:solidFill>
              </a:rPr>
              <a:t>єкт</a:t>
            </a:r>
            <a:r>
              <a:rPr lang="uk-UA" b="1" dirty="0" smtClean="0">
                <a:solidFill>
                  <a:schemeClr val="tx2"/>
                </a:solidFill>
              </a:rPr>
              <a:t> </a:t>
            </a:r>
            <a:r>
              <a:rPr lang="uk-UA" dirty="0" smtClean="0"/>
              <a:t>– екземпляр класу</a:t>
            </a:r>
          </a:p>
          <a:p>
            <a:r>
              <a:rPr lang="uk-UA" b="1" dirty="0" smtClean="0">
                <a:solidFill>
                  <a:schemeClr val="tx2"/>
                </a:solidFill>
              </a:rPr>
              <a:t>Код методів спільний для всіх об</a:t>
            </a:r>
            <a:r>
              <a:rPr lang="en-US" b="1" dirty="0" smtClean="0">
                <a:solidFill>
                  <a:schemeClr val="tx2"/>
                </a:solidFill>
              </a:rPr>
              <a:t>’</a:t>
            </a:r>
            <a:r>
              <a:rPr lang="uk-UA" b="1" dirty="0" err="1" smtClean="0">
                <a:solidFill>
                  <a:schemeClr val="tx2"/>
                </a:solidFill>
              </a:rPr>
              <a:t>єктів</a:t>
            </a:r>
            <a:endParaRPr lang="ru-RU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1679</Words>
  <Application>Microsoft Office PowerPoint</Application>
  <PresentationFormat>On-screen Show (4:3)</PresentationFormat>
  <Paragraphs>666</Paragraphs>
  <Slides>72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Тема Office</vt:lpstr>
      <vt:lpstr>Основи ООП</vt:lpstr>
      <vt:lpstr>Slide 2</vt:lpstr>
      <vt:lpstr>Трохи історії</vt:lpstr>
      <vt:lpstr>Slide 4</vt:lpstr>
      <vt:lpstr>Slide 5</vt:lpstr>
      <vt:lpstr>Slide 6</vt:lpstr>
      <vt:lpstr>Slide 7</vt:lpstr>
      <vt:lpstr>Slide 8</vt:lpstr>
      <vt:lpstr>Slide 9</vt:lpstr>
      <vt:lpstr>Slide 10</vt:lpstr>
      <vt:lpstr>Порожній клас</vt:lpstr>
      <vt:lpstr>Неіменований клас</vt:lpstr>
      <vt:lpstr>Slide 13</vt:lpstr>
      <vt:lpstr>Метод знає з якого об’єкту він викликався</vt:lpstr>
      <vt:lpstr>Slide 15</vt:lpstr>
      <vt:lpstr>Принцип інкапсуляції</vt:lpstr>
      <vt:lpstr>Slide 17</vt:lpstr>
      <vt:lpstr>Slide 18</vt:lpstr>
      <vt:lpstr>Виклик конструкторів та деструкторів</vt:lpstr>
      <vt:lpstr>Slide 20</vt:lpstr>
      <vt:lpstr>Slide 21</vt:lpstr>
      <vt:lpstr>Slide 22</vt:lpstr>
      <vt:lpstr>Завжди ініціалізуйте поля(змінні)</vt:lpstr>
      <vt:lpstr>Конструктори з параметрами</vt:lpstr>
      <vt:lpstr>Параметри по замовчуванню</vt:lpstr>
      <vt:lpstr>Slide 26</vt:lpstr>
      <vt:lpstr>Список ініціалізації</vt:lpstr>
      <vt:lpstr>Використовуйте список ініціалізації замість присвоєння  в конструкторі</vt:lpstr>
      <vt:lpstr>Деструктор</vt:lpstr>
      <vt:lpstr>Конструктор копіювання</vt:lpstr>
      <vt:lpstr>Конструктор копіювання</vt:lpstr>
      <vt:lpstr>Slide 32</vt:lpstr>
      <vt:lpstr>Slide 33</vt:lpstr>
      <vt:lpstr>Slide 34</vt:lpstr>
      <vt:lpstr>Конструктор, деструктор і парні операції </vt:lpstr>
      <vt:lpstr>new, new[], delete, delete[]</vt:lpstr>
      <vt:lpstr>Неявний виклик конструкторів</vt:lpstr>
      <vt:lpstr>Slide 38</vt:lpstr>
      <vt:lpstr>Вкладені класи</vt:lpstr>
      <vt:lpstr>Перевизначення операцій</vt:lpstr>
      <vt:lpstr>Перевантаження функцій</vt:lpstr>
      <vt:lpstr>Перевантаження функцій та стандартні параметри</vt:lpstr>
      <vt:lpstr>Перевантаження операцій</vt:lpstr>
      <vt:lpstr>Операторна функція</vt:lpstr>
      <vt:lpstr>Унарні та бінарні операції</vt:lpstr>
      <vt:lpstr>Slide 46</vt:lpstr>
      <vt:lpstr>Slide 47</vt:lpstr>
      <vt:lpstr>Перетворення до основного типу</vt:lpstr>
      <vt:lpstr>Префіксна і постфіксна форми ++/--</vt:lpstr>
      <vt:lpstr>enum, union, struct, class</vt:lpstr>
      <vt:lpstr>Оператор = і динамічний розподіл пам’яті</vt:lpstr>
      <vt:lpstr>Slide 52</vt:lpstr>
      <vt:lpstr>Перевантаження операторів new/delete</vt:lpstr>
      <vt:lpstr>Обмеження на перевантаження операторів</vt:lpstr>
      <vt:lpstr>Статичні та константні  елементи класів </vt:lpstr>
      <vt:lpstr>Статичні елементи класу</vt:lpstr>
      <vt:lpstr>Slide 57</vt:lpstr>
      <vt:lpstr>Константи в класі</vt:lpstr>
      <vt:lpstr>Slide 59</vt:lpstr>
      <vt:lpstr>Константні методи</vt:lpstr>
      <vt:lpstr>inline методи</vt:lpstr>
      <vt:lpstr>Шаблони</vt:lpstr>
      <vt:lpstr>Slide 63</vt:lpstr>
      <vt:lpstr>Slide 64</vt:lpstr>
      <vt:lpstr>Перевантаження шаблонної функції</vt:lpstr>
      <vt:lpstr>Стандартні параметри в шаблонній функції</vt:lpstr>
      <vt:lpstr>Обмеження на шаблонні функції</vt:lpstr>
      <vt:lpstr>Шаблонні класи</vt:lpstr>
      <vt:lpstr>Параметри шаблону по замовчуванні</vt:lpstr>
      <vt:lpstr>Спеціалізація шаблону</vt:lpstr>
      <vt:lpstr>Slide 71</vt:lpstr>
      <vt:lpstr>Література++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Andrew</dc:creator>
  <cp:lastModifiedBy>Andriy.Starodub</cp:lastModifiedBy>
  <cp:revision>124</cp:revision>
  <dcterms:created xsi:type="dcterms:W3CDTF">2013-03-16T07:59:33Z</dcterms:created>
  <dcterms:modified xsi:type="dcterms:W3CDTF">2013-03-19T17:04:09Z</dcterms:modified>
</cp:coreProperties>
</file>