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27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737455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45397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D0A2C">
              <a:alpha val="80000"/>
            </a:srgbClr>
          </a:solidFill>
          <a:ln/>
        </p:spPr>
      </p:sp>
      <p:sp>
        <p:nvSpPr>
          <p:cNvPr id="6" name="Text 2"/>
          <p:cNvSpPr/>
          <p:nvPr/>
        </p:nvSpPr>
        <p:spPr>
          <a:xfrm>
            <a:off x="2037993" y="2448401"/>
            <a:ext cx="10554414" cy="1666399"/>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Case Study: Optimizing Data Operations Team Efficiency</a:t>
            </a:r>
            <a:endParaRPr lang="en-US" sz="5249" dirty="0"/>
          </a:p>
        </p:txBody>
      </p:sp>
      <p:sp>
        <p:nvSpPr>
          <p:cNvPr id="7" name="Text 3"/>
          <p:cNvSpPr/>
          <p:nvPr/>
        </p:nvSpPr>
        <p:spPr>
          <a:xfrm>
            <a:off x="2037993" y="4448056"/>
            <a:ext cx="10554414" cy="1333024"/>
          </a:xfrm>
          <a:prstGeom prst="rect">
            <a:avLst/>
          </a:prstGeom>
          <a:noFill/>
          <a:ln/>
        </p:spPr>
        <p:txBody>
          <a:bodyPr wrap="square" rtlCol="0" anchor="t"/>
          <a:lstStyle/>
          <a:p>
            <a:pPr marL="0" indent="0">
              <a:lnSpc>
                <a:spcPts val="3499"/>
              </a:lnSpc>
              <a:buNone/>
            </a:pPr>
            <a:r>
              <a:rPr lang="en-US" sz="2187" b="1" dirty="0">
                <a:solidFill>
                  <a:srgbClr val="DCD7E5"/>
                </a:solidFill>
                <a:latin typeface="Heebo" pitchFamily="34" charset="0"/>
                <a:ea typeface="Heebo" pitchFamily="34" charset="-122"/>
                <a:cs typeface="Heebo" pitchFamily="34" charset="-120"/>
              </a:rPr>
              <a:t>Professionally there are some steps, procedures and protocols needs be follow for the detailed and complete Case study on the Business intelligence. And some of them are as follows.</a:t>
            </a:r>
            <a:endParaRPr lang="en-US" sz="2187" dirty="0"/>
          </a:p>
        </p:txBody>
      </p:sp>
      <p:pic>
        <p:nvPicPr>
          <p:cNvPr id="11" name="Picture 10">
            <a:extLst>
              <a:ext uri="{FF2B5EF4-FFF2-40B4-BE49-F238E27FC236}">
                <a16:creationId xmlns:a16="http://schemas.microsoft.com/office/drawing/2014/main" id="{7113AB4B-DDD5-A26B-E009-69506C79FB5E}"/>
              </a:ext>
            </a:extLst>
          </p:cNvPr>
          <p:cNvPicPr>
            <a:picLocks noChangeAspect="1"/>
          </p:cNvPicPr>
          <p:nvPr/>
        </p:nvPicPr>
        <p:blipFill>
          <a:blip r:embed="rId5"/>
          <a:stretch>
            <a:fillRect/>
          </a:stretch>
        </p:blipFill>
        <p:spPr>
          <a:xfrm>
            <a:off x="2176231" y="1071167"/>
            <a:ext cx="4324930" cy="1043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4E6513DF-C7A3-50B8-C2DF-F715CD6E202F}"/>
              </a:ext>
            </a:extLst>
          </p:cNvPr>
          <p:cNvSpPr txBox="1"/>
          <p:nvPr/>
        </p:nvSpPr>
        <p:spPr>
          <a:xfrm>
            <a:off x="6692475" y="1497373"/>
            <a:ext cx="3969834" cy="523220"/>
          </a:xfrm>
          <a:prstGeom prst="rect">
            <a:avLst/>
          </a:prstGeom>
          <a:noFill/>
        </p:spPr>
        <p:txBody>
          <a:bodyPr wrap="square" rtlCol="0">
            <a:spAutoFit/>
          </a:bodyPr>
          <a:lstStyle/>
          <a:p>
            <a:r>
              <a:rPr lang="en-US" sz="2800" i="1" dirty="0">
                <a:solidFill>
                  <a:schemeClr val="bg1"/>
                </a:solidFill>
              </a:rPr>
              <a:t>By – MAHESH SHENDRE</a:t>
            </a:r>
            <a:endParaRPr lang="en-IN" sz="2800" i="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765227"/>
            <a:ext cx="46177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Lessons Learned</a:t>
            </a:r>
            <a:endParaRPr lang="en-US" sz="4374" dirty="0"/>
          </a:p>
        </p:txBody>
      </p:sp>
      <p:sp>
        <p:nvSpPr>
          <p:cNvPr id="6" name="Text 2"/>
          <p:cNvSpPr/>
          <p:nvPr/>
        </p:nvSpPr>
        <p:spPr>
          <a:xfrm>
            <a:off x="6319599" y="3792855"/>
            <a:ext cx="7477601"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Discuss lessons learned from the BI implementation process. Highlight any adjustments or improvements made post-implementation.</a:t>
            </a:r>
            <a:endParaRPr lang="en-US" sz="1750" dirty="0"/>
          </a:p>
        </p:txBody>
      </p:sp>
      <p:sp>
        <p:nvSpPr>
          <p:cNvPr id="7" name="Text 3"/>
          <p:cNvSpPr/>
          <p:nvPr/>
        </p:nvSpPr>
        <p:spPr>
          <a:xfrm>
            <a:off x="6319599" y="4753570"/>
            <a:ext cx="7477601"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Summarize the key points discussed in the case study. Reinforce the overall success of the BI implementation.</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1874"/>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765227"/>
            <a:ext cx="10184206" cy="694373"/>
          </a:xfrm>
          <a:prstGeom prst="rect">
            <a:avLst/>
          </a:prstGeom>
          <a:noFill/>
          <a:ln/>
        </p:spPr>
        <p:txBody>
          <a:bodyPr wrap="none" rtlCol="0" anchor="t"/>
          <a:lstStyle/>
          <a:p>
            <a:pPr marL="0" indent="0">
              <a:lnSpc>
                <a:spcPts val="5468"/>
              </a:lnSpc>
              <a:buNone/>
            </a:pPr>
            <a:r>
              <a:rPr lang="en-US" sz="4374" dirty="0">
                <a:solidFill>
                  <a:schemeClr val="bg1"/>
                </a:solidFill>
                <a:latin typeface="Montserrat" panose="00000500000000000000" pitchFamily="2" charset="0"/>
              </a:rPr>
              <a:t>Future Plans and </a:t>
            </a:r>
          </a:p>
          <a:p>
            <a:pPr marL="0" indent="0">
              <a:lnSpc>
                <a:spcPts val="5468"/>
              </a:lnSpc>
              <a:buNone/>
            </a:pPr>
            <a:r>
              <a:rPr lang="en-US" sz="4374" dirty="0">
                <a:solidFill>
                  <a:schemeClr val="bg1"/>
                </a:solidFill>
                <a:latin typeface="Montserrat" panose="00000500000000000000" pitchFamily="2" charset="0"/>
              </a:rPr>
              <a:t>recommendations</a:t>
            </a:r>
          </a:p>
        </p:txBody>
      </p:sp>
      <p:sp>
        <p:nvSpPr>
          <p:cNvPr id="6" name="Text 2"/>
          <p:cNvSpPr/>
          <p:nvPr/>
        </p:nvSpPr>
        <p:spPr>
          <a:xfrm>
            <a:off x="6319599" y="4502223"/>
            <a:ext cx="7477601"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Share the company’s  plans for future BI Enhancement.</a:t>
            </a:r>
            <a:endParaRPr lang="en-US" sz="1750" dirty="0"/>
          </a:p>
        </p:txBody>
      </p:sp>
      <p:sp>
        <p:nvSpPr>
          <p:cNvPr id="7" name="Text 3"/>
          <p:cNvSpPr/>
          <p:nvPr/>
        </p:nvSpPr>
        <p:spPr>
          <a:xfrm>
            <a:off x="6319598" y="4974989"/>
            <a:ext cx="7477601"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cs typeface="Heebo" pitchFamily="34" charset="-120"/>
              </a:rPr>
              <a:t>Provide recommendations based on the experience and outcomes.</a:t>
            </a:r>
            <a:endParaRPr lang="en-US" sz="1750" dirty="0"/>
          </a:p>
        </p:txBody>
      </p:sp>
    </p:spTree>
    <p:extLst>
      <p:ext uri="{BB962C8B-B14F-4D97-AF65-F5344CB8AC3E}">
        <p14:creationId xmlns:p14="http://schemas.microsoft.com/office/powerpoint/2010/main" val="82545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1874"/>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765227"/>
            <a:ext cx="5734869" cy="694373"/>
          </a:xfrm>
          <a:prstGeom prst="rect">
            <a:avLst/>
          </a:prstGeom>
          <a:noFill/>
          <a:ln/>
        </p:spPr>
        <p:txBody>
          <a:bodyPr wrap="none" rtlCol="0" anchor="t"/>
          <a:lstStyle/>
          <a:p>
            <a:pPr marL="0" indent="0">
              <a:lnSpc>
                <a:spcPts val="5468"/>
              </a:lnSpc>
              <a:buNone/>
            </a:pPr>
            <a:r>
              <a:rPr lang="en-US" sz="4374" dirty="0">
                <a:solidFill>
                  <a:schemeClr val="bg1"/>
                </a:solidFill>
                <a:latin typeface="Montserrat" panose="00000500000000000000" pitchFamily="2" charset="0"/>
              </a:rPr>
              <a:t>Conclusion</a:t>
            </a:r>
          </a:p>
        </p:txBody>
      </p:sp>
      <p:sp>
        <p:nvSpPr>
          <p:cNvPr id="6" name="Text 2"/>
          <p:cNvSpPr/>
          <p:nvPr/>
        </p:nvSpPr>
        <p:spPr>
          <a:xfrm>
            <a:off x="6319599" y="4502223"/>
            <a:ext cx="7477601"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cs typeface="Heebo" pitchFamily="34" charset="-120"/>
              </a:rPr>
              <a:t>Summaries the key points discussed in the case study</a:t>
            </a:r>
            <a:endParaRPr lang="en-US" sz="1750" dirty="0"/>
          </a:p>
        </p:txBody>
      </p:sp>
      <p:sp>
        <p:nvSpPr>
          <p:cNvPr id="7" name="Text 3"/>
          <p:cNvSpPr/>
          <p:nvPr/>
        </p:nvSpPr>
        <p:spPr>
          <a:xfrm>
            <a:off x="6319598" y="4974989"/>
            <a:ext cx="7477601"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cs typeface="Heebo" pitchFamily="34" charset="-120"/>
              </a:rPr>
              <a:t>Reinforce the overall success of the BI Implementations.</a:t>
            </a:r>
            <a:endParaRPr lang="en-US" sz="1750" dirty="0"/>
          </a:p>
        </p:txBody>
      </p:sp>
    </p:spTree>
    <p:extLst>
      <p:ext uri="{BB962C8B-B14F-4D97-AF65-F5344CB8AC3E}">
        <p14:creationId xmlns:p14="http://schemas.microsoft.com/office/powerpoint/2010/main" val="171260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010013"/>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Introduction</a:t>
            </a:r>
            <a:endParaRPr lang="en-US" sz="4374" dirty="0"/>
          </a:p>
        </p:txBody>
      </p:sp>
      <p:sp>
        <p:nvSpPr>
          <p:cNvPr id="6" name="Text 2"/>
          <p:cNvSpPr/>
          <p:nvPr/>
        </p:nvSpPr>
        <p:spPr>
          <a:xfrm>
            <a:off x="6319599" y="3037642"/>
            <a:ext cx="7477601"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 newly appointed Team Leader in the Data Operations Team at PitchBook requires insights to enhance the team's productivity and streamline processes. The team, responsible for secondary research on private companies, encounters various workflows in their daily tasks. The case study aims to utilize business intelligence tools to analyze and interpret sample data, providing actionable insights to the Team Leader.</a:t>
            </a:r>
            <a:endParaRPr lang="en-US" sz="1750" dirty="0"/>
          </a:p>
        </p:txBody>
      </p:sp>
      <p:sp>
        <p:nvSpPr>
          <p:cNvPr id="7" name="Text 3"/>
          <p:cNvSpPr/>
          <p:nvPr/>
        </p:nvSpPr>
        <p:spPr>
          <a:xfrm>
            <a:off x="6675001" y="5419963"/>
            <a:ext cx="7122200"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DCD7E5"/>
                </a:solidFill>
                <a:latin typeface="Heebo" pitchFamily="34" charset="0"/>
                <a:ea typeface="Heebo" pitchFamily="34" charset="-122"/>
                <a:cs typeface="Heebo" pitchFamily="34" charset="-120"/>
              </a:rPr>
              <a:t>Provide background information about the company or organization.</a:t>
            </a:r>
            <a:endParaRPr lang="en-US" sz="1750" dirty="0"/>
          </a:p>
        </p:txBody>
      </p:sp>
      <p:sp>
        <p:nvSpPr>
          <p:cNvPr id="8" name="Text 4"/>
          <p:cNvSpPr/>
          <p:nvPr/>
        </p:nvSpPr>
        <p:spPr>
          <a:xfrm>
            <a:off x="6675001" y="5864185"/>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DCD7E5"/>
                </a:solidFill>
                <a:latin typeface="Heebo" pitchFamily="34" charset="0"/>
                <a:ea typeface="Heebo" pitchFamily="34" charset="-122"/>
                <a:cs typeface="Heebo" pitchFamily="34" charset="-120"/>
              </a:rPr>
              <a:t>Highlight the industry and competitive landscape detail.</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531983"/>
            <a:ext cx="57226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Business Challenges</a:t>
            </a:r>
            <a:endParaRPr lang="en-US" sz="4374" dirty="0"/>
          </a:p>
        </p:txBody>
      </p:sp>
      <p:sp>
        <p:nvSpPr>
          <p:cNvPr id="5" name="Text 2"/>
          <p:cNvSpPr/>
          <p:nvPr/>
        </p:nvSpPr>
        <p:spPr>
          <a:xfrm>
            <a:off x="2037993" y="3670697"/>
            <a:ext cx="10554414"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The time taken for workflow completion is measured in seconds, and the added data is quantified as benchmark points. Workflows are categorized by information tracked, process types, and the regions from which data is gathered. The team encounters challenges when workflows are created with incorrect details or on the wrong profile, leading to an "unassigned" status, subsequently completed by a more relevant team.</a:t>
            </a:r>
            <a:endParaRPr lang="en-US" sz="1750" dirty="0"/>
          </a:p>
        </p:txBody>
      </p:sp>
      <p:sp>
        <p:nvSpPr>
          <p:cNvPr id="6" name="Text 3"/>
          <p:cNvSpPr/>
          <p:nvPr/>
        </p:nvSpPr>
        <p:spPr>
          <a:xfrm>
            <a:off x="2037993" y="5674658"/>
            <a:ext cx="10554414" cy="355402"/>
          </a:xfrm>
          <a:prstGeom prst="rect">
            <a:avLst/>
          </a:prstGeom>
          <a:noFill/>
          <a:ln/>
        </p:spPr>
        <p:txBody>
          <a:bodyPr wrap="non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Discuss the impact of these challenges on the overall business operations.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dirty="0"/>
          </a:p>
        </p:txBody>
      </p:sp>
      <p:sp>
        <p:nvSpPr>
          <p:cNvPr id="4" name="Text 1"/>
          <p:cNvSpPr/>
          <p:nvPr/>
        </p:nvSpPr>
        <p:spPr>
          <a:xfrm>
            <a:off x="2037993" y="2887385"/>
            <a:ext cx="58216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Objectives and Goals</a:t>
            </a:r>
            <a:endParaRPr lang="en-US" sz="4374" dirty="0"/>
          </a:p>
        </p:txBody>
      </p:sp>
      <p:sp>
        <p:nvSpPr>
          <p:cNvPr id="5" name="Text 2"/>
          <p:cNvSpPr/>
          <p:nvPr/>
        </p:nvSpPr>
        <p:spPr>
          <a:xfrm>
            <a:off x="2037993" y="4026098"/>
            <a:ext cx="10554414"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Clearly state the objectives the company aimed to achieve with BI implementation. Define the goals and key performance indicators (KPIs) used to measure success.</a:t>
            </a:r>
            <a:endParaRPr lang="en-US" sz="1750" dirty="0"/>
          </a:p>
        </p:txBody>
      </p:sp>
      <p:sp>
        <p:nvSpPr>
          <p:cNvPr id="6" name="Text 3"/>
          <p:cNvSpPr/>
          <p:nvPr/>
        </p:nvSpPr>
        <p:spPr>
          <a:xfrm>
            <a:off x="2037993" y="4986814"/>
            <a:ext cx="10554414" cy="355402"/>
          </a:xfrm>
          <a:prstGeom prst="rect">
            <a:avLst/>
          </a:prstGeom>
          <a:noFill/>
          <a:ln/>
        </p:spPr>
        <p:txBody>
          <a:bodyPr wrap="non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Highlight the industry and competitive landscape.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887385"/>
            <a:ext cx="718566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BI Tools and Technologies</a:t>
            </a:r>
            <a:endParaRPr lang="en-US" sz="4374" dirty="0"/>
          </a:p>
        </p:txBody>
      </p:sp>
      <p:sp>
        <p:nvSpPr>
          <p:cNvPr id="5" name="Text 2"/>
          <p:cNvSpPr/>
          <p:nvPr/>
        </p:nvSpPr>
        <p:spPr>
          <a:xfrm>
            <a:off x="2037993" y="4026098"/>
            <a:ext cx="10554414"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Detail the BI tools and technologies chosen for implementation. Explain the reasons behind selecting these tools and how they align with business needs.</a:t>
            </a:r>
            <a:endParaRPr lang="en-US" sz="1750" dirty="0"/>
          </a:p>
        </p:txBody>
      </p:sp>
      <p:sp>
        <p:nvSpPr>
          <p:cNvPr id="6" name="Text 3"/>
          <p:cNvSpPr/>
          <p:nvPr/>
        </p:nvSpPr>
        <p:spPr>
          <a:xfrm>
            <a:off x="2037993" y="4986814"/>
            <a:ext cx="10554414" cy="355402"/>
          </a:xfrm>
          <a:prstGeom prst="rect">
            <a:avLst/>
          </a:prstGeom>
          <a:noFill/>
          <a:ln/>
        </p:spPr>
        <p:txBody>
          <a:bodyPr wrap="non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Discuss the process of integrating data from various sources into the BI system.</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414111"/>
            <a:ext cx="815340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Data Sources and Integration</a:t>
            </a:r>
            <a:endParaRPr lang="en-US" sz="4374" dirty="0"/>
          </a:p>
        </p:txBody>
      </p:sp>
      <p:sp>
        <p:nvSpPr>
          <p:cNvPr id="5" name="Text 2"/>
          <p:cNvSpPr/>
          <p:nvPr/>
        </p:nvSpPr>
        <p:spPr>
          <a:xfrm>
            <a:off x="2037993" y="3552825"/>
            <a:ext cx="10554414"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Describe the sources of data used for BI analysis. Discuss the process of integrating data from various sources into the BI system.</a:t>
            </a:r>
            <a:endParaRPr lang="en-US" sz="1750" dirty="0"/>
          </a:p>
        </p:txBody>
      </p:sp>
      <p:sp>
        <p:nvSpPr>
          <p:cNvPr id="6" name="Shape 3"/>
          <p:cNvSpPr/>
          <p:nvPr/>
        </p:nvSpPr>
        <p:spPr>
          <a:xfrm>
            <a:off x="2037993" y="4513540"/>
            <a:ext cx="10554414" cy="1301829"/>
          </a:xfrm>
          <a:prstGeom prst="roundRect">
            <a:avLst>
              <a:gd name="adj" fmla="val 7681"/>
            </a:avLst>
          </a:prstGeom>
          <a:noFill/>
          <a:ln w="13811">
            <a:solidFill>
              <a:srgbClr val="FFFFFF">
                <a:alpha val="24000"/>
              </a:srgbClr>
            </a:solidFill>
            <a:prstDash val="solid"/>
          </a:ln>
        </p:spPr>
      </p:sp>
      <p:sp>
        <p:nvSpPr>
          <p:cNvPr id="7" name="Shape 4"/>
          <p:cNvSpPr/>
          <p:nvPr/>
        </p:nvSpPr>
        <p:spPr>
          <a:xfrm>
            <a:off x="2051804" y="4527352"/>
            <a:ext cx="10525720" cy="637103"/>
          </a:xfrm>
          <a:prstGeom prst="rect">
            <a:avLst/>
          </a:prstGeom>
          <a:solidFill>
            <a:srgbClr val="FFFFFF">
              <a:alpha val="4000"/>
            </a:srgbClr>
          </a:solidFill>
          <a:ln/>
        </p:spPr>
      </p:sp>
      <p:sp>
        <p:nvSpPr>
          <p:cNvPr id="8" name="Text 5"/>
          <p:cNvSpPr/>
          <p:nvPr/>
        </p:nvSpPr>
        <p:spPr>
          <a:xfrm>
            <a:off x="2275165" y="4668203"/>
            <a:ext cx="306002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Private Equity (PE)</a:t>
            </a:r>
            <a:endParaRPr lang="en-US" sz="1750" dirty="0"/>
          </a:p>
        </p:txBody>
      </p:sp>
      <p:sp>
        <p:nvSpPr>
          <p:cNvPr id="9" name="Text 6"/>
          <p:cNvSpPr/>
          <p:nvPr/>
        </p:nvSpPr>
        <p:spPr>
          <a:xfrm>
            <a:off x="5787152" y="4668203"/>
            <a:ext cx="305621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Venture Capital (VC)</a:t>
            </a:r>
            <a:endParaRPr lang="en-US" sz="1750" dirty="0"/>
          </a:p>
        </p:txBody>
      </p:sp>
      <p:sp>
        <p:nvSpPr>
          <p:cNvPr id="10" name="Text 7"/>
          <p:cNvSpPr/>
          <p:nvPr/>
        </p:nvSpPr>
        <p:spPr>
          <a:xfrm>
            <a:off x="9295328" y="4668203"/>
            <a:ext cx="306002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Mergers &amp; Acquisitions (M&amp;A)</a:t>
            </a:r>
            <a:endParaRPr lang="en-US" sz="1750" dirty="0"/>
          </a:p>
        </p:txBody>
      </p:sp>
      <p:sp>
        <p:nvSpPr>
          <p:cNvPr id="11" name="Shape 8"/>
          <p:cNvSpPr/>
          <p:nvPr/>
        </p:nvSpPr>
        <p:spPr>
          <a:xfrm>
            <a:off x="2051804" y="5164455"/>
            <a:ext cx="10525720" cy="637103"/>
          </a:xfrm>
          <a:prstGeom prst="rect">
            <a:avLst/>
          </a:prstGeom>
          <a:solidFill>
            <a:srgbClr val="000000">
              <a:alpha val="4000"/>
            </a:srgbClr>
          </a:solidFill>
          <a:ln/>
        </p:spPr>
      </p:sp>
      <p:sp>
        <p:nvSpPr>
          <p:cNvPr id="12" name="Text 9"/>
          <p:cNvSpPr/>
          <p:nvPr/>
        </p:nvSpPr>
        <p:spPr>
          <a:xfrm>
            <a:off x="2275165" y="5305306"/>
            <a:ext cx="306002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Fundraising</a:t>
            </a:r>
            <a:endParaRPr lang="en-US" sz="1750" dirty="0"/>
          </a:p>
        </p:txBody>
      </p:sp>
      <p:sp>
        <p:nvSpPr>
          <p:cNvPr id="13" name="Text 10"/>
          <p:cNvSpPr/>
          <p:nvPr/>
        </p:nvSpPr>
        <p:spPr>
          <a:xfrm>
            <a:off x="5787152" y="5305306"/>
            <a:ext cx="305621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Industry Group Changes</a:t>
            </a:r>
            <a:endParaRPr lang="en-US" sz="1750" dirty="0"/>
          </a:p>
        </p:txBody>
      </p:sp>
      <p:sp>
        <p:nvSpPr>
          <p:cNvPr id="14" name="Text 11"/>
          <p:cNvSpPr/>
          <p:nvPr/>
        </p:nvSpPr>
        <p:spPr>
          <a:xfrm>
            <a:off x="9295328" y="5305306"/>
            <a:ext cx="3060025" cy="355402"/>
          </a:xfrm>
          <a:prstGeom prst="rect">
            <a:avLst/>
          </a:prstGeom>
          <a:noFill/>
          <a:ln/>
        </p:spPr>
        <p:txBody>
          <a:bodyPr wrap="non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Company data Workflow</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887385"/>
            <a:ext cx="68503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Implementation Process</a:t>
            </a:r>
            <a:endParaRPr lang="en-US" sz="4374" dirty="0"/>
          </a:p>
        </p:txBody>
      </p:sp>
      <p:sp>
        <p:nvSpPr>
          <p:cNvPr id="5" name="Text 2"/>
          <p:cNvSpPr/>
          <p:nvPr/>
        </p:nvSpPr>
        <p:spPr>
          <a:xfrm>
            <a:off x="2037993" y="4026098"/>
            <a:ext cx="10554414"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Outline the steps taken to implement the BI solution. Discuss any challenges faced during the implementation and how they were overcome.</a:t>
            </a:r>
            <a:endParaRPr lang="en-US" sz="1750" dirty="0"/>
          </a:p>
        </p:txBody>
      </p:sp>
      <p:sp>
        <p:nvSpPr>
          <p:cNvPr id="6" name="Text 3"/>
          <p:cNvSpPr/>
          <p:nvPr/>
        </p:nvSpPr>
        <p:spPr>
          <a:xfrm>
            <a:off x="2037993" y="4986814"/>
            <a:ext cx="10554414" cy="355402"/>
          </a:xfrm>
          <a:prstGeom prst="rect">
            <a:avLst/>
          </a:prstGeom>
          <a:noFill/>
          <a:ln/>
        </p:spPr>
        <p:txBody>
          <a:bodyPr wrap="non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Explain the reasons behind selecting these tools and how they align with business needs.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587466"/>
            <a:ext cx="65836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Benefits and Outcomes</a:t>
            </a:r>
            <a:endParaRPr lang="en-US" sz="4374" dirty="0"/>
          </a:p>
        </p:txBody>
      </p:sp>
      <p:sp>
        <p:nvSpPr>
          <p:cNvPr id="6" name="Text 2"/>
          <p:cNvSpPr/>
          <p:nvPr/>
        </p:nvSpPr>
        <p:spPr>
          <a:xfrm>
            <a:off x="833199" y="3615095"/>
            <a:ext cx="7477601"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Present the positive outcomes achieved through BI implementation. Quantify improvements in key areas such as efficiency, decision-making, and profitability.</a:t>
            </a:r>
            <a:endParaRPr lang="en-US" sz="1750" dirty="0"/>
          </a:p>
        </p:txBody>
      </p:sp>
      <p:sp>
        <p:nvSpPr>
          <p:cNvPr id="7" name="Text 3"/>
          <p:cNvSpPr/>
          <p:nvPr/>
        </p:nvSpPr>
        <p:spPr>
          <a:xfrm>
            <a:off x="833199" y="4931212"/>
            <a:ext cx="7477601"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Discuss any challenges faced during the implementation and how they were overcome.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887385"/>
            <a:ext cx="528066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Case Study Results</a:t>
            </a:r>
            <a:endParaRPr lang="en-US" sz="4374" dirty="0"/>
          </a:p>
        </p:txBody>
      </p:sp>
      <p:sp>
        <p:nvSpPr>
          <p:cNvPr id="5" name="Text 2"/>
          <p:cNvSpPr/>
          <p:nvPr/>
        </p:nvSpPr>
        <p:spPr>
          <a:xfrm>
            <a:off x="2037993" y="4026098"/>
            <a:ext cx="10554414" cy="7108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Showcase specific examples or use cases where BI played a crucial role. Provide before-and-after scenarios to illustrate the impact.</a:t>
            </a:r>
            <a:endParaRPr lang="en-US" sz="1750" dirty="0"/>
          </a:p>
        </p:txBody>
      </p:sp>
      <p:sp>
        <p:nvSpPr>
          <p:cNvPr id="6" name="Text 3"/>
          <p:cNvSpPr/>
          <p:nvPr/>
        </p:nvSpPr>
        <p:spPr>
          <a:xfrm>
            <a:off x="2037993" y="4986814"/>
            <a:ext cx="10554414" cy="355402"/>
          </a:xfrm>
          <a:prstGeom prst="rect">
            <a:avLst/>
          </a:prstGeom>
          <a:noFill/>
          <a:ln/>
        </p:spPr>
        <p:txBody>
          <a:bodyPr wrap="none" rtlCol="0" anchor="t"/>
          <a:lstStyle/>
          <a:p>
            <a:pPr marL="285750" indent="-285750">
              <a:lnSpc>
                <a:spcPts val="2799"/>
              </a:lnSpc>
              <a:buFont typeface="Arial" panose="020B0604020202020204" pitchFamily="34" charset="0"/>
              <a:buChar char="•"/>
            </a:pPr>
            <a:r>
              <a:rPr lang="en-US" sz="1750" dirty="0">
                <a:solidFill>
                  <a:srgbClr val="DCD7E5"/>
                </a:solidFill>
                <a:latin typeface="Heebo" pitchFamily="34" charset="0"/>
                <a:ea typeface="Heebo" pitchFamily="34" charset="-122"/>
                <a:cs typeface="Heebo" pitchFamily="34" charset="-120"/>
              </a:rPr>
              <a:t>Discuss lessons learned from the BI implementation process.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552</Words>
  <Application>Microsoft Office PowerPoint</Application>
  <PresentationFormat>Custom</PresentationFormat>
  <Paragraphs>55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Ambrish Shendre</cp:lastModifiedBy>
  <cp:revision>6</cp:revision>
  <dcterms:created xsi:type="dcterms:W3CDTF">2024-01-18T12:26:23Z</dcterms:created>
  <dcterms:modified xsi:type="dcterms:W3CDTF">2024-01-18T17:38:00Z</dcterms:modified>
</cp:coreProperties>
</file>