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pace Mono" panose="02000509040000020004" pitchFamily="49" charset="77"/>
      <p:regular r:id="rId14"/>
    </p:embeddedFont>
    <p:embeddedFont>
      <p:font typeface="Space Mono Bold" panose="02000809030000020004" pitchFamily="49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0E83E-2F20-FA4B-9B5D-56DE41D1237E}" type="datetimeFigureOut">
              <a:rPr lang="de-DE" smtClean="0"/>
              <a:t>05.11.23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EECCE-C0F2-B240-9443-D4816394CA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82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Schülerinnen fragen, wofür die </a:t>
            </a:r>
            <a:r>
              <a:rPr lang="de-DE" dirty="0" err="1"/>
              <a:t>Vergeichsoperatoren</a:t>
            </a:r>
            <a:r>
              <a:rPr lang="de-DE" dirty="0"/>
              <a:t> stehen:</a:t>
            </a:r>
          </a:p>
          <a:p>
            <a:endParaRPr lang="de-DE" dirty="0"/>
          </a:p>
          <a:p>
            <a:r>
              <a:rPr lang="de-DE" dirty="0"/>
              <a:t>&lt; kleiner</a:t>
            </a:r>
          </a:p>
          <a:p>
            <a:r>
              <a:rPr lang="de-DE" dirty="0"/>
              <a:t>&lt;= kleiner gleich</a:t>
            </a:r>
          </a:p>
          <a:p>
            <a:pPr marL="0" indent="0">
              <a:buFontTx/>
              <a:buNone/>
            </a:pPr>
            <a:r>
              <a:rPr lang="de-DE" dirty="0"/>
              <a:t>&gt; größer</a:t>
            </a:r>
          </a:p>
          <a:p>
            <a:pPr marL="0" indent="0">
              <a:buFontTx/>
              <a:buNone/>
            </a:pPr>
            <a:r>
              <a:rPr lang="de-DE" dirty="0"/>
              <a:t>!= ungleich</a:t>
            </a:r>
          </a:p>
          <a:p>
            <a:pPr marL="0" indent="0">
              <a:buFontTx/>
              <a:buNone/>
            </a:pPr>
            <a:r>
              <a:rPr lang="de-DE" dirty="0"/>
              <a:t>== gleich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 typeface="Wingdings" pitchFamily="2" charset="2"/>
              <a:buChar char="Ø"/>
            </a:pPr>
            <a:endParaRPr lang="de-DE" dirty="0"/>
          </a:p>
          <a:p>
            <a:pPr marL="171450" indent="-171450">
              <a:buFont typeface="Wingdings" pitchFamily="2" charset="2"/>
              <a:buChar char="Ø"/>
            </a:pPr>
            <a:endParaRPr lang="de-DE" dirty="0"/>
          </a:p>
          <a:p>
            <a:pPr marL="171450" indent="-171450">
              <a:buFont typeface="Wingdings" pitchFamily="2" charset="2"/>
              <a:buChar char="Ø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EECCE-C0F2-B240-9443-D4816394CAD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04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7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586" y="4343400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BEDINGUNGEN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98061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1499"/>
            <a:ext cx="12473285" cy="4680477"/>
            <a:chOff x="0" y="0"/>
            <a:chExt cx="16631046" cy="6240637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6631046" cy="6240637"/>
            </a:xfrm>
            <a:prstGeom prst="rect">
              <a:avLst/>
            </a:prstGeom>
            <a:solidFill>
              <a:srgbClr val="567CC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450690" y="2849453"/>
              <a:ext cx="14274981" cy="55437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450690" y="2877171"/>
              <a:ext cx="1385921" cy="277184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50690" y="3642048"/>
              <a:ext cx="11777322" cy="10934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05"/>
                </a:lnSpc>
              </a:pPr>
              <a:r>
                <a:rPr lang="en-US" sz="2337" dirty="0">
                  <a:solidFill>
                    <a:srgbClr val="FFFFFF"/>
                  </a:solidFill>
                  <a:latin typeface="Space Mono"/>
                </a:rPr>
                <a:t>name = input("Wie </a:t>
              </a:r>
              <a:r>
                <a:rPr lang="en-US" sz="2337" dirty="0" err="1">
                  <a:solidFill>
                    <a:srgbClr val="FFFFFF"/>
                  </a:solidFill>
                  <a:latin typeface="Space Mono"/>
                </a:rPr>
                <a:t>heißt</a:t>
              </a:r>
              <a:r>
                <a:rPr lang="en-US" sz="2337" dirty="0">
                  <a:solidFill>
                    <a:srgbClr val="FFFFFF"/>
                  </a:solidFill>
                  <a:latin typeface="Space Mono"/>
                </a:rPr>
                <a:t> das </a:t>
              </a:r>
              <a:r>
                <a:rPr lang="en-US" sz="2337" dirty="0" err="1">
                  <a:solidFill>
                    <a:srgbClr val="FFFFFF"/>
                  </a:solidFill>
                  <a:latin typeface="Space Mono"/>
                </a:rPr>
                <a:t>Geburtstagskind</a:t>
              </a:r>
              <a:r>
                <a:rPr lang="en-US" sz="2337" dirty="0">
                  <a:solidFill>
                    <a:srgbClr val="FFFFFF"/>
                  </a:solidFill>
                  <a:latin typeface="Space Mono"/>
                </a:rPr>
                <a:t>?")</a:t>
              </a:r>
            </a:p>
            <a:p>
              <a:pPr>
                <a:lnSpc>
                  <a:spcPts val="3355"/>
                </a:lnSpc>
              </a:pPr>
              <a:r>
                <a:rPr lang="en-US" sz="2237" dirty="0">
                  <a:solidFill>
                    <a:srgbClr val="FFFFFF"/>
                  </a:solidFill>
                  <a:latin typeface="Space Mono"/>
                </a:rPr>
                <a:t>alter = input("Wie alt </a:t>
              </a:r>
              <a:r>
                <a:rPr lang="en-US" sz="2237" dirty="0" err="1">
                  <a:solidFill>
                    <a:srgbClr val="FFFFFF"/>
                  </a:solidFill>
                  <a:latin typeface="Space Mono"/>
                </a:rPr>
                <a:t>ist</a:t>
              </a:r>
              <a:r>
                <a:rPr lang="en-US" sz="2237" dirty="0">
                  <a:solidFill>
                    <a:srgbClr val="FFFFFF"/>
                  </a:solidFill>
                  <a:latin typeface="Space Mono"/>
                </a:rPr>
                <a:t> das </a:t>
              </a:r>
              <a:r>
                <a:rPr lang="en-US" sz="2237" dirty="0" err="1">
                  <a:solidFill>
                    <a:srgbClr val="FFFFFF"/>
                  </a:solidFill>
                  <a:latin typeface="Space Mono"/>
                </a:rPr>
                <a:t>Geburtstagskind</a:t>
              </a:r>
              <a:r>
                <a:rPr lang="en-US" sz="2237" dirty="0">
                  <a:solidFill>
                    <a:srgbClr val="FFFFFF"/>
                  </a:solidFill>
                  <a:latin typeface="Space Mono"/>
                </a:rPr>
                <a:t>?")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50690" y="1495585"/>
              <a:ext cx="11777322" cy="799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14"/>
                </a:lnSpc>
              </a:pPr>
              <a:r>
                <a:rPr lang="en-US" sz="3928">
                  <a:solidFill>
                    <a:srgbClr val="FFFFFF"/>
                  </a:solidFill>
                  <a:latin typeface="Space Mono Bold"/>
                </a:rPr>
                <a:t>ZUSAMMENFASSUNG</a:t>
              </a: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144000" y="1028700"/>
            <a:ext cx="8100895" cy="5225077"/>
            <a:chOff x="0" y="0"/>
            <a:chExt cx="6350000" cy="4095750"/>
          </a:xfrm>
        </p:grpSpPr>
        <p:sp>
          <p:nvSpPr>
            <p:cNvPr id="9" name="Freeform 9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E78F1C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130421" y="1873934"/>
            <a:ext cx="4128052" cy="4128052"/>
          </a:xfrm>
          <a:custGeom>
            <a:avLst/>
            <a:gdLst/>
            <a:ahLst/>
            <a:cxnLst/>
            <a:rect l="l" t="t" r="r" b="b"/>
            <a:pathLst>
              <a:path w="4128052" h="4128052">
                <a:moveTo>
                  <a:pt x="0" y="0"/>
                </a:moveTo>
                <a:lnTo>
                  <a:pt x="4128052" y="0"/>
                </a:lnTo>
                <a:lnTo>
                  <a:pt x="4128052" y="4128052"/>
                </a:lnTo>
                <a:lnTo>
                  <a:pt x="0" y="412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7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29300" y="1028700"/>
            <a:ext cx="11430000" cy="82296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10724103" y="3940492"/>
            <a:ext cx="5731986" cy="2406015"/>
            <a:chOff x="0" y="0"/>
            <a:chExt cx="7642648" cy="3208020"/>
          </a:xfrm>
        </p:grpSpPr>
        <p:sp>
          <p:nvSpPr>
            <p:cNvPr id="4" name="TextBox 4"/>
            <p:cNvSpPr txBox="1"/>
            <p:nvPr/>
          </p:nvSpPr>
          <p:spPr>
            <a:xfrm>
              <a:off x="0" y="1943100"/>
              <a:ext cx="7642648" cy="1264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Space Mono"/>
                </a:rPr>
                <a:t>Wie wandle ich ein Text in eine Zahl um?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76426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FFFFFF"/>
                  </a:solidFill>
                  <a:latin typeface="Space Mono Bold"/>
                </a:rPr>
                <a:t>LEARNING TIME 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582419" y="1585291"/>
            <a:ext cx="8493762" cy="5664278"/>
          </a:xfrm>
          <a:custGeom>
            <a:avLst/>
            <a:gdLst/>
            <a:ahLst/>
            <a:cxnLst/>
            <a:rect l="l" t="t" r="r" b="b"/>
            <a:pathLst>
              <a:path w="8493762" h="5664278">
                <a:moveTo>
                  <a:pt x="0" y="0"/>
                </a:moveTo>
                <a:lnTo>
                  <a:pt x="8493762" y="0"/>
                </a:lnTo>
                <a:lnTo>
                  <a:pt x="8493762" y="5664278"/>
                </a:lnTo>
                <a:lnTo>
                  <a:pt x="0" y="566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TextBox 7"/>
          <p:cNvSpPr txBox="1"/>
          <p:nvPr/>
        </p:nvSpPr>
        <p:spPr>
          <a:xfrm>
            <a:off x="7260535" y="7516855"/>
            <a:ext cx="1143000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alter = input("Wie alt bist du?")</a:t>
            </a:r>
          </a:p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alter = </a:t>
            </a:r>
            <a:r>
              <a:rPr lang="en-US" sz="3600">
                <a:solidFill>
                  <a:srgbClr val="E78F1C"/>
                </a:solidFill>
                <a:latin typeface="Space Mono Bold"/>
              </a:rPr>
              <a:t>int(</a:t>
            </a:r>
            <a:r>
              <a:rPr lang="en-US" sz="3600">
                <a:solidFill>
                  <a:srgbClr val="FFFFFF"/>
                </a:solidFill>
                <a:latin typeface="Space Mono Bold"/>
              </a:rPr>
              <a:t>alter</a:t>
            </a:r>
            <a:r>
              <a:rPr lang="en-US" sz="3600">
                <a:solidFill>
                  <a:srgbClr val="E78F1C"/>
                </a:solidFill>
                <a:latin typeface="Space Mono Bold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49396" y="1745021"/>
            <a:ext cx="9958725" cy="4127521"/>
            <a:chOff x="0" y="0"/>
            <a:chExt cx="13278301" cy="5503362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3278301" cy="5503362"/>
            </a:xfrm>
            <a:prstGeom prst="rect">
              <a:avLst/>
            </a:prstGeom>
            <a:solidFill>
              <a:schemeClr val="accent1"/>
            </a:solidFill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700939" y="1375840"/>
              <a:ext cx="9876422" cy="54869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0205636" y="1403275"/>
              <a:ext cx="1371725" cy="27434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00939" y="3480684"/>
              <a:ext cx="9873450" cy="646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12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00939" y="2235835"/>
              <a:ext cx="9873450" cy="772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666"/>
                </a:lnSpc>
              </a:pPr>
              <a:r>
                <a:rPr lang="en-US" sz="3888">
                  <a:solidFill>
                    <a:srgbClr val="000000"/>
                  </a:solidFill>
                  <a:latin typeface="Space Mono Bold"/>
                </a:rPr>
                <a:t>IF - ELSE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101028" y="1406994"/>
            <a:ext cx="3205614" cy="2669402"/>
          </a:xfrm>
          <a:custGeom>
            <a:avLst/>
            <a:gdLst/>
            <a:ahLst/>
            <a:cxnLst/>
            <a:rect l="l" t="t" r="r" b="b"/>
            <a:pathLst>
              <a:path w="3205614" h="2669402">
                <a:moveTo>
                  <a:pt x="0" y="0"/>
                </a:moveTo>
                <a:lnTo>
                  <a:pt x="3205614" y="0"/>
                </a:lnTo>
                <a:lnTo>
                  <a:pt x="3205614" y="2669402"/>
                </a:lnTo>
                <a:lnTo>
                  <a:pt x="0" y="2669402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de-DE"/>
          </a:p>
        </p:txBody>
      </p:sp>
      <p:sp>
        <p:nvSpPr>
          <p:cNvPr id="9" name="TextBox 9"/>
          <p:cNvSpPr txBox="1"/>
          <p:nvPr/>
        </p:nvSpPr>
        <p:spPr>
          <a:xfrm>
            <a:off x="-5305636" y="4066871"/>
            <a:ext cx="11237436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Space Mono"/>
              </a:rPr>
              <a:t>MAGST DU KÜHE?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93938" y="6362534"/>
            <a:ext cx="10162167" cy="3248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4"/>
              </a:lnSpc>
            </a:pPr>
            <a:r>
              <a:rPr lang="en-US" sz="4382">
                <a:solidFill>
                  <a:srgbClr val="000000"/>
                </a:solidFill>
                <a:latin typeface="Space Mono Bold"/>
              </a:rPr>
              <a:t>if(du Kühe magst):</a:t>
            </a:r>
          </a:p>
          <a:p>
            <a:pPr>
              <a:lnSpc>
                <a:spcPts val="6574"/>
              </a:lnSpc>
            </a:pPr>
            <a:r>
              <a:rPr lang="en-US" sz="4382">
                <a:solidFill>
                  <a:srgbClr val="000000"/>
                </a:solidFill>
                <a:latin typeface="Space Mono"/>
              </a:rPr>
              <a:t>   darfst du aufstehen </a:t>
            </a:r>
          </a:p>
          <a:p>
            <a:pPr>
              <a:lnSpc>
                <a:spcPts val="6574"/>
              </a:lnSpc>
            </a:pPr>
            <a:r>
              <a:rPr lang="en-US" sz="4382">
                <a:solidFill>
                  <a:srgbClr val="000000"/>
                </a:solidFill>
                <a:latin typeface="Space Mono Bold"/>
              </a:rPr>
              <a:t>else:</a:t>
            </a:r>
          </a:p>
          <a:p>
            <a:pPr>
              <a:lnSpc>
                <a:spcPts val="6574"/>
              </a:lnSpc>
            </a:pPr>
            <a:r>
              <a:rPr lang="en-US" sz="4382">
                <a:solidFill>
                  <a:srgbClr val="000000"/>
                </a:solidFill>
                <a:latin typeface="Space Mono"/>
              </a:rPr>
              <a:t>   darfst du dich hinsetzen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4516" y="6286500"/>
            <a:ext cx="10162167" cy="78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74"/>
              </a:lnSpc>
            </a:pPr>
            <a:r>
              <a:rPr lang="en-US" sz="4382" dirty="0">
                <a:solidFill>
                  <a:srgbClr val="000000"/>
                </a:solidFill>
                <a:latin typeface="Space Mono Bold"/>
              </a:rPr>
              <a:t> JA         NEIN</a:t>
            </a:r>
          </a:p>
        </p:txBody>
      </p:sp>
      <p:sp>
        <p:nvSpPr>
          <p:cNvPr id="12" name="AutoShape 12"/>
          <p:cNvSpPr/>
          <p:nvPr/>
        </p:nvSpPr>
        <p:spPr>
          <a:xfrm rot="7845778">
            <a:off x="1320655" y="5430003"/>
            <a:ext cx="2062923" cy="0"/>
          </a:xfrm>
          <a:prstGeom prst="line">
            <a:avLst/>
          </a:prstGeom>
          <a:ln w="1714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de-DE"/>
          </a:p>
        </p:txBody>
      </p:sp>
      <p:sp>
        <p:nvSpPr>
          <p:cNvPr id="13" name="AutoShape 13"/>
          <p:cNvSpPr/>
          <p:nvPr/>
        </p:nvSpPr>
        <p:spPr>
          <a:xfrm rot="3753067" flipV="1">
            <a:off x="4041821" y="5244320"/>
            <a:ext cx="2070469" cy="442348"/>
          </a:xfrm>
          <a:prstGeom prst="line">
            <a:avLst/>
          </a:prstGeom>
          <a:ln w="1714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de-DE"/>
          </a:p>
        </p:txBody>
      </p:sp>
      <p:sp>
        <p:nvSpPr>
          <p:cNvPr id="14" name="AutoShape 14"/>
          <p:cNvSpPr/>
          <p:nvPr/>
        </p:nvSpPr>
        <p:spPr>
          <a:xfrm rot="5307717">
            <a:off x="1111609" y="7837635"/>
            <a:ext cx="1165348" cy="0"/>
          </a:xfrm>
          <a:prstGeom prst="line">
            <a:avLst/>
          </a:prstGeom>
          <a:ln w="1714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de-DE"/>
          </a:p>
        </p:txBody>
      </p:sp>
      <p:sp>
        <p:nvSpPr>
          <p:cNvPr id="15" name="AutoShape 15"/>
          <p:cNvSpPr/>
          <p:nvPr/>
        </p:nvSpPr>
        <p:spPr>
          <a:xfrm rot="5307717">
            <a:off x="5187521" y="7837635"/>
            <a:ext cx="1165348" cy="0"/>
          </a:xfrm>
          <a:prstGeom prst="line">
            <a:avLst/>
          </a:prstGeom>
          <a:ln w="171450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Box 16"/>
          <p:cNvSpPr txBox="1"/>
          <p:nvPr/>
        </p:nvSpPr>
        <p:spPr>
          <a:xfrm>
            <a:off x="948187" y="8628994"/>
            <a:ext cx="10162167" cy="62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24"/>
              </a:lnSpc>
            </a:pPr>
            <a:r>
              <a:rPr lang="en-US" sz="3482">
                <a:solidFill>
                  <a:srgbClr val="000000"/>
                </a:solidFill>
                <a:latin typeface="Space Mono"/>
              </a:rPr>
              <a:t>aufstehen     hinsetzen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69946" y="4247822"/>
            <a:ext cx="9638175" cy="126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24"/>
              </a:lnSpc>
            </a:pPr>
            <a:r>
              <a:rPr lang="en-US" sz="2282">
                <a:solidFill>
                  <a:srgbClr val="FFFFFF"/>
                </a:solidFill>
                <a:latin typeface="Space Mono"/>
              </a:rPr>
              <a:t>Wird die bedingte Anweisung erreicht, dann wird erst die Bedingung ausgewertet und nur wenn diese zutrifft, wird anschließend der Codeabschnitt ausgeführt.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23186"/>
            <a:ext cx="11430000" cy="6456045"/>
            <a:chOff x="0" y="0"/>
            <a:chExt cx="15240000" cy="8608060"/>
          </a:xfrm>
          <a:solidFill>
            <a:schemeClr val="accent1"/>
          </a:solidFill>
        </p:grpSpPr>
        <p:sp>
          <p:nvSpPr>
            <p:cNvPr id="3" name="AutoShape 3"/>
            <p:cNvSpPr/>
            <p:nvPr/>
          </p:nvSpPr>
          <p:spPr>
            <a:xfrm>
              <a:off x="0" y="0"/>
              <a:ext cx="15240000" cy="860806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329352" y="2611120"/>
              <a:ext cx="13081000" cy="508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1329352" y="2636520"/>
              <a:ext cx="1270000" cy="254000"/>
            </a:xfrm>
            <a:prstGeom prst="rect">
              <a:avLst/>
            </a:prstGeom>
            <a:grpFill/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29352" y="3510896"/>
              <a:ext cx="10792248" cy="4097789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if(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uhrzeit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&lt; 12):</a:t>
              </a:r>
            </a:p>
            <a:p>
              <a:pPr>
                <a:lnSpc>
                  <a:spcPct val="1500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   print("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Guten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Morgen!")</a:t>
              </a:r>
              <a:endParaRPr lang="en-US" sz="2400" dirty="0">
                <a:solidFill>
                  <a:srgbClr val="FFFFFF"/>
                </a:solidFill>
                <a:latin typeface="Space Mono"/>
              </a:endParaRPr>
            </a:p>
            <a:p>
              <a:pPr>
                <a:lnSpc>
                  <a:spcPts val="3900"/>
                </a:lnSpc>
              </a:pP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elif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(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uhrzeit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&gt; 21):</a:t>
              </a:r>
              <a:endParaRPr lang="en-US" sz="1200" dirty="0">
                <a:solidFill>
                  <a:srgbClr val="FFFFFF"/>
                </a:solidFill>
                <a:latin typeface="Space Mono"/>
              </a:endParaRPr>
            </a:p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   print("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Gute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Nacht!")</a:t>
              </a:r>
            </a:p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else:</a:t>
              </a:r>
            </a:p>
            <a:p>
              <a:pPr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   print("Hallo!")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29352" y="1369695"/>
              <a:ext cx="10792248" cy="733425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Space Mono Bold"/>
                </a:rPr>
                <a:t>IF – ELIF - ELSE</a:t>
              </a:r>
            </a:p>
          </p:txBody>
        </p:sp>
      </p:grpSp>
      <p:sp>
        <p:nvSpPr>
          <p:cNvPr id="13" name="AutoShape 4">
            <a:extLst>
              <a:ext uri="{FF2B5EF4-FFF2-40B4-BE49-F238E27FC236}">
                <a16:creationId xmlns:a16="http://schemas.microsoft.com/office/drawing/2014/main" id="{008915A8-1B36-88D4-141B-13714BF41D61}"/>
              </a:ext>
            </a:extLst>
          </p:cNvPr>
          <p:cNvSpPr/>
          <p:nvPr/>
        </p:nvSpPr>
        <p:spPr>
          <a:xfrm>
            <a:off x="2178114" y="5433926"/>
            <a:ext cx="9810750" cy="381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de-DE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144000" y="1028700"/>
            <a:ext cx="8100895" cy="5225077"/>
            <a:chOff x="0" y="0"/>
            <a:chExt cx="6350000" cy="4095750"/>
          </a:xfrm>
        </p:grpSpPr>
        <p:sp>
          <p:nvSpPr>
            <p:cNvPr id="9" name="Freeform 9"/>
            <p:cNvSpPr/>
            <p:nvPr/>
          </p:nvSpPr>
          <p:spPr>
            <a:xfrm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/>
            <a:lstStyle/>
            <a:p>
              <a:endParaRPr lang="de-DE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406289" y="1993437"/>
            <a:ext cx="3782820" cy="4114800"/>
          </a:xfrm>
          <a:custGeom>
            <a:avLst/>
            <a:gdLst/>
            <a:ahLst/>
            <a:cxnLst/>
            <a:rect l="l" t="t" r="r" b="b"/>
            <a:pathLst>
              <a:path w="3782820" h="4114800">
                <a:moveTo>
                  <a:pt x="0" y="0"/>
                </a:moveTo>
                <a:lnTo>
                  <a:pt x="3782820" y="0"/>
                </a:lnTo>
                <a:lnTo>
                  <a:pt x="3782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D806DC8D-B74C-AEAE-5603-98DF05897329}"/>
              </a:ext>
            </a:extLst>
          </p:cNvPr>
          <p:cNvSpPr/>
          <p:nvPr/>
        </p:nvSpPr>
        <p:spPr>
          <a:xfrm>
            <a:off x="2178114" y="5452976"/>
            <a:ext cx="952500" cy="1905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7734300"/>
            <a:ext cx="8115300" cy="1905000"/>
            <a:chOff x="0" y="0"/>
            <a:chExt cx="10820400" cy="2540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67CC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7648" y="739775"/>
              <a:ext cx="7622752" cy="969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FFFFFF"/>
                  </a:solidFill>
                  <a:latin typeface="Space Mono"/>
                </a:rPr>
                <a:t>and, or, not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5365909"/>
            <a:ext cx="8115300" cy="1911191"/>
            <a:chOff x="0" y="-8255"/>
            <a:chExt cx="10820400" cy="254825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67CC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197648" y="-8255"/>
              <a:ext cx="7622752" cy="25161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Verwendung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beim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Überprüfen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von </a:t>
              </a: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Bedingungen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987462" y="5372100"/>
            <a:ext cx="1766455" cy="3886200"/>
          </a:xfrm>
          <a:custGeom>
            <a:avLst/>
            <a:gdLst/>
            <a:ahLst/>
            <a:cxnLst/>
            <a:rect l="l" t="t" r="r" b="b"/>
            <a:pathLst>
              <a:path w="1766455" h="3886200">
                <a:moveTo>
                  <a:pt x="0" y="0"/>
                </a:moveTo>
                <a:lnTo>
                  <a:pt x="1766454" y="0"/>
                </a:lnTo>
                <a:lnTo>
                  <a:pt x="1766454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1220254" y="4001137"/>
            <a:ext cx="1556253" cy="1409700"/>
          </a:xfrm>
          <a:custGeom>
            <a:avLst/>
            <a:gdLst/>
            <a:ahLst/>
            <a:cxnLst/>
            <a:rect l="l" t="t" r="r" b="b"/>
            <a:pathLst>
              <a:path w="1556253" h="1409700">
                <a:moveTo>
                  <a:pt x="0" y="0"/>
                </a:moveTo>
                <a:lnTo>
                  <a:pt x="1556253" y="0"/>
                </a:lnTo>
                <a:lnTo>
                  <a:pt x="1556253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4753916" y="4001137"/>
            <a:ext cx="1340355" cy="1370963"/>
          </a:xfrm>
          <a:custGeom>
            <a:avLst/>
            <a:gdLst/>
            <a:ahLst/>
            <a:cxnLst/>
            <a:rect l="l" t="t" r="r" b="b"/>
            <a:pathLst>
              <a:path w="1340355" h="1370963">
                <a:moveTo>
                  <a:pt x="0" y="0"/>
                </a:moveTo>
                <a:lnTo>
                  <a:pt x="1340356" y="0"/>
                </a:lnTo>
                <a:lnTo>
                  <a:pt x="1340356" y="1370963"/>
                </a:lnTo>
                <a:lnTo>
                  <a:pt x="0" y="1370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1" name="TextBox 11"/>
          <p:cNvSpPr txBox="1"/>
          <p:nvPr/>
        </p:nvSpPr>
        <p:spPr>
          <a:xfrm>
            <a:off x="-4001736" y="685800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BOOLEAN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144000" y="3048637"/>
            <a:ext cx="8115300" cy="1905000"/>
            <a:chOff x="0" y="0"/>
            <a:chExt cx="10820400" cy="2540000"/>
          </a:xfrm>
        </p:grpSpPr>
        <p:sp>
          <p:nvSpPr>
            <p:cNvPr id="13" name="AutoShape 13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67CC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197648" y="0"/>
              <a:ext cx="7622752" cy="2516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Datentyp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für </a:t>
              </a:r>
              <a:r>
                <a:rPr lang="en-US" sz="3300" dirty="0" err="1">
                  <a:solidFill>
                    <a:srgbClr val="FFFFFF"/>
                  </a:solidFill>
                  <a:latin typeface="Space Mono"/>
                </a:rPr>
                <a:t>Wahrheitswerte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 </a:t>
              </a:r>
            </a:p>
            <a:p>
              <a:pPr marL="0" lvl="0" indent="0" algn="l">
                <a:lnSpc>
                  <a:spcPts val="4950"/>
                </a:lnSpc>
                <a:spcBef>
                  <a:spcPct val="0"/>
                </a:spcBef>
              </a:pP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(</a:t>
              </a:r>
              <a:r>
                <a:rPr lang="en-US" sz="3300" b="1" dirty="0">
                  <a:solidFill>
                    <a:srgbClr val="FFFFFF"/>
                  </a:solidFill>
                  <a:latin typeface="Space Mono"/>
                </a:rPr>
                <a:t>True/</a:t>
              </a:r>
              <a:r>
                <a:rPr lang="en-US" sz="3300" dirty="0">
                  <a:solidFill>
                    <a:srgbClr val="FFFFFF"/>
                  </a:solidFill>
                  <a:latin typeface="Space Mono"/>
                </a:rPr>
                <a:t>False)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7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5912662" y="-228600"/>
            <a:ext cx="12375338" cy="10744200"/>
          </a:xfrm>
          <a:custGeom>
            <a:avLst/>
            <a:gdLst/>
            <a:ahLst/>
            <a:cxnLst/>
            <a:rect l="l" t="t" r="r" b="b"/>
            <a:pathLst>
              <a:path w="12375338" h="10744200">
                <a:moveTo>
                  <a:pt x="12375338" y="0"/>
                </a:moveTo>
                <a:lnTo>
                  <a:pt x="0" y="0"/>
                </a:lnTo>
                <a:lnTo>
                  <a:pt x="0" y="10744200"/>
                </a:lnTo>
                <a:lnTo>
                  <a:pt x="12375338" y="10744200"/>
                </a:lnTo>
                <a:lnTo>
                  <a:pt x="12375338" y="0"/>
                </a:lnTo>
                <a:close/>
              </a:path>
            </a:pathLst>
          </a:custGeom>
          <a:blipFill>
            <a:blip r:embed="rId3">
              <a:alphaModFix amt="90000"/>
            </a:blip>
            <a:stretch>
              <a:fillRect l="-15094" r="-15094"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0" y="1139825"/>
            <a:ext cx="11525250" cy="8007350"/>
            <a:chOff x="0" y="0"/>
            <a:chExt cx="15367000" cy="10676467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5367000" cy="10676467"/>
            </a:xfrm>
            <a:prstGeom prst="rect">
              <a:avLst/>
            </a:prstGeom>
            <a:solidFill>
              <a:srgbClr val="567CC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32124" y="1824990"/>
              <a:ext cx="12702752" cy="846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99"/>
                </a:lnSpc>
              </a:pPr>
              <a:r>
                <a:rPr lang="en-US" sz="3999" spc="399">
                  <a:solidFill>
                    <a:srgbClr val="000000"/>
                  </a:solidFill>
                  <a:latin typeface="Space Mono Bold"/>
                </a:rPr>
                <a:t>VERGLEICHSOPERATOREN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1334876" y="1075690"/>
              <a:ext cx="127000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AutoShape 7"/>
            <p:cNvSpPr/>
            <p:nvPr/>
          </p:nvSpPr>
          <p:spPr>
            <a:xfrm>
              <a:off x="1334876" y="110109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309859" y="3252995"/>
            <a:ext cx="16667093" cy="548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dirty="0">
                <a:solidFill>
                  <a:srgbClr val="FFFFFF"/>
                </a:solidFill>
                <a:latin typeface="Space Mono Bold"/>
              </a:rPr>
              <a:t>&lt;</a:t>
            </a:r>
          </a:p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 dirty="0">
                <a:solidFill>
                  <a:srgbClr val="FFFFFF"/>
                </a:solidFill>
                <a:latin typeface="Space Mono Bold"/>
              </a:rPr>
              <a:t>&lt;=</a:t>
            </a:r>
          </a:p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 dirty="0">
                <a:solidFill>
                  <a:srgbClr val="FFFFFF"/>
                </a:solidFill>
                <a:latin typeface="Space Mono Bold"/>
              </a:rPr>
              <a:t>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4919" y="3252995"/>
            <a:ext cx="3730823" cy="548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&gt;=</a:t>
            </a:r>
          </a:p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!=</a:t>
            </a:r>
          </a:p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 ==</a:t>
            </a:r>
            <a:r>
              <a:rPr lang="en-US" sz="1200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Benutzerdefiniert</PresentationFormat>
  <Paragraphs>48</Paragraphs>
  <Slides>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Space Mono</vt:lpstr>
      <vt:lpstr>Space Mono Bold</vt:lpstr>
      <vt:lpstr>Calibri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1.0 | MÄRZ 2022</dc:title>
  <cp:lastModifiedBy>Viktoria Kleinschmidt</cp:lastModifiedBy>
  <cp:revision>7</cp:revision>
  <dcterms:created xsi:type="dcterms:W3CDTF">2006-08-16T00:00:00Z</dcterms:created>
  <dcterms:modified xsi:type="dcterms:W3CDTF">2023-11-05T10:49:03Z</dcterms:modified>
  <dc:identifier>DAEz1v37VO0</dc:identifier>
</cp:coreProperties>
</file>